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443" r:id="rId2"/>
    <p:sldId id="1814" r:id="rId3"/>
    <p:sldId id="1825" r:id="rId4"/>
    <p:sldId id="1822" r:id="rId5"/>
    <p:sldId id="1823" r:id="rId6"/>
    <p:sldId id="1824" r:id="rId7"/>
    <p:sldId id="1826" r:id="rId8"/>
    <p:sldId id="1827" r:id="rId9"/>
    <p:sldId id="1830" r:id="rId10"/>
    <p:sldId id="1829" r:id="rId11"/>
  </p:sldIdLst>
  <p:sldSz cx="12192000" cy="6858000"/>
  <p:notesSz cx="6858000" cy="9144000"/>
  <p:embeddedFontLst>
    <p:embeddedFont>
      <p:font typeface="Arial Black" panose="020B0604020202020204" pitchFamily="34" charset="0"/>
      <p:bold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7060308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Classification and Reduction" id="{D278F097-0A73-434B-97FE-ED3B8A0EF645}">
          <p14:sldIdLst>
            <p14:sldId id="443"/>
            <p14:sldId id="1814"/>
            <p14:sldId id="1825"/>
            <p14:sldId id="1822"/>
            <p14:sldId id="1823"/>
            <p14:sldId id="1824"/>
            <p14:sldId id="1826"/>
            <p14:sldId id="1827"/>
            <p14:sldId id="1830"/>
            <p14:sldId id="18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589" autoAdjust="0"/>
    <p:restoredTop sz="86411" autoAdjust="0"/>
  </p:normalViewPr>
  <p:slideViewPr>
    <p:cSldViewPr snapToGrid="0" showGuides="1">
      <p:cViewPr varScale="1">
        <p:scale>
          <a:sx n="99" d="100"/>
          <a:sy n="99" d="100"/>
        </p:scale>
        <p:origin x="11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497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2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87D8253-18AD-EF12-C09B-E2E49D450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DA0CD55-BFCC-FF21-B86D-AAFF14C3C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83FD991-64A1-5C30-C6D4-1770E7232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E2D02D-057B-E943-BF9C-8EF37D1F9EF0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2" y="2404928"/>
            <a:ext cx="6165850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Part Classification </a:t>
            </a:r>
            <a:b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and Reduction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 dirty="0"/>
              <a:t>CUBIT™ 200 Tutorials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F954A9-F33E-B244-9544-B81C0D328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SAND2022-15142 PE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921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E0354F2-F63E-C26E-AC3D-6166CC569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17.2 </a:t>
            </a:r>
            <a:br>
              <a:rPr lang="en-US" altLang="en-US" dirty="0"/>
            </a:br>
            <a:r>
              <a:rPr lang="en-US" altLang="en-US" dirty="0"/>
              <a:t>Classify Command</a:t>
            </a:r>
          </a:p>
        </p:txBody>
      </p:sp>
      <p:pic>
        <p:nvPicPr>
          <p:cNvPr id="33796" name="Picture 14">
            <a:extLst>
              <a:ext uri="{FF2B5EF4-FFF2-40B4-BE49-F238E27FC236}">
                <a16:creationId xmlns:a16="http://schemas.microsoft.com/office/drawing/2014/main" id="{B2FFA2D0-464F-45A3-92AC-C10C6111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36036"/>
            <a:ext cx="4038600" cy="306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5">
            <a:extLst>
              <a:ext uri="{FF2B5EF4-FFF2-40B4-BE49-F238E27FC236}">
                <a16:creationId xmlns:a16="http://schemas.microsoft.com/office/drawing/2014/main" id="{FF5886CB-65EB-1CDC-8D5E-A5CE6873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616" y="1474619"/>
            <a:ext cx="524826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altLang="en-US" sz="1800" dirty="0">
                <a:latin typeface="+mn-lt"/>
              </a:rPr>
              <a:t>Import </a:t>
            </a:r>
            <a:r>
              <a:rPr lang="en-US" altLang="en-US" sz="1800" dirty="0" err="1">
                <a:latin typeface="+mn-lt"/>
              </a:rPr>
              <a:t>acis</a:t>
            </a:r>
            <a:r>
              <a:rPr lang="en-US" altLang="en-US" sz="1800" dirty="0">
                <a:latin typeface="+mn-lt"/>
              </a:rPr>
              <a:t> file “</a:t>
            </a:r>
            <a:r>
              <a:rPr lang="en-US" altLang="en-US" sz="1800" b="1" dirty="0">
                <a:latin typeface="+mn-lt"/>
              </a:rPr>
              <a:t>Assemblage2.sat</a:t>
            </a:r>
            <a:r>
              <a:rPr lang="en-US" altLang="en-US" sz="1800" dirty="0">
                <a:latin typeface="+mn-lt"/>
              </a:rPr>
              <a:t>”</a:t>
            </a:r>
          </a:p>
          <a:p>
            <a:pPr marL="0" indent="0">
              <a:spcAft>
                <a:spcPts val="1200"/>
              </a:spcAft>
            </a:pPr>
            <a:r>
              <a:rPr lang="en-US" altLang="en-US" sz="1800" dirty="0">
                <a:latin typeface="+mn-lt"/>
              </a:rPr>
              <a:t>Draw all volume classified as “</a:t>
            </a:r>
            <a:r>
              <a:rPr lang="en-US" altLang="en-US" sz="1800" b="1" dirty="0">
                <a:latin typeface="+mn-lt"/>
              </a:rPr>
              <a:t>bolt</a:t>
            </a:r>
            <a:r>
              <a:rPr lang="en-US" altLang="en-US" sz="1800" dirty="0">
                <a:latin typeface="+mn-lt"/>
              </a:rPr>
              <a:t>”</a:t>
            </a:r>
          </a:p>
          <a:p>
            <a:pPr marL="0" indent="0">
              <a:spcAft>
                <a:spcPts val="1200"/>
              </a:spcAft>
            </a:pPr>
            <a:r>
              <a:rPr lang="en-US" altLang="en-US" sz="1800" dirty="0">
                <a:latin typeface="+mn-lt"/>
              </a:rPr>
              <a:t>Examine the confidence of the bolt classification and find volumes with low confidence. (Use the power tool and/or the classify command)</a:t>
            </a:r>
          </a:p>
          <a:p>
            <a:pPr marL="0" indent="0">
              <a:spcAft>
                <a:spcPts val="1200"/>
              </a:spcAft>
            </a:pPr>
            <a:r>
              <a:rPr lang="en-US" altLang="en-US" sz="1800" dirty="0">
                <a:latin typeface="+mn-lt"/>
              </a:rPr>
              <a:t>Add some of the long skinny volumes classified as “bolts” and classify them as “pins”.</a:t>
            </a:r>
          </a:p>
          <a:p>
            <a:pPr marL="0" indent="0">
              <a:spcAft>
                <a:spcPts val="1200"/>
              </a:spcAft>
            </a:pPr>
            <a:r>
              <a:rPr lang="en-US" altLang="en-US" sz="1800" dirty="0">
                <a:latin typeface="+mn-lt"/>
              </a:rPr>
              <a:t>Find bolts that look like screws and create a new category “screw” </a:t>
            </a:r>
          </a:p>
          <a:p>
            <a:pPr marL="0" indent="0">
              <a:spcAft>
                <a:spcPts val="1200"/>
              </a:spcAft>
            </a:pPr>
            <a:r>
              <a:rPr lang="en-US" altLang="en-US" sz="1800" dirty="0">
                <a:latin typeface="+mn-lt"/>
              </a:rPr>
              <a:t>Use the “</a:t>
            </a:r>
            <a:r>
              <a:rPr lang="en-US" altLang="en-US" sz="1800" b="1" dirty="0">
                <a:latin typeface="+mn-lt"/>
              </a:rPr>
              <a:t>with category</a:t>
            </a:r>
            <a:r>
              <a:rPr lang="en-US" altLang="en-US" sz="1800" dirty="0">
                <a:latin typeface="+mn-lt"/>
              </a:rPr>
              <a:t>” syntax to display all “screws”</a:t>
            </a:r>
          </a:p>
          <a:p>
            <a:pPr marL="0" indent="0">
              <a:spcAft>
                <a:spcPts val="1200"/>
              </a:spcAft>
            </a:pPr>
            <a:r>
              <a:rPr lang="en-US" altLang="en-US" sz="1800" dirty="0">
                <a:latin typeface="+mn-lt"/>
              </a:rPr>
              <a:t>Click Analyze and check that screws, pins and bolts are classified correctly</a:t>
            </a:r>
          </a:p>
        </p:txBody>
      </p:sp>
      <p:pic>
        <p:nvPicPr>
          <p:cNvPr id="33798" name="Picture 17">
            <a:extLst>
              <a:ext uri="{FF2B5EF4-FFF2-40B4-BE49-F238E27FC236}">
                <a16:creationId xmlns:a16="http://schemas.microsoft.com/office/drawing/2014/main" id="{CFA836C5-F207-07CB-4DBC-43EE1878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62" y="4048185"/>
            <a:ext cx="3141420" cy="267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55400BE-3D38-8BA1-693B-6D43DBAFE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616" y="150601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52795D-7552-5E6C-29B4-BA1DE350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616" y="1944598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512D91-6B32-97C5-F2A5-5F4202CB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616" y="238318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5CAA51-E95D-3D07-24CB-3F7F9C09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616" y="337538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A3FFEF-54ED-8861-61E2-A531167E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616" y="404818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3955E-E973-0EE4-9500-A596D9146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590" y="4787447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0CD52A-BDD9-E794-C58D-777F1F3163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67" y="-88994"/>
            <a:ext cx="2038608" cy="3799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4BB6F6-F261-49CF-FAB9-3655F6431A03}"/>
              </a:ext>
            </a:extLst>
          </p:cNvPr>
          <p:cNvSpPr txBox="1"/>
          <p:nvPr/>
        </p:nvSpPr>
        <p:spPr>
          <a:xfrm>
            <a:off x="10510039" y="5731120"/>
            <a:ext cx="168863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Volume 116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23DF4C-FC29-304A-16E5-CA87D6CB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556" y="2039012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29500A-F9BA-C4EE-30F3-111EDDC1A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299" y="4272970"/>
            <a:ext cx="1637610" cy="154899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8C2BCF3-B63A-7078-61D7-E9E609D4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214" y="4884338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096D3-81E7-FF6F-86D5-12FCA6A5BF76}"/>
              </a:ext>
            </a:extLst>
          </p:cNvPr>
          <p:cNvSpPr txBox="1"/>
          <p:nvPr/>
        </p:nvSpPr>
        <p:spPr>
          <a:xfrm>
            <a:off x="10802602" y="2502490"/>
            <a:ext cx="168863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Volume 52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8044DD6F-0465-DB49-AD2A-E2B78F5F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590" y="541477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E5A3D5-6151-E69E-9FF9-B35300772F36}"/>
              </a:ext>
            </a:extLst>
          </p:cNvPr>
          <p:cNvGrpSpPr/>
          <p:nvPr/>
        </p:nvGrpSpPr>
        <p:grpSpPr>
          <a:xfrm>
            <a:off x="1375943" y="2012915"/>
            <a:ext cx="9893764" cy="5208895"/>
            <a:chOff x="2155825" y="1503364"/>
            <a:chExt cx="8512175" cy="44815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DEBEEC7-3ECC-522D-EB1A-1624E15A3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825" y="2286000"/>
              <a:ext cx="3407669" cy="3297238"/>
              <a:chOff x="600280" y="1986368"/>
              <a:chExt cx="5925613" cy="5732474"/>
            </a:xfrm>
          </p:grpSpPr>
          <p:pic>
            <p:nvPicPr>
              <p:cNvPr id="24592" name="Picture 13">
                <a:extLst>
                  <a:ext uri="{FF2B5EF4-FFF2-40B4-BE49-F238E27FC236}">
                    <a16:creationId xmlns:a16="http://schemas.microsoft.com/office/drawing/2014/main" id="{23E95C5C-6A13-6085-74A4-A95A54C1A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9600" y="2046185"/>
                <a:ext cx="1434817" cy="1985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3" name="Picture 14">
                <a:extLst>
                  <a:ext uri="{FF2B5EF4-FFF2-40B4-BE49-F238E27FC236}">
                    <a16:creationId xmlns:a16="http://schemas.microsoft.com/office/drawing/2014/main" id="{4BC703B7-A11D-E8F2-E80D-D4EEC094F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5954" y="2277080"/>
                <a:ext cx="1642330" cy="1068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4" name="Picture 15">
                <a:extLst>
                  <a:ext uri="{FF2B5EF4-FFF2-40B4-BE49-F238E27FC236}">
                    <a16:creationId xmlns:a16="http://schemas.microsoft.com/office/drawing/2014/main" id="{511AB27C-CC1C-0E60-BF81-C8BAD8284B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7184" y="3511813"/>
                <a:ext cx="2279651" cy="1442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5" name="Picture 16">
                <a:extLst>
                  <a:ext uri="{FF2B5EF4-FFF2-40B4-BE49-F238E27FC236}">
                    <a16:creationId xmlns:a16="http://schemas.microsoft.com/office/drawing/2014/main" id="{0A76E620-0120-2B55-36DC-D6628C4633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865" y="3674132"/>
                <a:ext cx="1198908" cy="1151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6" name="Picture 17">
                <a:extLst>
                  <a:ext uri="{FF2B5EF4-FFF2-40B4-BE49-F238E27FC236}">
                    <a16:creationId xmlns:a16="http://schemas.microsoft.com/office/drawing/2014/main" id="{F9DD0D12-53A3-4203-2F94-CE58AF570B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151" y="5128660"/>
                <a:ext cx="1980276" cy="1887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7" name="Picture 18">
                <a:extLst>
                  <a:ext uri="{FF2B5EF4-FFF2-40B4-BE49-F238E27FC236}">
                    <a16:creationId xmlns:a16="http://schemas.microsoft.com/office/drawing/2014/main" id="{CE3B08C6-DF9E-766C-7DFD-9AF6D351BB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280" y="5451704"/>
                <a:ext cx="1568779" cy="2267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8" name="Picture 19">
                <a:extLst>
                  <a:ext uri="{FF2B5EF4-FFF2-40B4-BE49-F238E27FC236}">
                    <a16:creationId xmlns:a16="http://schemas.microsoft.com/office/drawing/2014/main" id="{A18ACECF-EEBA-4E28-7E08-05F40665F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3463" y="5245217"/>
                <a:ext cx="2107094" cy="1717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9" name="TextBox 20">
                <a:extLst>
                  <a:ext uri="{FF2B5EF4-FFF2-40B4-BE49-F238E27FC236}">
                    <a16:creationId xmlns:a16="http://schemas.microsoft.com/office/drawing/2014/main" id="{B489B8F7-3101-0D5B-B7D2-8A115AACA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921" y="2854235"/>
                <a:ext cx="753522" cy="4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+mn-lt"/>
                  </a:rPr>
                  <a:t>Bolt</a:t>
                </a:r>
              </a:p>
            </p:txBody>
          </p:sp>
          <p:sp>
            <p:nvSpPr>
              <p:cNvPr id="24600" name="TextBox 21">
                <a:extLst>
                  <a:ext uri="{FF2B5EF4-FFF2-40B4-BE49-F238E27FC236}">
                    <a16:creationId xmlns:a16="http://schemas.microsoft.com/office/drawing/2014/main" id="{CA89348A-3B23-DF4B-EE31-DDC72FFC9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2692" y="1986368"/>
                <a:ext cx="1187023" cy="4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+mn-lt"/>
                  </a:rPr>
                  <a:t>Washer</a:t>
                </a:r>
              </a:p>
            </p:txBody>
          </p:sp>
          <p:sp>
            <p:nvSpPr>
              <p:cNvPr id="24601" name="TextBox 22">
                <a:extLst>
                  <a:ext uri="{FF2B5EF4-FFF2-40B4-BE49-F238E27FC236}">
                    <a16:creationId xmlns:a16="http://schemas.microsoft.com/office/drawing/2014/main" id="{4D56EE88-AF78-5D77-693A-7F85A4BA0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7007" y="4550998"/>
                <a:ext cx="1048503" cy="4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+mn-lt"/>
                  </a:rPr>
                  <a:t>Spring</a:t>
                </a:r>
              </a:p>
            </p:txBody>
          </p:sp>
          <p:sp>
            <p:nvSpPr>
              <p:cNvPr id="24602" name="TextBox 23">
                <a:extLst>
                  <a:ext uri="{FF2B5EF4-FFF2-40B4-BE49-F238E27FC236}">
                    <a16:creationId xmlns:a16="http://schemas.microsoft.com/office/drawing/2014/main" id="{E168A3A0-6C9D-16AD-03E5-596716029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4251" y="3464733"/>
                <a:ext cx="705557" cy="4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+mn-lt"/>
                  </a:rPr>
                  <a:t>Ball</a:t>
                </a:r>
              </a:p>
            </p:txBody>
          </p:sp>
          <p:sp>
            <p:nvSpPr>
              <p:cNvPr id="24603" name="TextBox 24">
                <a:extLst>
                  <a:ext uri="{FF2B5EF4-FFF2-40B4-BE49-F238E27FC236}">
                    <a16:creationId xmlns:a16="http://schemas.microsoft.com/office/drawing/2014/main" id="{DFCD1B65-75AA-C4B1-B676-721ECC82F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3579" y="7010407"/>
                <a:ext cx="1842314" cy="4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+mn-lt"/>
                  </a:rPr>
                  <a:t>Bearing Race</a:t>
                </a:r>
              </a:p>
            </p:txBody>
          </p:sp>
          <p:sp>
            <p:nvSpPr>
              <p:cNvPr id="24604" name="TextBox 25">
                <a:extLst>
                  <a:ext uri="{FF2B5EF4-FFF2-40B4-BE49-F238E27FC236}">
                    <a16:creationId xmlns:a16="http://schemas.microsoft.com/office/drawing/2014/main" id="{E77E216E-79D2-4510-3371-2BB05531E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8094" y="6884168"/>
                <a:ext cx="863840" cy="4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+mn-lt"/>
                  </a:rPr>
                  <a:t>Gear</a:t>
                </a:r>
              </a:p>
            </p:txBody>
          </p:sp>
          <p:sp>
            <p:nvSpPr>
              <p:cNvPr id="24605" name="TextBox 26">
                <a:extLst>
                  <a:ext uri="{FF2B5EF4-FFF2-40B4-BE49-F238E27FC236}">
                    <a16:creationId xmlns:a16="http://schemas.microsoft.com/office/drawing/2014/main" id="{5748413D-14C1-564E-1CB8-6B4E451D3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358" y="6508399"/>
                <a:ext cx="652797" cy="4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+mn-lt"/>
                  </a:rPr>
                  <a:t>Pin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0B91D2-3A14-167A-7FD1-058DF6188EE9}"/>
                </a:ext>
              </a:extLst>
            </p:cNvPr>
            <p:cNvSpPr txBox="1"/>
            <p:nvPr/>
          </p:nvSpPr>
          <p:spPr>
            <a:xfrm>
              <a:off x="2936876" y="1503364"/>
              <a:ext cx="1514475" cy="460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/>
                <a:t>Classify Common Mechanisms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550923-0795-D62C-0C27-C6AB504A9583}"/>
                </a:ext>
              </a:extLst>
            </p:cNvPr>
            <p:cNvSpPr txBox="1"/>
            <p:nvPr/>
          </p:nvSpPr>
          <p:spPr>
            <a:xfrm>
              <a:off x="7078663" y="1512888"/>
              <a:ext cx="1879600" cy="4619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/>
                <a:t>Rapidly Prepare for Analysis</a:t>
              </a: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BE3AB63F-3983-EE11-6338-B72DF03878EF}"/>
                </a:ext>
              </a:extLst>
            </p:cNvPr>
            <p:cNvSpPr/>
            <p:nvPr/>
          </p:nvSpPr>
          <p:spPr>
            <a:xfrm>
              <a:off x="4564063" y="1630363"/>
              <a:ext cx="2298700" cy="1841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41B03B-1C0A-EAEB-C7E1-F00D923DBC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9488" y="2098675"/>
              <a:ext cx="4432300" cy="3206750"/>
              <a:chOff x="6047611" y="1656036"/>
              <a:chExt cx="5910423" cy="4274881"/>
            </a:xfrm>
          </p:grpSpPr>
          <p:pic>
            <p:nvPicPr>
              <p:cNvPr id="24585" name="Picture 36">
                <a:extLst>
                  <a:ext uri="{FF2B5EF4-FFF2-40B4-BE49-F238E27FC236}">
                    <a16:creationId xmlns:a16="http://schemas.microsoft.com/office/drawing/2014/main" id="{41C3C113-F8CC-19EA-3701-1AC073441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0738" y="1774443"/>
                <a:ext cx="2927296" cy="3538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86" name="TextBox 10">
                <a:extLst>
                  <a:ext uri="{FF2B5EF4-FFF2-40B4-BE49-F238E27FC236}">
                    <a16:creationId xmlns:a16="http://schemas.microsoft.com/office/drawing/2014/main" id="{5469D969-9E65-F0A2-B97A-9FCFBCA275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4508" y="5315364"/>
                <a:ext cx="2383080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</a:rPr>
                  <a:t>Bolt in CAD assembly before preparation</a:t>
                </a:r>
              </a:p>
            </p:txBody>
          </p:sp>
          <p:sp>
            <p:nvSpPr>
              <p:cNvPr id="24587" name="TextBox 11">
                <a:extLst>
                  <a:ext uri="{FF2B5EF4-FFF2-40B4-BE49-F238E27FC236}">
                    <a16:creationId xmlns:a16="http://schemas.microsoft.com/office/drawing/2014/main" id="{EA4804ED-1F56-68FC-F215-8F5D924CB9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87381" y="5329070"/>
                <a:ext cx="2383080" cy="35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>
                    <a:latin typeface="+mn-lt"/>
                  </a:rPr>
                  <a:t>Bolt ready for analysis</a:t>
                </a:r>
              </a:p>
            </p:txBody>
          </p:sp>
          <p:pic>
            <p:nvPicPr>
              <p:cNvPr id="24588" name="Picture 4">
                <a:extLst>
                  <a:ext uri="{FF2B5EF4-FFF2-40B4-BE49-F238E27FC236}">
                    <a16:creationId xmlns:a16="http://schemas.microsoft.com/office/drawing/2014/main" id="{E191C66B-6A86-2E06-7864-CC6044D49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7611" y="1656036"/>
                <a:ext cx="3041290" cy="3717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9" name="Picture 6">
                <a:extLst>
                  <a:ext uri="{FF2B5EF4-FFF2-40B4-BE49-F238E27FC236}">
                    <a16:creationId xmlns:a16="http://schemas.microsoft.com/office/drawing/2014/main" id="{F2E6B39E-9E29-A681-7C86-1B9F7EAA9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308" y="1941333"/>
                <a:ext cx="1126007" cy="2420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0" name="Picture 27">
                <a:extLst>
                  <a:ext uri="{FF2B5EF4-FFF2-40B4-BE49-F238E27FC236}">
                    <a16:creationId xmlns:a16="http://schemas.microsoft.com/office/drawing/2014/main" id="{E437F2C1-51E4-DDCB-16B3-459AD77E6F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7831" y="1874360"/>
                <a:ext cx="1849292" cy="2486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1" name="Picture 34">
                <a:extLst>
                  <a:ext uri="{FF2B5EF4-FFF2-40B4-BE49-F238E27FC236}">
                    <a16:creationId xmlns:a16="http://schemas.microsoft.com/office/drawing/2014/main" id="{82171D7B-399E-81F3-3494-63806F1DB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1413" y="1923287"/>
                <a:ext cx="1033492" cy="2409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Slide Number Placeholder 3">
              <a:extLst>
                <a:ext uri="{FF2B5EF4-FFF2-40B4-BE49-F238E27FC236}">
                  <a16:creationId xmlns:a16="http://schemas.microsoft.com/office/drawing/2014/main" id="{37263742-DD8B-E7A3-5468-D984827EB70B}"/>
                </a:ext>
              </a:extLst>
            </p:cNvPr>
            <p:cNvSpPr txBox="1">
              <a:spLocks/>
            </p:cNvSpPr>
            <p:nvPr/>
          </p:nvSpPr>
          <p:spPr>
            <a:xfrm>
              <a:off x="10301288" y="5710239"/>
              <a:ext cx="366712" cy="2746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fld id="{F00AE949-8F6C-994F-86D4-D396CF94F58F}" type="slidenum">
                <a:rPr lang="en-US" sz="110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pPr>
                  <a:defRPr/>
                </a:pPr>
                <a:t>2</a:t>
              </a:fld>
              <a:endPara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Text Box 1">
            <a:extLst>
              <a:ext uri="{FF2B5EF4-FFF2-40B4-BE49-F238E27FC236}">
                <a16:creationId xmlns:a16="http://schemas.microsoft.com/office/drawing/2014/main" id="{6C7B0262-DF22-0AD5-A890-AA956BC6D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738986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Part Classification with Machine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DCDE1-2F6B-C17C-E52E-A8BE70BA6463}"/>
              </a:ext>
            </a:extLst>
          </p:cNvPr>
          <p:cNvSpPr txBox="1"/>
          <p:nvPr/>
        </p:nvSpPr>
        <p:spPr>
          <a:xfrm>
            <a:off x="1970455" y="119542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With complex assemblies, it may be useful to quickly categorize all parts in the CAD model.</a:t>
            </a:r>
            <a:br>
              <a:rPr lang="en-US" sz="1600" dirty="0"/>
            </a:br>
            <a:r>
              <a:rPr lang="en-US" sz="1600" dirty="0"/>
              <a:t>Some categories of mechanisms may require special treatment to prepare for analysis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D8214C-5CB3-C9F3-6FBB-A62EAC3071AA}"/>
              </a:ext>
            </a:extLst>
          </p:cNvPr>
          <p:cNvGrpSpPr/>
          <p:nvPr/>
        </p:nvGrpSpPr>
        <p:grpSpPr>
          <a:xfrm>
            <a:off x="1692885" y="1689185"/>
            <a:ext cx="9019372" cy="4801275"/>
            <a:chOff x="1752600" y="1524001"/>
            <a:chExt cx="8642350" cy="4600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960958-2E8D-FF14-7942-F1AB06255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81475" y="1619251"/>
              <a:ext cx="1865313" cy="432752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26630" name="Group 6">
              <a:extLst>
                <a:ext uri="{FF2B5EF4-FFF2-40B4-BE49-F238E27FC236}">
                  <a16:creationId xmlns:a16="http://schemas.microsoft.com/office/drawing/2014/main" id="{41AC8576-B848-20DC-FE6D-F51609DC1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6324" y="1908851"/>
              <a:ext cx="4088626" cy="4181990"/>
              <a:chOff x="5387507" y="658505"/>
              <a:chExt cx="6124744" cy="6263251"/>
            </a:xfrm>
          </p:grpSpPr>
          <p:pic>
            <p:nvPicPr>
              <p:cNvPr id="26644" name="Picture 7">
                <a:extLst>
                  <a:ext uri="{FF2B5EF4-FFF2-40B4-BE49-F238E27FC236}">
                    <a16:creationId xmlns:a16="http://schemas.microsoft.com/office/drawing/2014/main" id="{4DD52E5C-BF0B-E524-843B-48DEB2077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489" y="899276"/>
                <a:ext cx="1110339" cy="28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5" name="Picture 8">
                <a:extLst>
                  <a:ext uri="{FF2B5EF4-FFF2-40B4-BE49-F238E27FC236}">
                    <a16:creationId xmlns:a16="http://schemas.microsoft.com/office/drawing/2014/main" id="{4F194CE5-9059-CC40-53E6-81BB23EA0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0689" y="3415887"/>
                <a:ext cx="1078444" cy="2975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6" name="Picture 9">
                <a:extLst>
                  <a:ext uri="{FF2B5EF4-FFF2-40B4-BE49-F238E27FC236}">
                    <a16:creationId xmlns:a16="http://schemas.microsoft.com/office/drawing/2014/main" id="{722C859C-CC12-4133-773B-D6A4BF92B7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474" y="3441073"/>
                <a:ext cx="1061914" cy="2730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7" name="Picture 10">
                <a:extLst>
                  <a:ext uri="{FF2B5EF4-FFF2-40B4-BE49-F238E27FC236}">
                    <a16:creationId xmlns:a16="http://schemas.microsoft.com/office/drawing/2014/main" id="{D4916CE1-191F-E0DC-584A-D1E7E74332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9711" y="3466261"/>
                <a:ext cx="1061914" cy="28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8" name="Picture 11">
                <a:extLst>
                  <a:ext uri="{FF2B5EF4-FFF2-40B4-BE49-F238E27FC236}">
                    <a16:creationId xmlns:a16="http://schemas.microsoft.com/office/drawing/2014/main" id="{692D4E59-4D20-1783-D18A-DCB230743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4331" y="3415887"/>
                <a:ext cx="1887920" cy="295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9" name="Picture 12">
                <a:extLst>
                  <a:ext uri="{FF2B5EF4-FFF2-40B4-BE49-F238E27FC236}">
                    <a16:creationId xmlns:a16="http://schemas.microsoft.com/office/drawing/2014/main" id="{F58280C9-FD81-FEB3-0C8D-0C3C73E2E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8794" y="1090003"/>
                <a:ext cx="1110339" cy="2279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0" name="Picture 13">
                <a:extLst>
                  <a:ext uri="{FF2B5EF4-FFF2-40B4-BE49-F238E27FC236}">
                    <a16:creationId xmlns:a16="http://schemas.microsoft.com/office/drawing/2014/main" id="{092DE9DD-E901-5C9E-4E72-60347F1D3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899" y="1090003"/>
                <a:ext cx="1047249" cy="227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1" name="Picture 14">
                <a:extLst>
                  <a:ext uri="{FF2B5EF4-FFF2-40B4-BE49-F238E27FC236}">
                    <a16:creationId xmlns:a16="http://schemas.microsoft.com/office/drawing/2014/main" id="{070FB48B-AD82-88A1-6359-DF6E7BF482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2760" y="1090003"/>
                <a:ext cx="1110339" cy="230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52" name="TextBox 15">
                <a:extLst>
                  <a:ext uri="{FF2B5EF4-FFF2-40B4-BE49-F238E27FC236}">
                    <a16:creationId xmlns:a16="http://schemas.microsoft.com/office/drawing/2014/main" id="{0AC5876C-3BE4-11F4-4332-8FA41995D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9774" y="658505"/>
                <a:ext cx="1616550" cy="39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100">
                    <a:latin typeface="+mn-lt"/>
                  </a:rPr>
                  <a:t>simple reduce</a:t>
                </a:r>
              </a:p>
            </p:txBody>
          </p:sp>
          <p:sp>
            <p:nvSpPr>
              <p:cNvPr id="26653" name="TextBox 16">
                <a:extLst>
                  <a:ext uri="{FF2B5EF4-FFF2-40B4-BE49-F238E27FC236}">
                    <a16:creationId xmlns:a16="http://schemas.microsoft.com/office/drawing/2014/main" id="{3F20433D-038B-F4C9-74BE-E84DF3732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3262" y="665812"/>
                <a:ext cx="1513295" cy="64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00">
                    <a:latin typeface="+mn-lt"/>
                  </a:rPr>
                  <a:t>spider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wagon wheel</a:t>
                </a:r>
              </a:p>
            </p:txBody>
          </p:sp>
          <p:sp>
            <p:nvSpPr>
              <p:cNvPr id="26654" name="TextBox 17">
                <a:extLst>
                  <a:ext uri="{FF2B5EF4-FFF2-40B4-BE49-F238E27FC236}">
                    <a16:creationId xmlns:a16="http://schemas.microsoft.com/office/drawing/2014/main" id="{918B2014-DDCD-A0F9-ED41-98F69DF61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0601" y="658505"/>
                <a:ext cx="869748" cy="64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00">
                    <a:latin typeface="+mn-lt"/>
                  </a:rPr>
                  <a:t>spider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j2g</a:t>
                </a:r>
              </a:p>
            </p:txBody>
          </p:sp>
          <p:sp>
            <p:nvSpPr>
              <p:cNvPr id="26655" name="TextBox 18">
                <a:extLst>
                  <a:ext uri="{FF2B5EF4-FFF2-40B4-BE49-F238E27FC236}">
                    <a16:creationId xmlns:a16="http://schemas.microsoft.com/office/drawing/2014/main" id="{A5359D3D-DCE0-1414-330B-B60A837C0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5519" y="665812"/>
                <a:ext cx="1393230" cy="64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00">
                    <a:latin typeface="+mn-lt"/>
                  </a:rPr>
                  <a:t>spider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countersink</a:t>
                </a:r>
              </a:p>
            </p:txBody>
          </p:sp>
          <p:sp>
            <p:nvSpPr>
              <p:cNvPr id="26656" name="TextBox 19">
                <a:extLst>
                  <a:ext uri="{FF2B5EF4-FFF2-40B4-BE49-F238E27FC236}">
                    <a16:creationId xmlns:a16="http://schemas.microsoft.com/office/drawing/2014/main" id="{A952DB56-C11F-670C-9AEC-956E17259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7507" y="6021972"/>
                <a:ext cx="2423385" cy="89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00">
                    <a:latin typeface="+mn-lt"/>
                  </a:rPr>
                  <a:t>tweak hole diameter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to shaft; webcut head, 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shank, plug</a:t>
                </a:r>
              </a:p>
            </p:txBody>
          </p:sp>
          <p:sp>
            <p:nvSpPr>
              <p:cNvPr id="26657" name="TextBox 20">
                <a:extLst>
                  <a:ext uri="{FF2B5EF4-FFF2-40B4-BE49-F238E27FC236}">
                    <a16:creationId xmlns:a16="http://schemas.microsoft.com/office/drawing/2014/main" id="{A0CC04C3-7673-DD06-3667-8BD0D103A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027" y="6021974"/>
                <a:ext cx="1042641" cy="645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00">
                    <a:latin typeface="+mn-lt"/>
                  </a:rPr>
                  <a:t>Hex 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meshed</a:t>
                </a:r>
              </a:p>
            </p:txBody>
          </p:sp>
          <p:sp>
            <p:nvSpPr>
              <p:cNvPr id="26658" name="TextBox 21">
                <a:extLst>
                  <a:ext uri="{FF2B5EF4-FFF2-40B4-BE49-F238E27FC236}">
                    <a16:creationId xmlns:a16="http://schemas.microsoft.com/office/drawing/2014/main" id="{A26BD490-1669-2BD0-AC94-47972C981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1073" y="6022907"/>
                <a:ext cx="1616550" cy="89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00">
                    <a:latin typeface="+mn-lt"/>
                  </a:rPr>
                  <a:t>Include insert 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and tweak 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to hole, shaft</a:t>
                </a:r>
              </a:p>
            </p:txBody>
          </p:sp>
          <p:sp>
            <p:nvSpPr>
              <p:cNvPr id="26659" name="TextBox 22">
                <a:extLst>
                  <a:ext uri="{FF2B5EF4-FFF2-40B4-BE49-F238E27FC236}">
                    <a16:creationId xmlns:a16="http://schemas.microsoft.com/office/drawing/2014/main" id="{B83E8DC7-F880-05BF-2501-7B2C14155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12228" y="5999355"/>
                <a:ext cx="1501287" cy="89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100">
                    <a:latin typeface="+mn-lt"/>
                  </a:rPr>
                  <a:t>core from 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surrounding </a:t>
                </a:r>
              </a:p>
              <a:p>
                <a:pPr algn="ctr"/>
                <a:r>
                  <a:rPr lang="en-US" altLang="en-US" sz="1100">
                    <a:latin typeface="+mn-lt"/>
                  </a:rPr>
                  <a:t>volumes</a:t>
                </a:r>
              </a:p>
            </p:txBody>
          </p:sp>
        </p:grpSp>
        <p:pic>
          <p:nvPicPr>
            <p:cNvPr id="26631" name="Picture 23">
              <a:extLst>
                <a:ext uri="{FF2B5EF4-FFF2-40B4-BE49-F238E27FC236}">
                  <a16:creationId xmlns:a16="http://schemas.microsoft.com/office/drawing/2014/main" id="{C7FBC535-DD5A-6A5F-8113-693F899F8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738" y="4808906"/>
              <a:ext cx="553574" cy="76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24">
              <a:extLst>
                <a:ext uri="{FF2B5EF4-FFF2-40B4-BE49-F238E27FC236}">
                  <a16:creationId xmlns:a16="http://schemas.microsoft.com/office/drawing/2014/main" id="{044C8360-96C9-2420-886E-A47F85717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015" y="4864266"/>
              <a:ext cx="805297" cy="50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25">
              <a:extLst>
                <a:ext uri="{FF2B5EF4-FFF2-40B4-BE49-F238E27FC236}">
                  <a16:creationId xmlns:a16="http://schemas.microsoft.com/office/drawing/2014/main" id="{F6B6401C-783F-1BD4-4773-B2417F4D8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388" y="5374014"/>
              <a:ext cx="889584" cy="72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20A14500-FA32-6A61-B2D6-A9820589D304}"/>
                </a:ext>
              </a:extLst>
            </p:cNvPr>
            <p:cNvSpPr/>
            <p:nvPr/>
          </p:nvSpPr>
          <p:spPr bwMode="auto">
            <a:xfrm>
              <a:off x="2646363" y="2579689"/>
              <a:ext cx="231775" cy="349250"/>
            </a:xfrm>
            <a:prstGeom prst="down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0151B7A6-6BEF-2126-233E-C0C94B78D86A}"/>
                </a:ext>
              </a:extLst>
            </p:cNvPr>
            <p:cNvSpPr/>
            <p:nvPr/>
          </p:nvSpPr>
          <p:spPr bwMode="auto">
            <a:xfrm rot="16200000">
              <a:off x="3839369" y="3561558"/>
              <a:ext cx="231775" cy="376237"/>
            </a:xfrm>
            <a:prstGeom prst="down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9724470C-1CF5-8BB6-1382-69131AD5A2DA}"/>
                </a:ext>
              </a:extLst>
            </p:cNvPr>
            <p:cNvSpPr/>
            <p:nvPr/>
          </p:nvSpPr>
          <p:spPr bwMode="auto">
            <a:xfrm rot="16200000">
              <a:off x="6322219" y="3494882"/>
              <a:ext cx="231775" cy="595313"/>
            </a:xfrm>
            <a:prstGeom prst="downArrow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7" name="TextBox 29">
              <a:extLst>
                <a:ext uri="{FF2B5EF4-FFF2-40B4-BE49-F238E27FC236}">
                  <a16:creationId xmlns:a16="http://schemas.microsoft.com/office/drawing/2014/main" id="{AA92833A-621F-F943-3103-8453E7FD0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433" y="2612436"/>
              <a:ext cx="8563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classify</a:t>
              </a:r>
            </a:p>
          </p:txBody>
        </p:sp>
        <p:pic>
          <p:nvPicPr>
            <p:cNvPr id="26638" name="Picture 30">
              <a:extLst>
                <a:ext uri="{FF2B5EF4-FFF2-40B4-BE49-F238E27FC236}">
                  <a16:creationId xmlns:a16="http://schemas.microsoft.com/office/drawing/2014/main" id="{14A2DAA4-CCC4-48E2-F9A3-CAA31FE3E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511" y="5318536"/>
              <a:ext cx="845445" cy="80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Box 31">
              <a:extLst>
                <a:ext uri="{FF2B5EF4-FFF2-40B4-BE49-F238E27FC236}">
                  <a16:creationId xmlns:a16="http://schemas.microsoft.com/office/drawing/2014/main" id="{FA9DE071-4794-D39C-C699-A455B4FD3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3098" y="3407542"/>
              <a:ext cx="8265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reduce</a:t>
              </a:r>
            </a:p>
          </p:txBody>
        </p:sp>
        <p:sp>
          <p:nvSpPr>
            <p:cNvPr id="26640" name="TextBox 32">
              <a:extLst>
                <a:ext uri="{FF2B5EF4-FFF2-40B4-BE49-F238E27FC236}">
                  <a16:creationId xmlns:a16="http://schemas.microsoft.com/office/drawing/2014/main" id="{6D5B984D-EB8C-9B2D-7860-75993953D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2910" y="1524001"/>
              <a:ext cx="17226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simulation-ready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A398B3-43DE-1F7D-9EDD-C02A59D00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752600" y="3014664"/>
              <a:ext cx="1990725" cy="165893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6642" name="Picture 34">
              <a:extLst>
                <a:ext uri="{FF2B5EF4-FFF2-40B4-BE49-F238E27FC236}">
                  <a16:creationId xmlns:a16="http://schemas.microsoft.com/office/drawing/2014/main" id="{A810925C-0FCB-C24B-3B3A-14A82EED8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12540" y="1036682"/>
              <a:ext cx="1152556" cy="214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TextBox 35">
              <a:extLst>
                <a:ext uri="{FF2B5EF4-FFF2-40B4-BE49-F238E27FC236}">
                  <a16:creationId xmlns:a16="http://schemas.microsoft.com/office/drawing/2014/main" id="{352BBF5E-5DB0-4E03-5C91-7311E7411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286" y="1900953"/>
              <a:ext cx="5806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CAD</a:t>
              </a:r>
            </a:p>
          </p:txBody>
        </p:sp>
      </p:grpSp>
      <p:sp>
        <p:nvSpPr>
          <p:cNvPr id="4" name="Text Box 1">
            <a:extLst>
              <a:ext uri="{FF2B5EF4-FFF2-40B4-BE49-F238E27FC236}">
                <a16:creationId xmlns:a16="http://schemas.microsoft.com/office/drawing/2014/main" id="{F1CE5BF6-9724-B4AF-4D2D-4E93440F2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738986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Classify and Reduce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EF0FC-B39D-AB46-05D9-D56DA36016DB}"/>
              </a:ext>
            </a:extLst>
          </p:cNvPr>
          <p:cNvSpPr txBox="1"/>
          <p:nvPr/>
        </p:nvSpPr>
        <p:spPr>
          <a:xfrm>
            <a:off x="1872510" y="1034702"/>
            <a:ext cx="862660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The Geometry Power Tool has built in ML tools that can sort parts by category</a:t>
            </a:r>
            <a:br>
              <a:rPr lang="en-US" sz="1600" dirty="0"/>
            </a:br>
            <a:r>
              <a:rPr lang="en-US" sz="1600" dirty="0"/>
              <a:t>Once categorized, specialized tools for preparing fasteners and springs can be applied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Content Placeholder 5">
            <a:extLst>
              <a:ext uri="{FF2B5EF4-FFF2-40B4-BE49-F238E27FC236}">
                <a16:creationId xmlns:a16="http://schemas.microsoft.com/office/drawing/2014/main" id="{8E3A763C-76ED-594F-734F-DEB54A5FB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5138" y="1273175"/>
            <a:ext cx="2271712" cy="5348288"/>
          </a:xfrm>
        </p:spPr>
      </p:pic>
      <p:sp>
        <p:nvSpPr>
          <p:cNvPr id="27653" name="Text Box 4">
            <a:extLst>
              <a:ext uri="{FF2B5EF4-FFF2-40B4-BE49-F238E27FC236}">
                <a16:creationId xmlns:a16="http://schemas.microsoft.com/office/drawing/2014/main" id="{51906726-46D2-6678-3150-8863728DB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5243513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Available Categories</a:t>
            </a:r>
          </a:p>
        </p:txBody>
      </p:sp>
      <p:sp>
        <p:nvSpPr>
          <p:cNvPr id="27654" name="AutoShape 12">
            <a:extLst>
              <a:ext uri="{FF2B5EF4-FFF2-40B4-BE49-F238E27FC236}">
                <a16:creationId xmlns:a16="http://schemas.microsoft.com/office/drawing/2014/main" id="{A01860FF-3874-1735-4F88-3A2712AF3B9C}"/>
              </a:ext>
            </a:extLst>
          </p:cNvPr>
          <p:cNvSpPr>
            <a:spLocks/>
          </p:cNvSpPr>
          <p:nvPr/>
        </p:nvSpPr>
        <p:spPr bwMode="auto">
          <a:xfrm flipH="1">
            <a:off x="2897188" y="4975226"/>
            <a:ext cx="214312" cy="1120775"/>
          </a:xfrm>
          <a:prstGeom prst="rightBrace">
            <a:avLst>
              <a:gd name="adj1" fmla="val 6931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7658" name="Picture 19">
            <a:extLst>
              <a:ext uri="{FF2B5EF4-FFF2-40B4-BE49-F238E27FC236}">
                <a16:creationId xmlns:a16="http://schemas.microsoft.com/office/drawing/2014/main" id="{4EFB316C-51F9-A9E8-9CBC-7F40C2FE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0" y="927773"/>
            <a:ext cx="2270981" cy="239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7">
            <a:extLst>
              <a:ext uri="{FF2B5EF4-FFF2-40B4-BE49-F238E27FC236}">
                <a16:creationId xmlns:a16="http://schemas.microsoft.com/office/drawing/2014/main" id="{664A88BC-8331-07E8-B42F-9CEE2B65F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57" y="3629026"/>
            <a:ext cx="241458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 Box 4">
            <a:extLst>
              <a:ext uri="{FF2B5EF4-FFF2-40B4-BE49-F238E27FC236}">
                <a16:creationId xmlns:a16="http://schemas.microsoft.com/office/drawing/2014/main" id="{6822AD9C-1967-3543-5CAB-C9A741AC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046" y="4692651"/>
            <a:ext cx="1404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Cubit classified 2 volumes as “bolt” and 2 “other”</a:t>
            </a:r>
          </a:p>
        </p:txBody>
      </p:sp>
      <p:sp>
        <p:nvSpPr>
          <p:cNvPr id="27664" name="Line 15">
            <a:extLst>
              <a:ext uri="{FF2B5EF4-FFF2-40B4-BE49-F238E27FC236}">
                <a16:creationId xmlns:a16="http://schemas.microsoft.com/office/drawing/2014/main" id="{3A0ABFE2-9C24-682A-B414-8D845780F2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8782" y="4873625"/>
            <a:ext cx="381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5">
            <a:extLst>
              <a:ext uri="{FF2B5EF4-FFF2-40B4-BE49-F238E27FC236}">
                <a16:creationId xmlns:a16="http://schemas.microsoft.com/office/drawing/2014/main" id="{21BEF3A8-69F1-B16D-3601-C2B78C9E9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782" y="5202239"/>
            <a:ext cx="381000" cy="52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Text Box 4">
            <a:extLst>
              <a:ext uri="{FF2B5EF4-FFF2-40B4-BE49-F238E27FC236}">
                <a16:creationId xmlns:a16="http://schemas.microsoft.com/office/drawing/2014/main" id="{963617B3-CF1D-A9BD-CA26-1B77687D3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246" y="4637088"/>
            <a:ext cx="1735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Confidence: from ML indicating how </a:t>
            </a:r>
            <a:r>
              <a:rPr lang="en-US" altLang="en-US" sz="1200" i="1">
                <a:latin typeface="+mn-lt"/>
              </a:rPr>
              <a:t>sure</a:t>
            </a:r>
            <a:r>
              <a:rPr lang="en-US" altLang="en-US" sz="1200">
                <a:latin typeface="+mn-lt"/>
              </a:rPr>
              <a:t> it is of its categorization (0.0 -&gt; 1.0)</a:t>
            </a:r>
          </a:p>
        </p:txBody>
      </p:sp>
      <p:sp>
        <p:nvSpPr>
          <p:cNvPr id="27667" name="Line 15">
            <a:extLst>
              <a:ext uri="{FF2B5EF4-FFF2-40B4-BE49-F238E27FC236}">
                <a16:creationId xmlns:a16="http://schemas.microsoft.com/office/drawing/2014/main" id="{D1AC6A41-A21F-6EC0-5690-E1C21665C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24182" y="4797425"/>
            <a:ext cx="64135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TextBox 8">
            <a:extLst>
              <a:ext uri="{FF2B5EF4-FFF2-40B4-BE49-F238E27FC236}">
                <a16:creationId xmlns:a16="http://schemas.microsoft.com/office/drawing/2014/main" id="{1134DE5B-9461-0BB6-EB4A-3445BC20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247" y="1225850"/>
            <a:ext cx="3827463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Reset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Import </a:t>
            </a:r>
            <a:r>
              <a:rPr lang="en-US" altLang="en-US" sz="1800" dirty="0" err="1">
                <a:latin typeface="+mn-lt"/>
              </a:rPr>
              <a:t>acis</a:t>
            </a:r>
            <a:r>
              <a:rPr lang="en-US" altLang="en-US" sz="1800" dirty="0">
                <a:latin typeface="+mn-lt"/>
              </a:rPr>
              <a:t> file “</a:t>
            </a:r>
            <a:r>
              <a:rPr lang="en-US" altLang="en-US" sz="1800" dirty="0" err="1">
                <a:latin typeface="+mn-lt"/>
              </a:rPr>
              <a:t>bolts.sat</a:t>
            </a:r>
            <a:r>
              <a:rPr lang="en-US" altLang="en-US" sz="1800" dirty="0">
                <a:latin typeface="+mn-lt"/>
              </a:rPr>
              <a:t>”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Go to Geometry Power Tool Options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Check “Part Classification” 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Uncheck all other diagnostics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Click Done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Click Analyze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2542891F-5F68-5E96-2240-F9E66E70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738986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Machine Learning Classification Example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ED5BC115-EAC9-D50C-1B73-8830C2CD6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196" y="161493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43A68D5C-6191-F402-0BCE-960CD599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247" y="125645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D39B21B1-7638-1CDD-37FC-1022DE02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981" y="197340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3</a:t>
            </a: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E7092496-E976-108B-7373-03A512CA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247" y="258527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4</a:t>
            </a:r>
          </a:p>
        </p:txBody>
      </p:sp>
      <p:sp>
        <p:nvSpPr>
          <p:cNvPr id="9" name="Oval 30">
            <a:extLst>
              <a:ext uri="{FF2B5EF4-FFF2-40B4-BE49-F238E27FC236}">
                <a16:creationId xmlns:a16="http://schemas.microsoft.com/office/drawing/2014/main" id="{CD3F763A-C7BA-E311-9B06-89171E740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247" y="293709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BF171C3D-A35E-284F-B991-359C6C03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219" y="328972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6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C05AB4BC-32D4-708D-DE3D-09E2FBABD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219" y="364655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A10F190D-60ED-DE27-C055-E977CBC3B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6224" y="212580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6A9680C3-7BBA-9B6A-C08D-F341634C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126088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3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4720A2BA-A202-4DC9-F453-717539EFE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1" y="503396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4</a:t>
            </a:r>
          </a:p>
        </p:txBody>
      </p:sp>
      <p:sp>
        <p:nvSpPr>
          <p:cNvPr id="15" name="Oval 30">
            <a:extLst>
              <a:ext uri="{FF2B5EF4-FFF2-40B4-BE49-F238E27FC236}">
                <a16:creationId xmlns:a16="http://schemas.microsoft.com/office/drawing/2014/main" id="{DC0C842D-D04C-86DC-7819-024FA302B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1" y="438785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387C6340-738A-5B7A-1377-126EE5AC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196" y="632895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6</a:t>
            </a: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10A75533-1E58-CA7E-255F-AA0AD22B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210" y="388704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7657CB3F-5AA6-759A-6B22-434795D5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1232285"/>
            <a:ext cx="2162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>
            <a:extLst>
              <a:ext uri="{FF2B5EF4-FFF2-40B4-BE49-F238E27FC236}">
                <a16:creationId xmlns:a16="http://schemas.microsoft.com/office/drawing/2014/main" id="{CEB69602-5E70-D8F2-8F55-6E0F195F0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300" y="1242510"/>
            <a:ext cx="6014501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Select Volume 1 under “bolt”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Right Click and “Fly in”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Right Click and “Draw Volume Overlap”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Check “Show Solutions”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Right Click on any Solution and Choose “Preview Reduce bolt”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Double Click on a preferred solution to execute or choose “Execute” from the Right Click menu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Type ”undo” at the Cubit command line to undo the last operation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Try experimenting with other solutions and undo</a:t>
            </a:r>
          </a:p>
          <a:p>
            <a:pPr marL="0" indent="0">
              <a:spcAft>
                <a:spcPts val="600"/>
              </a:spcAft>
            </a:pPr>
            <a:r>
              <a:rPr lang="en-US" altLang="en-US" dirty="0">
                <a:latin typeface="+mn-lt"/>
              </a:rPr>
              <a:t>Choose “Reduce bolt…” to jump to the Command Panel for additional options</a:t>
            </a:r>
          </a:p>
          <a:p>
            <a:pPr marL="0" indent="0">
              <a:spcAft>
                <a:spcPts val="600"/>
              </a:spcAft>
            </a:pPr>
            <a:endParaRPr lang="en-US" altLang="en-US" dirty="0">
              <a:latin typeface="+mn-lt"/>
            </a:endParaRPr>
          </a:p>
        </p:txBody>
      </p:sp>
      <p:pic>
        <p:nvPicPr>
          <p:cNvPr id="28678" name="Picture 7">
            <a:extLst>
              <a:ext uri="{FF2B5EF4-FFF2-40B4-BE49-F238E27FC236}">
                <a16:creationId xmlns:a16="http://schemas.microsoft.com/office/drawing/2014/main" id="{8BB1E391-9661-FDFE-2EA2-1314FB50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1869" b="2794"/>
          <a:stretch>
            <a:fillRect/>
          </a:stretch>
        </p:blipFill>
        <p:spPr bwMode="auto">
          <a:xfrm>
            <a:off x="2606675" y="4967673"/>
            <a:ext cx="1682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>
            <a:extLst>
              <a:ext uri="{FF2B5EF4-FFF2-40B4-BE49-F238E27FC236}">
                <a16:creationId xmlns:a16="http://schemas.microsoft.com/office/drawing/2014/main" id="{D0BD703E-4069-7E8B-3BF9-820FB08BE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1211087"/>
            <a:ext cx="1431925" cy="1570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169C68-BBB3-38AF-6FCD-4280B9FC5805}"/>
              </a:ext>
            </a:extLst>
          </p:cNvPr>
          <p:cNvSpPr txBox="1"/>
          <p:nvPr/>
        </p:nvSpPr>
        <p:spPr>
          <a:xfrm>
            <a:off x="10090149" y="2365199"/>
            <a:ext cx="143033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Volume overlap displayed in Red</a:t>
            </a:r>
          </a:p>
        </p:txBody>
      </p:sp>
      <p:sp>
        <p:nvSpPr>
          <p:cNvPr id="28681" name="Line 15">
            <a:extLst>
              <a:ext uri="{FF2B5EF4-FFF2-40B4-BE49-F238E27FC236}">
                <a16:creationId xmlns:a16="http://schemas.microsoft.com/office/drawing/2014/main" id="{178DAB3A-C456-AC92-706B-7EC856B86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53724" y="2095323"/>
            <a:ext cx="1524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4">
            <a:extLst>
              <a:ext uri="{FF2B5EF4-FFF2-40B4-BE49-F238E27FC236}">
                <a16:creationId xmlns:a16="http://schemas.microsoft.com/office/drawing/2014/main" id="{5964D2BE-50BB-7F87-93C2-1DDE02ED6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175" y="437236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Solutions for Bolt 1</a:t>
            </a:r>
          </a:p>
        </p:txBody>
      </p:sp>
      <p:sp>
        <p:nvSpPr>
          <p:cNvPr id="28683" name="AutoShape 12">
            <a:extLst>
              <a:ext uri="{FF2B5EF4-FFF2-40B4-BE49-F238E27FC236}">
                <a16:creationId xmlns:a16="http://schemas.microsoft.com/office/drawing/2014/main" id="{5776024C-04F9-8496-BA95-8CB72B936683}"/>
              </a:ext>
            </a:extLst>
          </p:cNvPr>
          <p:cNvSpPr>
            <a:spLocks/>
          </p:cNvSpPr>
          <p:nvPr/>
        </p:nvSpPr>
        <p:spPr bwMode="auto">
          <a:xfrm flipH="1">
            <a:off x="1101726" y="4004060"/>
            <a:ext cx="214313" cy="1320800"/>
          </a:xfrm>
          <a:prstGeom prst="rightBrace">
            <a:avLst>
              <a:gd name="adj1" fmla="val 69305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8684" name="Picture 17">
            <a:extLst>
              <a:ext uri="{FF2B5EF4-FFF2-40B4-BE49-F238E27FC236}">
                <a16:creationId xmlns:a16="http://schemas.microsoft.com/office/drawing/2014/main" id="{48C698AB-286A-42FF-55D6-CE2FE70159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8" y="2930349"/>
            <a:ext cx="1431925" cy="157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A64BD2-B2C2-6E7C-36E3-3E97DC470CE3}"/>
              </a:ext>
            </a:extLst>
          </p:cNvPr>
          <p:cNvSpPr txBox="1"/>
          <p:nvPr/>
        </p:nvSpPr>
        <p:spPr>
          <a:xfrm>
            <a:off x="10101263" y="4066999"/>
            <a:ext cx="14319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Preview of “Reduce Bolt 1 Core”</a:t>
            </a:r>
          </a:p>
        </p:txBody>
      </p:sp>
      <p:pic>
        <p:nvPicPr>
          <p:cNvPr id="28692" name="Picture 39">
            <a:extLst>
              <a:ext uri="{FF2B5EF4-FFF2-40B4-BE49-F238E27FC236}">
                <a16:creationId xmlns:a16="http://schemas.microsoft.com/office/drawing/2014/main" id="{8DE52FF8-4A39-9C75-3769-CE409C7A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73" y="5324861"/>
            <a:ext cx="4091969" cy="12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47">
            <a:extLst>
              <a:ext uri="{FF2B5EF4-FFF2-40B4-BE49-F238E27FC236}">
                <a16:creationId xmlns:a16="http://schemas.microsoft.com/office/drawing/2014/main" id="{A2141AA4-6F8A-F1AD-46B1-D0CD21CB49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4638498"/>
            <a:ext cx="1438275" cy="1690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1CA5C3F-CAEC-3AE7-0B48-66932EC49D4C}"/>
              </a:ext>
            </a:extLst>
          </p:cNvPr>
          <p:cNvSpPr txBox="1"/>
          <p:nvPr/>
        </p:nvSpPr>
        <p:spPr>
          <a:xfrm>
            <a:off x="10080625" y="5886273"/>
            <a:ext cx="143192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Reduced bolt, </a:t>
            </a:r>
            <a:r>
              <a:rPr lang="en-US" sz="1050" dirty="0" err="1"/>
              <a:t>webcut</a:t>
            </a:r>
            <a:r>
              <a:rPr lang="en-US" sz="1050" dirty="0"/>
              <a:t> into 3 vols.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A7E03687-E01E-FFF3-27DE-45D4905F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738986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Bolt Reduction Example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99E138-9F03-53C1-452E-FAB00B099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127840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961BB6-B17D-E26D-2906-A5565ACF4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1591852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A77B24-E550-8EF4-14AA-F24874174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996" y="1913947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830B2F-853C-8D6E-9E90-8D4EF6569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222844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71B9A9-3A8A-0BEB-1F9C-391823AE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511" y="255131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57AF9A-4935-0A59-0300-3EC585DA1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404" y="2878878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B60694-8647-1617-4915-B86F7848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341329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7E6E93-B305-A101-C2A0-B43BA23CE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538" y="4002742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8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F033CBB2-315B-96B9-4E1D-B40897150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824" y="431899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D49DD0-074C-1DD2-2DFD-7841FC2A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94" y="1761547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2E2374-76E6-B660-A74E-378777C89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76" y="281449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B1031B-D0E2-5815-409C-44CEFBAC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9" y="4591052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4E6C0D-31AB-B83F-EBC7-6FA944197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048" y="5720972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C5EB24-7E2A-542D-5BB6-F237042B2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76" y="1058687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82D588-6517-37AC-A5B7-8175D2111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2688" y="4570293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F71712-DCF1-94A5-1D38-4361C8599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351" y="5891689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7</a:t>
            </a: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ABCD19C5-63CE-0FFB-1AC0-377354FEB9A4}"/>
              </a:ext>
            </a:extLst>
          </p:cNvPr>
          <p:cNvSpPr/>
          <p:nvPr/>
        </p:nvSpPr>
        <p:spPr>
          <a:xfrm rot="3215771">
            <a:off x="1362427" y="1963040"/>
            <a:ext cx="238853" cy="152400"/>
          </a:xfrm>
          <a:prstGeom prst="leftArrow">
            <a:avLst>
              <a:gd name="adj1" fmla="val 38688"/>
              <a:gd name="adj2" fmla="val 922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847841AA-0B31-71A4-C4DA-170964A4D39B}"/>
              </a:ext>
            </a:extLst>
          </p:cNvPr>
          <p:cNvSpPr/>
          <p:nvPr/>
        </p:nvSpPr>
        <p:spPr>
          <a:xfrm rot="3215771">
            <a:off x="3214178" y="5909526"/>
            <a:ext cx="238853" cy="152400"/>
          </a:xfrm>
          <a:prstGeom prst="leftArrow">
            <a:avLst>
              <a:gd name="adj1" fmla="val 38688"/>
              <a:gd name="adj2" fmla="val 922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7ACC935E-BFA9-8DF8-C5D4-BD0FCCCB9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6284929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9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4741EFA7-912A-3823-38C7-A9019E4CB7BA}"/>
              </a:ext>
            </a:extLst>
          </p:cNvPr>
          <p:cNvSpPr/>
          <p:nvPr/>
        </p:nvSpPr>
        <p:spPr>
          <a:xfrm rot="3215771">
            <a:off x="3700570" y="6394330"/>
            <a:ext cx="238853" cy="152400"/>
          </a:xfrm>
          <a:prstGeom prst="leftArrow">
            <a:avLst>
              <a:gd name="adj1" fmla="val 38688"/>
              <a:gd name="adj2" fmla="val 922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1FCA1-83C4-B49B-9855-4E53B17D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190" y="393382"/>
            <a:ext cx="2140635" cy="61511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F04AA-F98D-1F08-3EE6-7AA3498C997E}"/>
              </a:ext>
            </a:extLst>
          </p:cNvPr>
          <p:cNvSpPr txBox="1"/>
          <p:nvPr/>
        </p:nvSpPr>
        <p:spPr>
          <a:xfrm>
            <a:off x="3276460" y="1178800"/>
            <a:ext cx="7836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Reduce panel has many different options for simplifying, cutting, meshing and assigning blocks.  Try experimenting with the </a:t>
            </a:r>
            <a:r>
              <a:rPr lang="en-US" b="1" dirty="0" err="1"/>
              <a:t>bolts.sat</a:t>
            </a:r>
            <a:r>
              <a:rPr lang="en-US" b="1" dirty="0"/>
              <a:t> </a:t>
            </a:r>
            <a:r>
              <a:rPr lang="en-US" dirty="0"/>
              <a:t>example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9A4B9-AA82-8810-F57C-D96098F1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6216" y="2120466"/>
            <a:ext cx="2686654" cy="38675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D0A3AD-E19E-29BA-B2B2-97F007B440CE}"/>
              </a:ext>
            </a:extLst>
          </p:cNvPr>
          <p:cNvSpPr txBox="1"/>
          <p:nvPr/>
        </p:nvSpPr>
        <p:spPr>
          <a:xfrm>
            <a:off x="3803511" y="2056686"/>
            <a:ext cx="44044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Main methods for “Reduce”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Simplify</a:t>
            </a:r>
            <a:r>
              <a:rPr lang="en-US" dirty="0"/>
              <a:t>: defeature bolt geometry only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Bolt Fit</a:t>
            </a:r>
            <a:r>
              <a:rPr lang="en-US" dirty="0"/>
              <a:t>: Defeature and fit bolt to surrounding geometry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Bolt Core</a:t>
            </a:r>
            <a:r>
              <a:rPr lang="en-US" dirty="0"/>
              <a:t>: Create a cylindrical core surrounding bolt shaft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Bolt Spider</a:t>
            </a:r>
            <a:r>
              <a:rPr lang="en-US" dirty="0"/>
              <a:t>: Create spider elements (beams)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Spring</a:t>
            </a:r>
            <a:r>
              <a:rPr lang="en-US" dirty="0"/>
              <a:t>: generate beam elements in place of 3D spring geometry 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76CFB-C888-230A-6B7A-669A66C1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48" y="1916082"/>
            <a:ext cx="1379538" cy="113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167531-BABE-1528-AD53-FDB46104D4CE}"/>
              </a:ext>
            </a:extLst>
          </p:cNvPr>
          <p:cNvSpPr txBox="1"/>
          <p:nvPr/>
        </p:nvSpPr>
        <p:spPr>
          <a:xfrm>
            <a:off x="3803511" y="5464270"/>
            <a:ext cx="4035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More details: Cubit documentation.  Search for “Reduce”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96F7297D-28F3-667F-12BC-0FAB93F2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738986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Bolt Reduction Example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E7BADD7-8723-A4F6-28F1-9EE7F5864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3884" y="278103"/>
            <a:ext cx="7605713" cy="849313"/>
          </a:xfrm>
        </p:spPr>
        <p:txBody>
          <a:bodyPr/>
          <a:lstStyle/>
          <a:p>
            <a:r>
              <a:rPr lang="en-US" altLang="en-US" dirty="0"/>
              <a:t>Exercise 17.1 </a:t>
            </a:r>
            <a:br>
              <a:rPr lang="en-US" altLang="en-US" dirty="0"/>
            </a:br>
            <a:r>
              <a:rPr lang="en-US" altLang="en-US" dirty="0"/>
              <a:t>Classification and Reduction </a:t>
            </a: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5F33C551-04D6-E411-53CF-94CB13982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82" y="1378327"/>
            <a:ext cx="3949697" cy="409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>
            <a:extLst>
              <a:ext uri="{FF2B5EF4-FFF2-40B4-BE49-F238E27FC236}">
                <a16:creationId xmlns:a16="http://schemas.microsoft.com/office/drawing/2014/main" id="{0ED7DB83-D771-FF30-5D44-01B7D22B2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95" y="1243853"/>
            <a:ext cx="5176709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Import </a:t>
            </a:r>
            <a:r>
              <a:rPr lang="en-US" altLang="en-US" sz="1800" dirty="0" err="1">
                <a:latin typeface="+mn-lt"/>
              </a:rPr>
              <a:t>acis</a:t>
            </a:r>
            <a:r>
              <a:rPr lang="en-US" altLang="en-US" sz="1800" dirty="0">
                <a:latin typeface="+mn-lt"/>
              </a:rPr>
              <a:t> file “</a:t>
            </a:r>
            <a:r>
              <a:rPr lang="en-US" altLang="en-US" sz="1800" dirty="0" err="1">
                <a:latin typeface="+mn-lt"/>
              </a:rPr>
              <a:t>Gondola_vaz.sat</a:t>
            </a:r>
            <a:r>
              <a:rPr lang="en-US" altLang="en-US" sz="1800" dirty="0">
                <a:latin typeface="+mn-lt"/>
              </a:rPr>
              <a:t>”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Use the ML Classification tool to identify bolts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1800" dirty="0">
                <a:latin typeface="+mn-lt"/>
              </a:rPr>
              <a:t>Reduce 16 bolts volume 65 to 80 using the bolt fit option (tight fit).  Cut each bolt into head, shaft and plug, defeature and remove any </a:t>
            </a:r>
            <a:r>
              <a:rPr lang="en-US" altLang="en-US" sz="1800" dirty="0" err="1">
                <a:latin typeface="+mn-lt"/>
              </a:rPr>
              <a:t>allen</a:t>
            </a:r>
            <a:r>
              <a:rPr lang="en-US" altLang="en-US" sz="1800" dirty="0">
                <a:latin typeface="+mn-lt"/>
              </a:rPr>
              <a:t> key cavity, mesh each bolt at a size of 1.0.  Assign all bolt heads to block 10, bolt shafts to block 20 and all bolt plugs to block 30  </a:t>
            </a:r>
          </a:p>
          <a:p>
            <a:pPr marL="0" indent="0">
              <a:spcAft>
                <a:spcPts val="600"/>
              </a:spcAft>
            </a:pPr>
            <a:endParaRPr lang="en-US" altLang="en-US" sz="18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8E874D-8479-56D6-D461-6285AE31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549" y="3804432"/>
            <a:ext cx="2202407" cy="27185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Oval 14">
            <a:extLst>
              <a:ext uri="{FF2B5EF4-FFF2-40B4-BE49-F238E27FC236}">
                <a16:creationId xmlns:a16="http://schemas.microsoft.com/office/drawing/2014/main" id="{4C62622B-2D57-F43E-8ED8-CF9C5E1BA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113" y="162976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" name="Oval 20">
            <a:extLst>
              <a:ext uri="{FF2B5EF4-FFF2-40B4-BE49-F238E27FC236}">
                <a16:creationId xmlns:a16="http://schemas.microsoft.com/office/drawing/2014/main" id="{04E08F3C-5DCE-68DA-00BB-539F564EF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113" y="12712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" name="Oval 14">
            <a:extLst>
              <a:ext uri="{FF2B5EF4-FFF2-40B4-BE49-F238E27FC236}">
                <a16:creationId xmlns:a16="http://schemas.microsoft.com/office/drawing/2014/main" id="{3C44566D-FDA1-0EC0-86AE-0E6E96390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847" y="19882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B17253-8B6F-11AB-4A24-FA0CD8D52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93" y="270623"/>
            <a:ext cx="2220785" cy="62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9BAC37-FB8A-D328-B2C0-A15D1491C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45" y="3828697"/>
            <a:ext cx="3697024" cy="2666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7">
            <a:extLst>
              <a:ext uri="{FF2B5EF4-FFF2-40B4-BE49-F238E27FC236}">
                <a16:creationId xmlns:a16="http://schemas.microsoft.com/office/drawing/2014/main" id="{ADE2C798-4213-BB4E-EED7-9180934A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9" y="1636713"/>
            <a:ext cx="3140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8">
            <a:extLst>
              <a:ext uri="{FF2B5EF4-FFF2-40B4-BE49-F238E27FC236}">
                <a16:creationId xmlns:a16="http://schemas.microsoft.com/office/drawing/2014/main" id="{3169E24A-9A81-5651-8EC9-7BD4326B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9" y="2755900"/>
            <a:ext cx="3140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9">
            <a:extLst>
              <a:ext uri="{FF2B5EF4-FFF2-40B4-BE49-F238E27FC236}">
                <a16:creationId xmlns:a16="http://schemas.microsoft.com/office/drawing/2014/main" id="{B7304A57-3E36-6278-7BBA-FA8C06ADF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9" y="3852863"/>
            <a:ext cx="31400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0">
            <a:extLst>
              <a:ext uri="{FF2B5EF4-FFF2-40B4-BE49-F238E27FC236}">
                <a16:creationId xmlns:a16="http://schemas.microsoft.com/office/drawing/2014/main" id="{34D90625-0D04-789E-B04C-C5DE2D042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9" y="4954588"/>
            <a:ext cx="31511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1">
            <a:extLst>
              <a:ext uri="{FF2B5EF4-FFF2-40B4-BE49-F238E27FC236}">
                <a16:creationId xmlns:a16="http://schemas.microsoft.com/office/drawing/2014/main" id="{68D3E871-DC55-B27A-A272-F3BA5DC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627188"/>
            <a:ext cx="31781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2">
            <a:extLst>
              <a:ext uri="{FF2B5EF4-FFF2-40B4-BE49-F238E27FC236}">
                <a16:creationId xmlns:a16="http://schemas.microsoft.com/office/drawing/2014/main" id="{D217FB84-49AD-9B15-7D0D-34A586D8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743200"/>
            <a:ext cx="31781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3">
            <a:extLst>
              <a:ext uri="{FF2B5EF4-FFF2-40B4-BE49-F238E27FC236}">
                <a16:creationId xmlns:a16="http://schemas.microsoft.com/office/drawing/2014/main" id="{FA960A32-FEB7-C4D1-908E-FC68A363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849689"/>
            <a:ext cx="31781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64">
            <a:extLst>
              <a:ext uri="{FF2B5EF4-FFF2-40B4-BE49-F238E27FC236}">
                <a16:creationId xmlns:a16="http://schemas.microsoft.com/office/drawing/2014/main" id="{29F02FBE-2C5D-E114-1383-7056F623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941888"/>
            <a:ext cx="31734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65">
            <a:extLst>
              <a:ext uri="{FF2B5EF4-FFF2-40B4-BE49-F238E27FC236}">
                <a16:creationId xmlns:a16="http://schemas.microsoft.com/office/drawing/2014/main" id="{87FB4190-4778-22A9-F66C-10457E6D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954213"/>
            <a:ext cx="53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Bolt</a:t>
            </a:r>
          </a:p>
        </p:txBody>
      </p:sp>
      <p:sp>
        <p:nvSpPr>
          <p:cNvPr id="31756" name="TextBox 66">
            <a:extLst>
              <a:ext uri="{FF2B5EF4-FFF2-40B4-BE49-F238E27FC236}">
                <a16:creationId xmlns:a16="http://schemas.microsoft.com/office/drawing/2014/main" id="{B641931D-E586-67A4-7009-1E480655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3065464"/>
            <a:ext cx="53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Nut</a:t>
            </a:r>
          </a:p>
        </p:txBody>
      </p:sp>
      <p:sp>
        <p:nvSpPr>
          <p:cNvPr id="31757" name="TextBox 67">
            <a:extLst>
              <a:ext uri="{FF2B5EF4-FFF2-40B4-BE49-F238E27FC236}">
                <a16:creationId xmlns:a16="http://schemas.microsoft.com/office/drawing/2014/main" id="{C51099A6-2521-7B3A-8C76-BC038989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1" y="4170363"/>
            <a:ext cx="784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Washer</a:t>
            </a:r>
          </a:p>
        </p:txBody>
      </p:sp>
      <p:sp>
        <p:nvSpPr>
          <p:cNvPr id="31758" name="TextBox 68">
            <a:extLst>
              <a:ext uri="{FF2B5EF4-FFF2-40B4-BE49-F238E27FC236}">
                <a16:creationId xmlns:a16="http://schemas.microsoft.com/office/drawing/2014/main" id="{E8F9D039-C325-C7DD-62C2-977DDD8CC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9" y="5264151"/>
            <a:ext cx="70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Spring</a:t>
            </a:r>
          </a:p>
        </p:txBody>
      </p:sp>
      <p:sp>
        <p:nvSpPr>
          <p:cNvPr id="31759" name="TextBox 69">
            <a:extLst>
              <a:ext uri="{FF2B5EF4-FFF2-40B4-BE49-F238E27FC236}">
                <a16:creationId xmlns:a16="http://schemas.microsoft.com/office/drawing/2014/main" id="{8FBF722A-F60A-2E19-8F4C-D06568AD9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1954213"/>
            <a:ext cx="704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Race</a:t>
            </a:r>
          </a:p>
        </p:txBody>
      </p:sp>
      <p:sp>
        <p:nvSpPr>
          <p:cNvPr id="31760" name="TextBox 70">
            <a:extLst>
              <a:ext uri="{FF2B5EF4-FFF2-40B4-BE49-F238E27FC236}">
                <a16:creationId xmlns:a16="http://schemas.microsoft.com/office/drawing/2014/main" id="{D8177468-2F48-C7FF-0621-F125704D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065464"/>
            <a:ext cx="70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Pin</a:t>
            </a:r>
          </a:p>
        </p:txBody>
      </p:sp>
      <p:sp>
        <p:nvSpPr>
          <p:cNvPr id="31761" name="TextBox 71">
            <a:extLst>
              <a:ext uri="{FF2B5EF4-FFF2-40B4-BE49-F238E27FC236}">
                <a16:creationId xmlns:a16="http://schemas.microsoft.com/office/drawing/2014/main" id="{8D328375-F6C8-4DE1-BF5F-136E2E8C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170363"/>
            <a:ext cx="704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Gear</a:t>
            </a:r>
          </a:p>
        </p:txBody>
      </p:sp>
      <p:sp>
        <p:nvSpPr>
          <p:cNvPr id="31762" name="TextBox 72">
            <a:extLst>
              <a:ext uri="{FF2B5EF4-FFF2-40B4-BE49-F238E27FC236}">
                <a16:creationId xmlns:a16="http://schemas.microsoft.com/office/drawing/2014/main" id="{FDA6601D-8276-0D3F-0F32-CADF0B3A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264151"/>
            <a:ext cx="704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+mn-lt"/>
              </a:rPr>
              <a:t>Other</a:t>
            </a:r>
          </a:p>
        </p:txBody>
      </p: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D327A703-7DF6-D304-4791-4A36B36AD05B}"/>
              </a:ext>
            </a:extLst>
          </p:cNvPr>
          <p:cNvSpPr txBox="1">
            <a:spLocks/>
          </p:cNvSpPr>
          <p:nvPr/>
        </p:nvSpPr>
        <p:spPr>
          <a:xfrm>
            <a:off x="10245725" y="5753100"/>
            <a:ext cx="368300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D3B461F-0D54-BF47-85F5-28DF0581C364}" type="slidenum">
              <a:rPr lang="en-US" sz="105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>
                <a:defRPr/>
              </a:pPr>
              <a:t>8</a:t>
            </a:fld>
            <a:endParaRPr lang="en-US" sz="105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764" name="TextBox 74">
            <a:extLst>
              <a:ext uri="{FF2B5EF4-FFF2-40B4-BE49-F238E27FC236}">
                <a16:creationId xmlns:a16="http://schemas.microsoft.com/office/drawing/2014/main" id="{F76A43ED-E707-A194-A4AF-7AC56BA5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1179514"/>
            <a:ext cx="31438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+mn-lt"/>
              </a:rPr>
              <a:t>CUBIT™ Classification Categories</a:t>
            </a:r>
          </a:p>
        </p:txBody>
      </p:sp>
      <p:sp>
        <p:nvSpPr>
          <p:cNvPr id="31765" name="TextBox 75">
            <a:extLst>
              <a:ext uri="{FF2B5EF4-FFF2-40B4-BE49-F238E27FC236}">
                <a16:creationId xmlns:a16="http://schemas.microsoft.com/office/drawing/2014/main" id="{462B077D-5DA7-A354-A68C-BE94CAA6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6042025"/>
            <a:ext cx="4733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>
                <a:latin typeface="+mn-lt"/>
              </a:rPr>
              <a:t>What if I need another category?</a:t>
            </a:r>
          </a:p>
          <a:p>
            <a:pPr>
              <a:buFontTx/>
              <a:buAutoNum type="arabicPeriod"/>
            </a:pPr>
            <a:r>
              <a:rPr lang="en-US" altLang="en-US">
                <a:latin typeface="+mn-lt"/>
              </a:rPr>
              <a:t>What if I want to change or add to a category?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0B848705-7311-67F7-0E5A-A52929D0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738986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Classify Command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40AA90-0688-15AD-2601-679F87CC7C62}"/>
              </a:ext>
            </a:extLst>
          </p:cNvPr>
          <p:cNvSpPr/>
          <p:nvPr/>
        </p:nvSpPr>
        <p:spPr bwMode="auto">
          <a:xfrm>
            <a:off x="6689726" y="3962400"/>
            <a:ext cx="3825875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2773" name="TextBox 4">
            <a:extLst>
              <a:ext uri="{FF2B5EF4-FFF2-40B4-BE49-F238E27FC236}">
                <a16:creationId xmlns:a16="http://schemas.microsoft.com/office/drawing/2014/main" id="{025C12BF-8B9D-3B4B-1D80-2C3B6BF5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0"/>
            <a:ext cx="42116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Check the current classification catgory</a:t>
            </a: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D145AA5B-00AE-AC64-F4F4-6FA4BDD1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1768476"/>
            <a:ext cx="3507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classify {volume &lt;ids&gt;} [confidence] </a:t>
            </a:r>
          </a:p>
        </p:txBody>
      </p:sp>
      <p:sp>
        <p:nvSpPr>
          <p:cNvPr id="32775" name="TextBox 6">
            <a:extLst>
              <a:ext uri="{FF2B5EF4-FFF2-40B4-BE49-F238E27FC236}">
                <a16:creationId xmlns:a16="http://schemas.microsoft.com/office/drawing/2014/main" id="{EC05D1FA-B424-565B-F3F5-AC490D89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4" y="2286000"/>
            <a:ext cx="5003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Assign volume to a category (add training data)</a:t>
            </a:r>
          </a:p>
        </p:txBody>
      </p:sp>
      <p:sp>
        <p:nvSpPr>
          <p:cNvPr id="32776" name="TextBox 7">
            <a:extLst>
              <a:ext uri="{FF2B5EF4-FFF2-40B4-BE49-F238E27FC236}">
                <a16:creationId xmlns:a16="http://schemas.microsoft.com/office/drawing/2014/main" id="{55E59F25-8048-07FA-B76A-F5063C9E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84475"/>
            <a:ext cx="3273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classify {volume &lt;ids&gt;} "&lt;string&gt;" </a:t>
            </a:r>
          </a:p>
        </p:txBody>
      </p:sp>
      <p:sp>
        <p:nvSpPr>
          <p:cNvPr id="32777" name="TextBox 8">
            <a:extLst>
              <a:ext uri="{FF2B5EF4-FFF2-40B4-BE49-F238E27FC236}">
                <a16:creationId xmlns:a16="http://schemas.microsoft.com/office/drawing/2014/main" id="{9EB119D1-226A-1A12-1171-75781D87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3282950"/>
            <a:ext cx="540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List current categories (and user training directory)</a:t>
            </a:r>
          </a:p>
        </p:txBody>
      </p:sp>
      <p:sp>
        <p:nvSpPr>
          <p:cNvPr id="32778" name="TextBox 9">
            <a:extLst>
              <a:ext uri="{FF2B5EF4-FFF2-40B4-BE49-F238E27FC236}">
                <a16:creationId xmlns:a16="http://schemas.microsoft.com/office/drawing/2014/main" id="{97B39DCF-5E1C-F9F1-5DBF-057036B4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6" y="3781426"/>
            <a:ext cx="1164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Arial" panose="020B0604020202020204" pitchFamily="34" charset="0"/>
              </a:rPr>
              <a:t>classify list</a:t>
            </a:r>
          </a:p>
        </p:txBody>
      </p:sp>
      <p:sp>
        <p:nvSpPr>
          <p:cNvPr id="32779" name="TextBox 10">
            <a:extLst>
              <a:ext uri="{FF2B5EF4-FFF2-40B4-BE49-F238E27FC236}">
                <a16:creationId xmlns:a16="http://schemas.microsoft.com/office/drawing/2014/main" id="{A87E036A-A6CD-06A5-B0FC-5C412FD20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279901"/>
            <a:ext cx="2639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Reset user training data</a:t>
            </a:r>
          </a:p>
        </p:txBody>
      </p:sp>
      <p:sp>
        <p:nvSpPr>
          <p:cNvPr id="32780" name="TextBox 11">
            <a:extLst>
              <a:ext uri="{FF2B5EF4-FFF2-40B4-BE49-F238E27FC236}">
                <a16:creationId xmlns:a16="http://schemas.microsoft.com/office/drawing/2014/main" id="{3D970BEB-B7C9-DA9A-9848-10ADDB77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4802189"/>
            <a:ext cx="24119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classify reset ["&lt;string&gt;"]</a:t>
            </a:r>
          </a:p>
        </p:txBody>
      </p:sp>
      <p:sp>
        <p:nvSpPr>
          <p:cNvPr id="32781" name="TextBox 12">
            <a:extLst>
              <a:ext uri="{FF2B5EF4-FFF2-40B4-BE49-F238E27FC236}">
                <a16:creationId xmlns:a16="http://schemas.microsoft.com/office/drawing/2014/main" id="{EBDC44F7-1289-368F-8448-BF476CC1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5351464"/>
            <a:ext cx="4289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Reclassify a volume as another category</a:t>
            </a:r>
          </a:p>
        </p:txBody>
      </p:sp>
      <p:sp>
        <p:nvSpPr>
          <p:cNvPr id="32782" name="TextBox 13">
            <a:extLst>
              <a:ext uri="{FF2B5EF4-FFF2-40B4-BE49-F238E27FC236}">
                <a16:creationId xmlns:a16="http://schemas.microsoft.com/office/drawing/2014/main" id="{F575F1F2-9567-BC45-FC92-904DE1DB0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5849939"/>
            <a:ext cx="34282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reclassify {volume &lt;ids&gt;} "&lt;string&gt;" </a:t>
            </a:r>
          </a:p>
        </p:txBody>
      </p:sp>
      <p:sp>
        <p:nvSpPr>
          <p:cNvPr id="32783" name="TextBox 14">
            <a:extLst>
              <a:ext uri="{FF2B5EF4-FFF2-40B4-BE49-F238E27FC236}">
                <a16:creationId xmlns:a16="http://schemas.microsoft.com/office/drawing/2014/main" id="{70AD5D8D-4208-F906-C876-85751B6A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4" y="4138614"/>
            <a:ext cx="3132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Categories can also be used for selections using extended parsing.  For example:</a:t>
            </a:r>
          </a:p>
        </p:txBody>
      </p:sp>
      <p:sp>
        <p:nvSpPr>
          <p:cNvPr id="32784" name="TextBox 16">
            <a:extLst>
              <a:ext uri="{FF2B5EF4-FFF2-40B4-BE49-F238E27FC236}">
                <a16:creationId xmlns:a16="http://schemas.microsoft.com/office/drawing/2014/main" id="{A572C59D-8C32-2912-AB40-8C719874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4943475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draw volume with category "bolt"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574792B4-D1E8-202F-4B20-2F5EC9B96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9" y="311151"/>
            <a:ext cx="738986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Classify Command</a:t>
            </a:r>
          </a:p>
        </p:txBody>
      </p:sp>
    </p:spTree>
    <p:extLst>
      <p:ext uri="{BB962C8B-B14F-4D97-AF65-F5344CB8AC3E}">
        <p14:creationId xmlns:p14="http://schemas.microsoft.com/office/powerpoint/2010/main" val="2451993359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18757</TotalTime>
  <Words>794</Words>
  <Application>Microsoft Macintosh PowerPoint</Application>
  <PresentationFormat>Widescreen</PresentationFormat>
  <Paragraphs>164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Open Sans bold</vt:lpstr>
      <vt:lpstr>Open Sans Light</vt:lpstr>
      <vt:lpstr>Arial Black</vt:lpstr>
      <vt:lpstr>Arial</vt:lpstr>
      <vt:lpstr>Wingdings</vt:lpstr>
      <vt:lpstr>Open Sans</vt:lpstr>
      <vt:lpstr>Courier New</vt:lpstr>
      <vt:lpstr>MS PGothic</vt:lpstr>
      <vt:lpstr>Sandia Angles</vt:lpstr>
      <vt:lpstr>Part Classification  and Reduction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17.1  Classification and Reduction </vt:lpstr>
      <vt:lpstr>PowerPoint Presentation</vt:lpstr>
      <vt:lpstr>PowerPoint Presentation</vt:lpstr>
      <vt:lpstr>Exercise 17.2  Classify Command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498</cp:revision>
  <dcterms:created xsi:type="dcterms:W3CDTF">2018-07-21T13:25:45Z</dcterms:created>
  <dcterms:modified xsi:type="dcterms:W3CDTF">2023-08-15T21:47:14Z</dcterms:modified>
</cp:coreProperties>
</file>