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2" r:id="rId1"/>
  </p:sldMasterIdLst>
  <p:notesMasterIdLst>
    <p:notesMasterId r:id="rId27"/>
  </p:notesMasterIdLst>
  <p:handoutMasterIdLst>
    <p:handoutMasterId r:id="rId28"/>
  </p:handoutMasterIdLst>
  <p:sldIdLst>
    <p:sldId id="434" r:id="rId2"/>
    <p:sldId id="355" r:id="rId3"/>
    <p:sldId id="358" r:id="rId4"/>
    <p:sldId id="423" r:id="rId5"/>
    <p:sldId id="527" r:id="rId6"/>
    <p:sldId id="530" r:id="rId7"/>
    <p:sldId id="532" r:id="rId8"/>
    <p:sldId id="533" r:id="rId9"/>
    <p:sldId id="534" r:id="rId10"/>
    <p:sldId id="563" r:id="rId11"/>
    <p:sldId id="536" r:id="rId12"/>
    <p:sldId id="565" r:id="rId13"/>
    <p:sldId id="566" r:id="rId14"/>
    <p:sldId id="576" r:id="rId15"/>
    <p:sldId id="577" r:id="rId16"/>
    <p:sldId id="580" r:id="rId17"/>
    <p:sldId id="545" r:id="rId18"/>
    <p:sldId id="546" r:id="rId19"/>
    <p:sldId id="547" r:id="rId20"/>
    <p:sldId id="548" r:id="rId21"/>
    <p:sldId id="549" r:id="rId22"/>
    <p:sldId id="581" r:id="rId23"/>
    <p:sldId id="578" r:id="rId24"/>
    <p:sldId id="579" r:id="rId25"/>
    <p:sldId id="556" r:id="rId26"/>
  </p:sldIdLst>
  <p:sldSz cx="12192000" cy="6858000"/>
  <p:notesSz cx="6858000" cy="9144000"/>
  <p:embeddedFontLst>
    <p:embeddedFont>
      <p:font typeface="Arial Black" panose="020B0604020202020204" pitchFamily="34" charset="0"/>
      <p:bold r:id="rId29"/>
    </p:embeddedFont>
    <p:embeddedFont>
      <p:font typeface="Arial Unicode MS" panose="020B0604020202020204" pitchFamily="34" charset="-128"/>
      <p:regular r:id="rId30"/>
    </p:embeddedFont>
    <p:embeddedFont>
      <p:font typeface="Open Sans" panose="020B0606030504020204" pitchFamily="34" charset="0"/>
      <p:regular r:id="rId31"/>
      <p:bold r:id="rId32"/>
      <p:italic r:id="rId33"/>
      <p:boldItalic r:id="rId34"/>
    </p:embeddedFont>
    <p:embeddedFont>
      <p:font typeface="Open Sans bold" panose="020B0706030804020204" pitchFamily="34" charset="0"/>
      <p:regular r:id="rId35"/>
      <p:bold r:id="rId36"/>
      <p:italic r:id="rId37"/>
      <p:boldItalic r:id="rId38"/>
    </p:embeddedFont>
    <p:embeddedFont>
      <p:font typeface="Open Sans Light" panose="020B0306030504020204" pitchFamily="34" charset="0"/>
      <p:regular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culpt" id="{D278F097-0A73-434B-97FE-ED3B8A0EF645}">
          <p14:sldIdLst>
            <p14:sldId id="434"/>
            <p14:sldId id="355"/>
            <p14:sldId id="358"/>
            <p14:sldId id="423"/>
            <p14:sldId id="527"/>
            <p14:sldId id="530"/>
            <p14:sldId id="532"/>
            <p14:sldId id="533"/>
            <p14:sldId id="534"/>
            <p14:sldId id="563"/>
            <p14:sldId id="536"/>
            <p14:sldId id="565"/>
            <p14:sldId id="566"/>
            <p14:sldId id="576"/>
            <p14:sldId id="577"/>
            <p14:sldId id="580"/>
            <p14:sldId id="545"/>
            <p14:sldId id="546"/>
            <p14:sldId id="547"/>
            <p14:sldId id="548"/>
            <p14:sldId id="549"/>
            <p14:sldId id="581"/>
            <p14:sldId id="578"/>
            <p14:sldId id="579"/>
            <p14:sldId id="55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AFDD"/>
    <a:srgbClr val="1A315D"/>
    <a:srgbClr val="339A2E"/>
    <a:srgbClr val="00ACD5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589" autoAdjust="0"/>
    <p:restoredTop sz="86411" autoAdjust="0"/>
  </p:normalViewPr>
  <p:slideViewPr>
    <p:cSldViewPr snapToGrid="0" showGuides="1">
      <p:cViewPr varScale="1">
        <p:scale>
          <a:sx n="99" d="100"/>
          <a:sy n="99" d="100"/>
        </p:scale>
        <p:origin x="1176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85" d="100"/>
        <a:sy n="85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 showGuides="1">
      <p:cViewPr varScale="1">
        <p:scale>
          <a:sx n="123" d="100"/>
          <a:sy n="123" d="100"/>
        </p:scale>
        <p:origin x="4974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12B77-F7E2-4D68-A9CB-41B8CCDC9B29}" type="datetimeFigureOut">
              <a:rPr lang="en-US" smtClean="0">
                <a:latin typeface="Open Sans" panose="020B0606030504020204" pitchFamily="34" charset="0"/>
              </a:rPr>
              <a:t>8/15/23</a:t>
            </a:fld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Open Sans" panose="020B0606030504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23351-3FB3-4478-AE7D-BEC670948232}" type="slidenum">
              <a:rPr lang="en-US" smtClean="0">
                <a:latin typeface="Open Sans" panose="020B0606030504020204" pitchFamily="34" charset="0"/>
              </a:rPr>
              <a:t>‹#›</a:t>
            </a:fld>
            <a:endParaRPr lang="en-US" dirty="0"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645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896A8DF4-6A87-4F69-8212-F0A65870B2F2}" type="datetimeFigureOut">
              <a:rPr lang="en-US" smtClean="0"/>
              <a:pPr/>
              <a:t>8/15/23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E21A7267-269F-4D26-9F96-B6358A06B9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717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6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E178A7E5-3CF8-4E46-FE86-BB3BC9AB9C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1638" y="696913"/>
            <a:ext cx="6183312" cy="3478212"/>
          </a:xfrm>
          <a:ln/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3BAC3951-E9E0-54CE-01AA-504905F6E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ADBE26C2-1B48-41A3-AF60-54730B251D03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791BBBB-8ADB-B840-8751-32A458E5B087}" type="slidenum">
              <a:rPr lang="en-GB" altLang="en-US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</a:pPr>
              <a:t>10</a:t>
            </a:fld>
            <a:endParaRPr lang="en-GB" altLang="en-US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5648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B56E17CC-A74C-2162-BF99-BEAF263620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1638" y="696913"/>
            <a:ext cx="6183312" cy="3478212"/>
          </a:xfrm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94666044-6D78-90D2-A6AE-5FE81E209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A0D8C2FB-4432-4303-819B-CE4193DE965C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D0D38D1-EC18-5342-8B99-F87BC9C49C81}" type="slidenum">
              <a:rPr lang="en-GB" altLang="en-US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</a:pPr>
              <a:t>17</a:t>
            </a:fld>
            <a:endParaRPr lang="en-GB" altLang="en-US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1A7267-269F-4D26-9F96-B6358A06B98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154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90600" y="1575115"/>
            <a:ext cx="6165850" cy="1317382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90599" y="3719997"/>
            <a:ext cx="5243147" cy="6671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0" spc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PRESENTER OR AUTHOR NAMES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2ED528D-5375-6147-9677-05F4F59A3A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0600" y="3015777"/>
            <a:ext cx="6165850" cy="3785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58F7247A-244D-6A48-BBB7-15233E751B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88669" y="6296999"/>
            <a:ext cx="1828800" cy="1365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SAND XXXX-XXXX P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8DA6BE7-D5D1-5C4B-8879-A66353A851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90600" y="4509920"/>
            <a:ext cx="4297393" cy="667120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1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DATE, LOCATION, OR ADDITIONAL CONTENT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503A6FD-C173-A64C-B254-829092777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966239" y="479998"/>
            <a:ext cx="1271441" cy="4923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12122B-590E-9045-872C-38970E3FF20E}"/>
              </a:ext>
            </a:extLst>
          </p:cNvPr>
          <p:cNvSpPr txBox="1"/>
          <p:nvPr userDrawn="1"/>
        </p:nvSpPr>
        <p:spPr>
          <a:xfrm>
            <a:off x="912699" y="1056087"/>
            <a:ext cx="4710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150" baseline="0" dirty="0">
                <a:solidFill>
                  <a:schemeClr val="bg1"/>
                </a:solidFill>
                <a:latin typeface="+mj-lt"/>
              </a:rPr>
              <a:t>Exceptional service in the national interest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369985-FB39-5049-971A-8BBBC56F2C4E}"/>
              </a:ext>
            </a:extLst>
          </p:cNvPr>
          <p:cNvSpPr txBox="1"/>
          <p:nvPr userDrawn="1"/>
        </p:nvSpPr>
        <p:spPr>
          <a:xfrm>
            <a:off x="5287993" y="6307251"/>
            <a:ext cx="5642358" cy="491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800" b="0" i="0" kern="12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Sandia National Laboratories is a </a:t>
            </a:r>
            <a:r>
              <a:rPr lang="en-US" sz="800" b="0" i="0" kern="1200" dirty="0" err="1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multimission</a:t>
            </a:r>
            <a:r>
              <a:rPr lang="en-US" sz="800" b="0" i="0" kern="12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 laboratory managed and operated by National Technology and Engineering Solutions of Sandia LLC, a wholly owned subsidiary of Honeywell International Inc. for the U.S. Department of Energy’s National Nuclear Security Administration under contract DE-NA0003525. </a:t>
            </a:r>
            <a:endParaRPr lang="en-US" sz="800" b="0" i="0" dirty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ADC7756-6766-FF46-BFDC-7CBCF88C2F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5815" y="6362720"/>
            <a:ext cx="654939" cy="1591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5135D8-0C79-D249-B01D-F828C90753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2075" y="6609587"/>
            <a:ext cx="463192" cy="13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88423" y="2066192"/>
            <a:ext cx="3868616" cy="2795954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15352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31985" y="2919047"/>
            <a:ext cx="4598377" cy="1767254"/>
          </a:xfrm>
        </p:spPr>
        <p:txBody>
          <a:bodyPr anchor="ctr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7136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627ED-C799-AA4A-BA7C-2FFFBEA25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AND CONTENT - Click to add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D4B9F0-F682-C847-A4A4-C8832F006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C6C40D-F7AE-5D42-B2A9-60C9F62ADE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7700" y="1409700"/>
            <a:ext cx="11049000" cy="4610100"/>
          </a:xfrm>
        </p:spPr>
        <p:txBody>
          <a:bodyPr/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879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and_Doub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TITLE AND DOUBLE CONTENT - 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7700" y="1409701"/>
            <a:ext cx="5212412" cy="46101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Tx/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buFont typeface="Courier New" panose="02070309020205020404" pitchFamily="49" charset="0"/>
              <a:buChar char="o"/>
              <a:defRPr>
                <a:latin typeface="Open Sans" panose="020B0606030504020204" pitchFamily="34" charset="0"/>
              </a:defRPr>
            </a:lvl2pPr>
            <a:lvl3pPr>
              <a:lnSpc>
                <a:spcPct val="100000"/>
              </a:lnSpc>
              <a:buFont typeface="Courier New" panose="02070309020205020404" pitchFamily="49" charset="0"/>
              <a:buChar char="o"/>
              <a:defRPr>
                <a:latin typeface="Open Sans" panose="020B0606030504020204" pitchFamily="34" charset="0"/>
              </a:defRPr>
            </a:lvl3pPr>
            <a:lvl4pPr>
              <a:lnSpc>
                <a:spcPct val="100000"/>
              </a:lnSpc>
              <a:buFont typeface="Courier New" panose="02070309020205020404" pitchFamily="49" charset="0"/>
              <a:buChar char="o"/>
              <a:defRPr>
                <a:latin typeface="Open Sans" panose="020B0606030504020204" pitchFamily="34" charset="0"/>
              </a:defRPr>
            </a:lvl4pPr>
            <a:lvl5pPr>
              <a:lnSpc>
                <a:spcPct val="100000"/>
              </a:lnSpc>
              <a:buFont typeface="Courier New" panose="02070309020205020404" pitchFamily="49" charset="0"/>
              <a:buChar char="o"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D970262-8623-2B46-A712-FEE93CC93ED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331888" y="1409700"/>
            <a:ext cx="5364812" cy="461010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buFontTx/>
              <a:buNone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buFont typeface="Wingdings" pitchFamily="2" charset="2"/>
              <a:buChar char="§"/>
              <a:defRPr>
                <a:latin typeface="Open Sans" panose="020B0606030504020204" pitchFamily="34" charset="0"/>
              </a:defRPr>
            </a:lvl2pPr>
            <a:lvl3pPr>
              <a:lnSpc>
                <a:spcPct val="100000"/>
              </a:lnSpc>
              <a:buFont typeface="Wingdings" pitchFamily="2" charset="2"/>
              <a:buChar char="§"/>
              <a:defRPr>
                <a:latin typeface="Open Sans" panose="020B0606030504020204" pitchFamily="34" charset="0"/>
              </a:defRPr>
            </a:lvl3pPr>
            <a:lvl4pPr>
              <a:lnSpc>
                <a:spcPct val="100000"/>
              </a:lnSpc>
              <a:buFont typeface="Wingdings" pitchFamily="2" charset="2"/>
              <a:buChar char="§"/>
              <a:defRPr>
                <a:latin typeface="Open Sans" panose="020B0606030504020204" pitchFamily="34" charset="0"/>
              </a:defRPr>
            </a:lvl4pPr>
            <a:lvl5pPr>
              <a:lnSpc>
                <a:spcPct val="100000"/>
              </a:lnSpc>
              <a:buFont typeface="Wingdings" pitchFamily="2" charset="2"/>
              <a:buChar char="§"/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CF5FC13-FF8A-8C4E-BA9B-B1FED8AA82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4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TITLE ONLY - CLICK TO ADD 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E97028B-705D-5846-9BF6-441624A3F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32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B71B262-AC2E-494D-B366-04431A29FC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7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2529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3052" y="311151"/>
            <a:ext cx="9046633" cy="8493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ED433B54-AB40-5D81-A0A6-2A710C0080B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 algn="l">
              <a:defRPr/>
            </a:lvl1pPr>
          </a:lstStyle>
          <a:p>
            <a:pPr algn="r">
              <a:defRPr/>
            </a:pPr>
            <a:r>
              <a:rPr lang="en-GB" altLang="en-US"/>
              <a:t>CUBIT User Tutorial</a:t>
            </a:r>
          </a:p>
          <a:p>
            <a:pPr>
              <a:defRPr/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73166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0200" y="261257"/>
            <a:ext cx="10096500" cy="77477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AC4959A-AD2F-9049-854D-6985DFCF4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222" y="1429233"/>
            <a:ext cx="11042478" cy="459056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7C06173-326E-C842-95A0-26D69A4B9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2562" y="6471387"/>
            <a:ext cx="48943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0" i="0">
                <a:solidFill>
                  <a:srgbClr val="FFFFFF"/>
                </a:solidFill>
                <a:latin typeface="Open Sans" panose="020B0606030504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26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33" r:id="rId2"/>
    <p:sldLayoutId id="2147483758" r:id="rId3"/>
    <p:sldLayoutId id="2147483763" r:id="rId4"/>
    <p:sldLayoutId id="2147483760" r:id="rId5"/>
    <p:sldLayoutId id="2147483761" r:id="rId6"/>
    <p:sldLayoutId id="2147483762" r:id="rId7"/>
    <p:sldLayoutId id="2147483764" r:id="rId8"/>
    <p:sldLayoutId id="2147483767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None/>
        <a:defRPr sz="20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ourier New" panose="02070309020205020404" pitchFamily="49" charset="0"/>
        <a:buChar char="o"/>
        <a:defRPr sz="18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ourier New" panose="02070309020205020404" pitchFamily="49" charset="0"/>
        <a:buChar char="o"/>
        <a:defRPr sz="16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ourier New" panose="02070309020205020404" pitchFamily="49" charset="0"/>
        <a:buChar char="o"/>
        <a:defRPr sz="14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ourier New" panose="02070309020205020404" pitchFamily="49" charset="0"/>
        <a:buChar char="o"/>
        <a:defRPr sz="12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sandia.gov/files/cubit/documents/SculptMicrostructuresSANDReport.pdf" TargetMode="External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1.png"/><Relationship Id="rId7" Type="http://schemas.openxmlformats.org/officeDocument/2006/relationships/image" Target="../media/image83.png"/><Relationship Id="rId12" Type="http://schemas.microsoft.com/office/2007/relationships/hdphoto" Target="../media/hdphoto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microsoft.com/office/2007/relationships/hdphoto" Target="../media/hdphoto3.wdp"/><Relationship Id="rId11" Type="http://schemas.openxmlformats.org/officeDocument/2006/relationships/image" Target="../media/image85.png"/><Relationship Id="rId5" Type="http://schemas.openxmlformats.org/officeDocument/2006/relationships/image" Target="../media/image82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D23EA49-B5D0-1541-8EC1-3C4BE870D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8732" y="2404928"/>
            <a:ext cx="6165850" cy="11664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charset="0"/>
                <a:ea typeface="ＭＳ Ｐゴシック" charset="0"/>
              </a:rPr>
              <a:t>Sculpt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6572C9CA-5251-BE48-98C9-AEE6EB0EB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8732" y="4256500"/>
            <a:ext cx="5243147" cy="667120"/>
          </a:xfrm>
        </p:spPr>
        <p:txBody>
          <a:bodyPr/>
          <a:lstStyle/>
          <a:p>
            <a:r>
              <a:rPr lang="en-US" dirty="0"/>
              <a:t>Steven Owen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6AD260-9467-CE4A-B0C7-B567ACAF5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8733" y="3778308"/>
            <a:ext cx="6165850" cy="378587"/>
          </a:xfrm>
        </p:spPr>
        <p:txBody>
          <a:bodyPr/>
          <a:lstStyle/>
          <a:p>
            <a:r>
              <a:rPr lang="en-US" dirty="0"/>
              <a:t>CUBIT™ 200 Tutorials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3E54DF6-4A33-0F44-BFF9-3FDCAA65F7F8}"/>
              </a:ext>
            </a:extLst>
          </p:cNvPr>
          <p:cNvSpPr txBox="1"/>
          <p:nvPr/>
        </p:nvSpPr>
        <p:spPr>
          <a:xfrm>
            <a:off x="3438144" y="359664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dirty="0">
              <a:latin typeface="Open Sans" panose="020B0606030504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52DC94-CDAD-B040-B849-6C3CC0DE930D}"/>
              </a:ext>
            </a:extLst>
          </p:cNvPr>
          <p:cNvGrpSpPr/>
          <p:nvPr/>
        </p:nvGrpSpPr>
        <p:grpSpPr>
          <a:xfrm>
            <a:off x="6292924" y="955497"/>
            <a:ext cx="5520487" cy="3686141"/>
            <a:chOff x="4474962" y="256854"/>
            <a:chExt cx="7446325" cy="4972062"/>
          </a:xfrm>
        </p:grpSpPr>
        <p:pic>
          <p:nvPicPr>
            <p:cNvPr id="12" name="Picture 9" descr="360_antenna_support">
              <a:extLst>
                <a:ext uri="{FF2B5EF4-FFF2-40B4-BE49-F238E27FC236}">
                  <a16:creationId xmlns:a16="http://schemas.microsoft.com/office/drawing/2014/main" id="{BC6E5148-1F87-1945-895B-5FA4464A63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lum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5945" y="256854"/>
              <a:ext cx="5900565" cy="4972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WordArt 10" descr="Paper bag">
              <a:extLst>
                <a:ext uri="{FF2B5EF4-FFF2-40B4-BE49-F238E27FC236}">
                  <a16:creationId xmlns:a16="http://schemas.microsoft.com/office/drawing/2014/main" id="{228E9DF8-9DDE-174C-9F56-108426566B0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474962" y="1462598"/>
              <a:ext cx="6779372" cy="2610268"/>
            </a:xfrm>
            <a:prstGeom prst="rect">
              <a:avLst/>
            </a:prstGeom>
          </p:spPr>
          <p:txBody>
            <a:bodyPr wrap="none" fromWordArt="1">
              <a:prstTxWarp prst="textCascadeUp">
                <a:avLst>
                  <a:gd name="adj" fmla="val 52528"/>
                </a:avLst>
              </a:prstTxWarp>
              <a:scene3d>
                <a:camera prst="legacyPerspectiveTopLeft">
                  <a:rot lat="0" lon="20519958" rev="0"/>
                </a:camera>
                <a:lightRig rig="legacyHarsh3" dir="r"/>
              </a:scene3d>
              <a:sp3d extrusionH="430200" prstMaterial="legacyMatte">
                <a:extrusionClr>
                  <a:srgbClr val="006600"/>
                </a:extrusionClr>
                <a:contourClr>
                  <a:srgbClr val="FFFFFF"/>
                </a:contourClr>
              </a:sp3d>
            </a:bodyPr>
            <a:lstStyle/>
            <a:p>
              <a:pPr algn="ctr"/>
              <a:r>
                <a:rPr lang="en-US" sz="3600" kern="10" dirty="0">
                  <a:ln w="9525">
                    <a:round/>
                    <a:headEnd/>
                    <a:tailEnd/>
                  </a:ln>
                  <a:blipFill dpi="0" rotWithShape="0">
                    <a:blip r:embed="rId4"/>
                    <a:srcRect/>
                    <a:tile tx="0" ty="0" sx="100000" sy="100000" flip="none" algn="tl"/>
                  </a:blipFill>
                  <a:latin typeface="Arial Black" panose="020B0604020202020204" pitchFamily="34" charset="0"/>
                  <a:cs typeface="Arial Black" panose="020B0604020202020204" pitchFamily="34" charset="0"/>
                </a:rPr>
                <a:t>CUBIT</a:t>
              </a:r>
            </a:p>
          </p:txBody>
        </p:sp>
        <p:sp>
          <p:nvSpPr>
            <p:cNvPr id="14" name="Text Box 11">
              <a:extLst>
                <a:ext uri="{FF2B5EF4-FFF2-40B4-BE49-F238E27FC236}">
                  <a16:creationId xmlns:a16="http://schemas.microsoft.com/office/drawing/2014/main" id="{E4459622-1D59-EF4D-8730-3A31E7B99D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39984" y="3246368"/>
              <a:ext cx="5181303" cy="11560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>
                <a:defRPr/>
              </a:pPr>
              <a:r>
                <a:rPr lang="en-US" sz="2000" b="1">
                  <a:solidFill>
                    <a:srgbClr val="CD0000"/>
                  </a:solidFill>
                  <a:cs typeface="ＭＳ Ｐゴシック" charset="0"/>
                </a:rPr>
                <a:t>Geometry and </a:t>
              </a:r>
            </a:p>
            <a:p>
              <a:pPr algn="r">
                <a:defRPr/>
              </a:pPr>
              <a:r>
                <a:rPr lang="en-US" sz="2000" b="1">
                  <a:solidFill>
                    <a:srgbClr val="CD0000"/>
                  </a:solidFill>
                  <a:cs typeface="ＭＳ Ｐゴシック" charset="0"/>
                </a:rPr>
                <a:t>Mesh Generation Toolkit</a:t>
              </a:r>
            </a:p>
          </p:txBody>
        </p:sp>
      </p:grpSp>
      <p:sp>
        <p:nvSpPr>
          <p:cNvPr id="22" name="Subtitle 7">
            <a:extLst>
              <a:ext uri="{FF2B5EF4-FFF2-40B4-BE49-F238E27FC236}">
                <a16:creationId xmlns:a16="http://schemas.microsoft.com/office/drawing/2014/main" id="{58A160F5-8E7E-374A-A2DC-0F264F90FA3E}"/>
              </a:ext>
            </a:extLst>
          </p:cNvPr>
          <p:cNvSpPr txBox="1">
            <a:spLocks/>
          </p:cNvSpPr>
          <p:nvPr/>
        </p:nvSpPr>
        <p:spPr>
          <a:xfrm>
            <a:off x="1049777" y="1801063"/>
            <a:ext cx="5243147" cy="66712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0" i="0" kern="1200" spc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None/>
              <a:defRPr sz="20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None/>
              <a:defRPr sz="18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None/>
              <a:defRPr sz="16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None/>
              <a:defRPr sz="1600" b="0" i="0" kern="12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200" dirty="0"/>
              <a:t>15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1F6650-CDB2-1F2B-E223-3D11020A56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SAND2022-15142 PE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03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B44BC64-8247-325B-4AA5-58B858969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423" y="977173"/>
            <a:ext cx="2610979" cy="5665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39DC64-6E33-4F12-A346-EDF05B871F51}"/>
              </a:ext>
            </a:extLst>
          </p:cNvPr>
          <p:cNvSpPr txBox="1"/>
          <p:nvPr/>
        </p:nvSpPr>
        <p:spPr>
          <a:xfrm>
            <a:off x="685534" y="1216305"/>
            <a:ext cx="39629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200" b="1" dirty="0">
                <a:solidFill>
                  <a:srgbClr val="000000"/>
                </a:solidFill>
                <a:ea typeface="ＭＳ Ｐゴシック" charset="0"/>
              </a:rPr>
              <a:t>Select Blocks or Volumes</a:t>
            </a:r>
          </a:p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200" b="1" dirty="0">
                <a:solidFill>
                  <a:srgbClr val="000000"/>
                </a:solidFill>
                <a:ea typeface="ＭＳ Ｐゴシック" charset="0"/>
              </a:rPr>
              <a:t>Volumes:</a:t>
            </a:r>
            <a:r>
              <a:rPr lang="en-US" sz="1200" dirty="0">
                <a:solidFill>
                  <a:srgbClr val="000000"/>
                </a:solidFill>
                <a:ea typeface="ＭＳ Ｐゴシック" charset="0"/>
              </a:rPr>
              <a:t> Each volume treated as a separate mesh.  One Block created per volume </a:t>
            </a:r>
          </a:p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200" b="1" dirty="0">
                <a:solidFill>
                  <a:srgbClr val="000000"/>
                </a:solidFill>
                <a:ea typeface="ＭＳ Ｐゴシック" charset="0"/>
              </a:rPr>
              <a:t>Blocks:</a:t>
            </a:r>
            <a:r>
              <a:rPr lang="en-US" sz="1200" dirty="0">
                <a:solidFill>
                  <a:srgbClr val="000000"/>
                </a:solidFill>
                <a:ea typeface="ＭＳ Ｐゴシック" charset="0"/>
              </a:rPr>
              <a:t> treat all volumes in block as continuous mesh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68E9F0-93B1-4AD3-9B5D-F21594A44F18}"/>
              </a:ext>
            </a:extLst>
          </p:cNvPr>
          <p:cNvSpPr txBox="1"/>
          <p:nvPr/>
        </p:nvSpPr>
        <p:spPr>
          <a:xfrm>
            <a:off x="7604125" y="1223963"/>
            <a:ext cx="3445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200" dirty="0">
                <a:solidFill>
                  <a:srgbClr val="000000"/>
                </a:solidFill>
                <a:ea typeface="ＭＳ Ｐゴシック" charset="0"/>
              </a:rPr>
              <a:t>Resets values in overlay grid panel back to default.  Use this if volumes/blocks change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64C946-F487-403C-BA7F-EE1B6E6D58F9}"/>
              </a:ext>
            </a:extLst>
          </p:cNvPr>
          <p:cNvSpPr txBox="1"/>
          <p:nvPr/>
        </p:nvSpPr>
        <p:spPr>
          <a:xfrm>
            <a:off x="1828800" y="2819401"/>
            <a:ext cx="29718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200" b="1" dirty="0">
                <a:solidFill>
                  <a:srgbClr val="000000"/>
                </a:solidFill>
                <a:ea typeface="ＭＳ Ｐゴシック" charset="0"/>
              </a:rPr>
              <a:t>Base Grid Requires</a:t>
            </a:r>
          </a:p>
          <a:p>
            <a:pPr marL="800100" lvl="1" indent="-342900">
              <a:buClr>
                <a:srgbClr val="000000"/>
              </a:buClr>
              <a:buSzPct val="100000"/>
              <a:buFont typeface="Times New Roman" charset="0"/>
              <a:buAutoNum type="arabicPeriod"/>
              <a:defRPr/>
            </a:pPr>
            <a:r>
              <a:rPr lang="en-US" sz="1200" dirty="0">
                <a:solidFill>
                  <a:srgbClr val="000000"/>
                </a:solidFill>
                <a:ea typeface="ＭＳ Ｐゴシック" charset="0"/>
              </a:rPr>
              <a:t>Cell Size</a:t>
            </a:r>
          </a:p>
          <a:p>
            <a:pPr marL="800100" lvl="1" indent="-342900">
              <a:buClr>
                <a:srgbClr val="000000"/>
              </a:buClr>
              <a:buSzPct val="100000"/>
              <a:buFont typeface="Times New Roman" charset="0"/>
              <a:buAutoNum type="arabicPeriod"/>
              <a:defRPr/>
            </a:pPr>
            <a:r>
              <a:rPr lang="en-US" sz="1200" dirty="0">
                <a:solidFill>
                  <a:srgbClr val="000000"/>
                </a:solidFill>
                <a:ea typeface="ＭＳ Ｐゴシック" charset="0"/>
              </a:rPr>
              <a:t>Bounding Box</a:t>
            </a:r>
          </a:p>
        </p:txBody>
      </p:sp>
      <p:pic>
        <p:nvPicPr>
          <p:cNvPr id="18439" name="Picture 7">
            <a:extLst>
              <a:ext uri="{FF2B5EF4-FFF2-40B4-BE49-F238E27FC236}">
                <a16:creationId xmlns:a16="http://schemas.microsoft.com/office/drawing/2014/main" id="{E20F6E29-B996-C3D4-8955-9EDB7A9459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41" y="3714749"/>
            <a:ext cx="3260401" cy="2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406C13-A3F6-42E2-B238-932FECCF6072}"/>
              </a:ext>
            </a:extLst>
          </p:cNvPr>
          <p:cNvSpPr txBox="1"/>
          <p:nvPr/>
        </p:nvSpPr>
        <p:spPr>
          <a:xfrm>
            <a:off x="2640334" y="5848350"/>
            <a:ext cx="19812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200" dirty="0">
                <a:solidFill>
                  <a:srgbClr val="000000"/>
                </a:solidFill>
                <a:ea typeface="ＭＳ Ｐゴシック" charset="0"/>
              </a:rPr>
              <a:t>Select to display preview of bounding box and size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6BBAAD2-F90F-4697-AB8D-880DEC1B9316}"/>
              </a:ext>
            </a:extLst>
          </p:cNvPr>
          <p:cNvSpPr txBox="1"/>
          <p:nvPr/>
        </p:nvSpPr>
        <p:spPr>
          <a:xfrm>
            <a:off x="7662028" y="2090390"/>
            <a:ext cx="27432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200" b="1" dirty="0">
                <a:solidFill>
                  <a:srgbClr val="000000"/>
                </a:solidFill>
                <a:ea typeface="ＭＳ Ｐゴシック" charset="0"/>
              </a:rPr>
              <a:t>4 ways to define size</a:t>
            </a:r>
          </a:p>
        </p:txBody>
      </p:sp>
      <p:sp>
        <p:nvSpPr>
          <p:cNvPr id="18447" name="TextBox 26">
            <a:extLst>
              <a:ext uri="{FF2B5EF4-FFF2-40B4-BE49-F238E27FC236}">
                <a16:creationId xmlns:a16="http://schemas.microsoft.com/office/drawing/2014/main" id="{315C06D9-2BED-CA70-91D1-E1571F3FA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0278" y="2372965"/>
            <a:ext cx="395696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7013" indent="-227013"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AutoNum type="arabicPeriod"/>
            </a:pPr>
            <a:r>
              <a:rPr lang="en-US" altLang="en-US" sz="1200" b="0" dirty="0" err="1">
                <a:latin typeface="+mn-lt"/>
              </a:rPr>
              <a:t>Autosize</a:t>
            </a:r>
            <a:r>
              <a:rPr lang="en-US" altLang="en-US" sz="1200" b="0" dirty="0">
                <a:latin typeface="+mn-lt"/>
              </a:rPr>
              <a:t> – value 0-10.  0=fine, 10=coarse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AutoNum type="arabicPeriod"/>
            </a:pPr>
            <a:r>
              <a:rPr lang="en-US" altLang="en-US" sz="1200" b="0" dirty="0">
                <a:latin typeface="+mn-lt"/>
              </a:rPr>
              <a:t>Cell size – exact size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AutoNum type="arabicPeriod"/>
            </a:pPr>
            <a:r>
              <a:rPr lang="en-US" altLang="en-US" sz="1200" b="0" dirty="0">
                <a:latin typeface="+mn-lt"/>
              </a:rPr>
              <a:t>Default – use the size defined on the volume. If none then </a:t>
            </a:r>
            <a:r>
              <a:rPr lang="en-US" altLang="en-US" sz="1200" b="0" dirty="0" err="1">
                <a:latin typeface="+mn-lt"/>
              </a:rPr>
              <a:t>autosize</a:t>
            </a:r>
            <a:r>
              <a:rPr lang="en-US" altLang="en-US" sz="1200" b="0" dirty="0">
                <a:latin typeface="+mn-lt"/>
              </a:rPr>
              <a:t>=10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AutoNum type="arabicPeriod"/>
            </a:pPr>
            <a:r>
              <a:rPr lang="en-US" altLang="en-US" sz="1200" b="0" dirty="0">
                <a:latin typeface="+mn-lt"/>
              </a:rPr>
              <a:t>Cartesian Intervals – set the number of intervals in x-y-z directions.  Tries to maintain constant aspect ratio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8DFFA98-5684-4B63-B0B7-4B358B5A25A5}"/>
              </a:ext>
            </a:extLst>
          </p:cNvPr>
          <p:cNvSpPr txBox="1"/>
          <p:nvPr/>
        </p:nvSpPr>
        <p:spPr>
          <a:xfrm>
            <a:off x="7620000" y="4343401"/>
            <a:ext cx="27432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200" b="1" dirty="0">
                <a:solidFill>
                  <a:srgbClr val="000000"/>
                </a:solidFill>
                <a:ea typeface="ＭＳ Ｐゴシック" charset="0"/>
              </a:rPr>
              <a:t>4 ways to define box</a:t>
            </a:r>
          </a:p>
        </p:txBody>
      </p:sp>
      <p:sp>
        <p:nvSpPr>
          <p:cNvPr id="18449" name="TextBox 33">
            <a:extLst>
              <a:ext uri="{FF2B5EF4-FFF2-40B4-BE49-F238E27FC236}">
                <a16:creationId xmlns:a16="http://schemas.microsoft.com/office/drawing/2014/main" id="{4BF46114-79FF-FF15-77A8-B5162D2AA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4446" y="4610288"/>
            <a:ext cx="362775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AutoNum type="arabicPeriod"/>
            </a:pPr>
            <a:r>
              <a:rPr lang="en-US" altLang="en-US" sz="1200" b="0" dirty="0">
                <a:latin typeface="+mn-lt"/>
              </a:rPr>
              <a:t>Expand Percent: larger than bounding box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AutoNum type="arabicPeriod"/>
            </a:pPr>
            <a:r>
              <a:rPr lang="en-US" altLang="en-US" sz="1200" b="0" dirty="0">
                <a:latin typeface="+mn-lt"/>
              </a:rPr>
              <a:t>Set exact x-y-z bounds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AutoNum type="arabicPeriod"/>
            </a:pPr>
            <a:r>
              <a:rPr lang="en-US" altLang="en-US" sz="1200" b="0" dirty="0">
                <a:latin typeface="+mn-lt"/>
              </a:rPr>
              <a:t>Auto Cartesian – Complete model enclosed in axis-aligned box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AutoNum type="arabicPeriod"/>
            </a:pPr>
            <a:r>
              <a:rPr lang="en-US" altLang="en-US" sz="1200" b="0" dirty="0">
                <a:latin typeface="+mn-lt"/>
              </a:rPr>
              <a:t>Auto Aligned – Sculpt attempts to find a natural orientation of the model with the a fitted box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C535230-C7F3-4A3D-A207-653769064F00}"/>
              </a:ext>
            </a:extLst>
          </p:cNvPr>
          <p:cNvSpPr txBox="1"/>
          <p:nvPr/>
        </p:nvSpPr>
        <p:spPr>
          <a:xfrm>
            <a:off x="7630278" y="5970417"/>
            <a:ext cx="31682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200" dirty="0">
                <a:solidFill>
                  <a:srgbClr val="000000"/>
                </a:solidFill>
                <a:ea typeface="ＭＳ Ｐゴシック" charset="0"/>
              </a:rPr>
              <a:t>Note: Fields automatically synchronize to reflect updated user selections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9599B1-373D-4010-873D-182D30B99519}"/>
              </a:ext>
            </a:extLst>
          </p:cNvPr>
          <p:cNvSpPr txBox="1"/>
          <p:nvPr/>
        </p:nvSpPr>
        <p:spPr>
          <a:xfrm>
            <a:off x="7620000" y="3962401"/>
            <a:ext cx="27432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200" dirty="0">
                <a:solidFill>
                  <a:srgbClr val="000000"/>
                </a:solidFill>
                <a:ea typeface="ＭＳ Ｐゴシック" charset="0"/>
              </a:rPr>
              <a:t>Number of cells in Cartesian Grid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D43A80-7EF1-BECA-C23F-2F12EB2C3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217488"/>
            <a:ext cx="679132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000000"/>
                </a:solidFill>
              </a:rPr>
              <a:t>Sculpt Sizing – Cartesian Grid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C6F86A4-7529-E07D-CF08-D24D0AFD0109}"/>
              </a:ext>
            </a:extLst>
          </p:cNvPr>
          <p:cNvCxnSpPr>
            <a:cxnSpLocks/>
          </p:cNvCxnSpPr>
          <p:nvPr/>
        </p:nvCxnSpPr>
        <p:spPr>
          <a:xfrm flipV="1">
            <a:off x="4207519" y="1250564"/>
            <a:ext cx="828031" cy="1205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F04DEBC-CAFD-679A-833D-E68812D18032}"/>
              </a:ext>
            </a:extLst>
          </p:cNvPr>
          <p:cNvCxnSpPr>
            <a:cxnSpLocks/>
          </p:cNvCxnSpPr>
          <p:nvPr/>
        </p:nvCxnSpPr>
        <p:spPr>
          <a:xfrm flipV="1">
            <a:off x="3420672" y="2819401"/>
            <a:ext cx="1511884" cy="3175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C9BAC7C-F6CC-27F8-A21A-829FCADC7D69}"/>
              </a:ext>
            </a:extLst>
          </p:cNvPr>
          <p:cNvCxnSpPr>
            <a:cxnSpLocks/>
          </p:cNvCxnSpPr>
          <p:nvPr/>
        </p:nvCxnSpPr>
        <p:spPr>
          <a:xfrm>
            <a:off x="3708755" y="3316287"/>
            <a:ext cx="1223801" cy="9805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2F4F571-2CE7-3E84-9126-C77BD3DED2DB}"/>
              </a:ext>
            </a:extLst>
          </p:cNvPr>
          <p:cNvCxnSpPr>
            <a:cxnSpLocks/>
          </p:cNvCxnSpPr>
          <p:nvPr/>
        </p:nvCxnSpPr>
        <p:spPr>
          <a:xfrm flipV="1">
            <a:off x="4508390" y="5641695"/>
            <a:ext cx="590544" cy="353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CEC16B7-1853-7268-57FF-CF5E255F5796}"/>
              </a:ext>
            </a:extLst>
          </p:cNvPr>
          <p:cNvSpPr txBox="1"/>
          <p:nvPr/>
        </p:nvSpPr>
        <p:spPr>
          <a:xfrm>
            <a:off x="1766597" y="2093166"/>
            <a:ext cx="34454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200" dirty="0">
                <a:solidFill>
                  <a:srgbClr val="000000"/>
                </a:solidFill>
                <a:ea typeface="ＭＳ Ｐゴシック" charset="0"/>
              </a:rPr>
              <a:t>Resets values in all Sculpt panels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4B9186F-0258-29E2-D30E-A24C203E1385}"/>
              </a:ext>
            </a:extLst>
          </p:cNvPr>
          <p:cNvCxnSpPr>
            <a:cxnSpLocks/>
          </p:cNvCxnSpPr>
          <p:nvPr/>
        </p:nvCxnSpPr>
        <p:spPr>
          <a:xfrm flipV="1">
            <a:off x="4153684" y="2003659"/>
            <a:ext cx="850117" cy="1961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EA6A649-E46C-EE0A-B6E8-7744594904D9}"/>
              </a:ext>
            </a:extLst>
          </p:cNvPr>
          <p:cNvCxnSpPr>
            <a:cxnSpLocks/>
          </p:cNvCxnSpPr>
          <p:nvPr/>
        </p:nvCxnSpPr>
        <p:spPr>
          <a:xfrm flipH="1">
            <a:off x="7035554" y="1573686"/>
            <a:ext cx="627881" cy="6579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1AFD027-3BC6-47C0-5A3C-E54601BF9208}"/>
              </a:ext>
            </a:extLst>
          </p:cNvPr>
          <p:cNvCxnSpPr>
            <a:cxnSpLocks/>
          </p:cNvCxnSpPr>
          <p:nvPr/>
        </p:nvCxnSpPr>
        <p:spPr>
          <a:xfrm flipH="1">
            <a:off x="6180138" y="2519419"/>
            <a:ext cx="1516062" cy="4587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D0ED880-574F-579E-1FC5-62796AA5A728}"/>
              </a:ext>
            </a:extLst>
          </p:cNvPr>
          <p:cNvCxnSpPr>
            <a:cxnSpLocks/>
          </p:cNvCxnSpPr>
          <p:nvPr/>
        </p:nvCxnSpPr>
        <p:spPr>
          <a:xfrm flipH="1">
            <a:off x="5872268" y="2720934"/>
            <a:ext cx="1789760" cy="5225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89A02F3-2503-085B-6263-EBB74FBF06DD}"/>
              </a:ext>
            </a:extLst>
          </p:cNvPr>
          <p:cNvCxnSpPr>
            <a:cxnSpLocks/>
          </p:cNvCxnSpPr>
          <p:nvPr/>
        </p:nvCxnSpPr>
        <p:spPr>
          <a:xfrm flipH="1">
            <a:off x="5583954" y="2895599"/>
            <a:ext cx="2112246" cy="5751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D0D5110-37D3-31A9-8020-9774F75B9711}"/>
              </a:ext>
            </a:extLst>
          </p:cNvPr>
          <p:cNvCxnSpPr>
            <a:cxnSpLocks/>
          </p:cNvCxnSpPr>
          <p:nvPr/>
        </p:nvCxnSpPr>
        <p:spPr>
          <a:xfrm flipH="1">
            <a:off x="5559295" y="3249131"/>
            <a:ext cx="2112246" cy="5751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80DD191-4E8E-4841-CD9A-2E6623107A71}"/>
              </a:ext>
            </a:extLst>
          </p:cNvPr>
          <p:cNvCxnSpPr>
            <a:cxnSpLocks/>
            <a:stCxn id="28" idx="1"/>
          </p:cNvCxnSpPr>
          <p:nvPr/>
        </p:nvCxnSpPr>
        <p:spPr>
          <a:xfrm flipH="1" flipV="1">
            <a:off x="5679583" y="4003122"/>
            <a:ext cx="1940417" cy="973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0CC7145-67CC-5D03-04CF-001AF315AC70}"/>
              </a:ext>
            </a:extLst>
          </p:cNvPr>
          <p:cNvCxnSpPr>
            <a:cxnSpLocks/>
          </p:cNvCxnSpPr>
          <p:nvPr/>
        </p:nvCxnSpPr>
        <p:spPr>
          <a:xfrm flipH="1" flipV="1">
            <a:off x="6379335" y="4530899"/>
            <a:ext cx="1292206" cy="2273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0C163E6-2A45-E36D-37A3-7723CFF4804F}"/>
              </a:ext>
            </a:extLst>
          </p:cNvPr>
          <p:cNvCxnSpPr>
            <a:cxnSpLocks/>
          </p:cNvCxnSpPr>
          <p:nvPr/>
        </p:nvCxnSpPr>
        <p:spPr>
          <a:xfrm flipH="1" flipV="1">
            <a:off x="6570372" y="4837607"/>
            <a:ext cx="1091656" cy="85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4912560-747D-C405-045F-E86294934495}"/>
              </a:ext>
            </a:extLst>
          </p:cNvPr>
          <p:cNvCxnSpPr>
            <a:cxnSpLocks/>
          </p:cNvCxnSpPr>
          <p:nvPr/>
        </p:nvCxnSpPr>
        <p:spPr>
          <a:xfrm flipH="1">
            <a:off x="5679583" y="5121499"/>
            <a:ext cx="1991958" cy="2276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94C402C-F404-8632-0112-18B122618709}"/>
              </a:ext>
            </a:extLst>
          </p:cNvPr>
          <p:cNvCxnSpPr>
            <a:cxnSpLocks/>
          </p:cNvCxnSpPr>
          <p:nvPr/>
        </p:nvCxnSpPr>
        <p:spPr>
          <a:xfrm flipH="1">
            <a:off x="5636654" y="5478034"/>
            <a:ext cx="2059546" cy="3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C8C2D969-C015-DAA7-02F0-F152FDC2F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419601"/>
            <a:ext cx="2147888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1">
            <a:extLst>
              <a:ext uri="{FF2B5EF4-FFF2-40B4-BE49-F238E27FC236}">
                <a16:creationId xmlns:a16="http://schemas.microsoft.com/office/drawing/2014/main" id="{E7EA4C31-7A73-BB64-BBA3-0605A3C6BE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 15.1 </a:t>
            </a:r>
            <a:br>
              <a:rPr lang="en-US" altLang="en-US" dirty="0"/>
            </a:br>
            <a:r>
              <a:rPr lang="en-US" altLang="en-US" dirty="0"/>
              <a:t>Sculpt Cartesian Grid Sizing</a:t>
            </a:r>
          </a:p>
        </p:txBody>
      </p:sp>
      <p:sp>
        <p:nvSpPr>
          <p:cNvPr id="20484" name="TextBox 4">
            <a:extLst>
              <a:ext uri="{FF2B5EF4-FFF2-40B4-BE49-F238E27FC236}">
                <a16:creationId xmlns:a16="http://schemas.microsoft.com/office/drawing/2014/main" id="{B37C22B0-8382-1B0A-C22F-3AF4B1F82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052" y="1724404"/>
            <a:ext cx="5233693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800" b="0" dirty="0">
                <a:latin typeface="+mn-lt"/>
              </a:rPr>
              <a:t>Import the ACIS file “</a:t>
            </a:r>
            <a:r>
              <a:rPr lang="en-US" altLang="ja-JP" sz="1800" b="0" dirty="0" err="1">
                <a:latin typeface="+mn-lt"/>
              </a:rPr>
              <a:t>crank.sat</a:t>
            </a:r>
            <a:r>
              <a:rPr lang="en-US" altLang="en-US" sz="1800" b="0" dirty="0">
                <a:latin typeface="+mn-lt"/>
              </a:rPr>
              <a:t>”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endParaRPr lang="en-US" altLang="ja-JP" sz="1800" b="0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800" b="0" dirty="0">
                <a:latin typeface="+mn-lt"/>
              </a:rPr>
              <a:t>Experiment with different mesh sizes to see its effect.  Observe how well it captures the features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800" b="0" dirty="0">
                <a:latin typeface="+mn-lt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800" b="0" dirty="0">
                <a:latin typeface="+mn-lt"/>
              </a:rPr>
              <a:t>Use the Auto Align feature.  Observe the difference in the resulting mesh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endParaRPr lang="en-US" altLang="en-US" sz="1800" b="0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800" b="0" dirty="0">
                <a:latin typeface="+mn-lt"/>
              </a:rPr>
              <a:t>Check the mesh quality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endParaRPr lang="en-US" altLang="en-US" sz="1800" b="0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endParaRPr lang="en-US" altLang="en-US" sz="1800" b="0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3E45F9-1A3B-4CB3-8BA4-FF1848C54B02}"/>
              </a:ext>
            </a:extLst>
          </p:cNvPr>
          <p:cNvSpPr txBox="1"/>
          <p:nvPr/>
        </p:nvSpPr>
        <p:spPr>
          <a:xfrm>
            <a:off x="6934200" y="3124200"/>
            <a:ext cx="3276600" cy="11699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400" dirty="0">
                <a:solidFill>
                  <a:srgbClr val="000000"/>
                </a:solidFill>
                <a:ea typeface="ＭＳ Ｐゴシック" charset="0"/>
              </a:rPr>
              <a:t>Note the </a:t>
            </a:r>
            <a:r>
              <a:rPr lang="en-US" sz="1400" b="1" dirty="0">
                <a:solidFill>
                  <a:srgbClr val="000000"/>
                </a:solidFill>
                <a:ea typeface="ＭＳ Ｐゴシック" charset="0"/>
              </a:rPr>
              <a:t>Total Cells </a:t>
            </a:r>
            <a:r>
              <a:rPr lang="en-US" sz="1400" dirty="0">
                <a:solidFill>
                  <a:srgbClr val="000000"/>
                </a:solidFill>
                <a:ea typeface="ＭＳ Ｐゴシック" charset="0"/>
              </a:rPr>
              <a:t>estimate.  This is total number of cells in the base grid (not mesh size) based on current input.  Larger numbers indicate longer meshing times.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D800C9-5292-4255-BB0F-E8DAE211653E}"/>
              </a:ext>
            </a:extLst>
          </p:cNvPr>
          <p:cNvSpPr txBox="1"/>
          <p:nvPr/>
        </p:nvSpPr>
        <p:spPr>
          <a:xfrm>
            <a:off x="6705600" y="4953001"/>
            <a:ext cx="1600200" cy="8302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200" dirty="0">
                <a:solidFill>
                  <a:srgbClr val="000000"/>
                </a:solidFill>
                <a:ea typeface="ＭＳ Ｐゴシック" charset="0"/>
              </a:rPr>
              <a:t>Use the Stop button to kill sculpt if meshing time gets too long. </a:t>
            </a:r>
          </a:p>
        </p:txBody>
      </p:sp>
      <p:cxnSp>
        <p:nvCxnSpPr>
          <p:cNvPr id="18440" name="Straight Arrow Connector 11">
            <a:extLst>
              <a:ext uri="{FF2B5EF4-FFF2-40B4-BE49-F238E27FC236}">
                <a16:creationId xmlns:a16="http://schemas.microsoft.com/office/drawing/2014/main" id="{9B4C599D-B34C-4BA6-A461-DF94AB046B3A}"/>
              </a:ext>
            </a:extLst>
          </p:cNvPr>
          <p:cNvCxnSpPr>
            <a:cxnSpLocks noChangeShapeType="1"/>
            <a:stCxn id="9" idx="3"/>
          </p:cNvCxnSpPr>
          <p:nvPr/>
        </p:nvCxnSpPr>
        <p:spPr bwMode="auto">
          <a:xfrm>
            <a:off x="8305800" y="5368926"/>
            <a:ext cx="1981200" cy="11842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0488" name="Picture 16">
            <a:extLst>
              <a:ext uri="{FF2B5EF4-FFF2-40B4-BE49-F238E27FC236}">
                <a16:creationId xmlns:a16="http://schemas.microsoft.com/office/drawing/2014/main" id="{E52B574C-77DE-11D2-4643-E1E5EE453FA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9906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7">
            <a:extLst>
              <a:ext uri="{FF2B5EF4-FFF2-40B4-BE49-F238E27FC236}">
                <a16:creationId xmlns:a16="http://schemas.microsoft.com/office/drawing/2014/main" id="{91669210-EEC4-AE2B-69E1-20F9E84D385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575" y="990601"/>
            <a:ext cx="1828800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8">
            <a:extLst>
              <a:ext uri="{FF2B5EF4-FFF2-40B4-BE49-F238E27FC236}">
                <a16:creationId xmlns:a16="http://schemas.microsoft.com/office/drawing/2014/main" id="{EE04DA76-87B4-080E-9ADB-348559EFE80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989014"/>
            <a:ext cx="19050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4">
            <a:extLst>
              <a:ext uri="{FF2B5EF4-FFF2-40B4-BE49-F238E27FC236}">
                <a16:creationId xmlns:a16="http://schemas.microsoft.com/office/drawing/2014/main" id="{EDB7CFF7-0487-2F85-4D0F-9D5AA4177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3951" y="2322883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" name="Oval 20">
            <a:extLst>
              <a:ext uri="{FF2B5EF4-FFF2-40B4-BE49-F238E27FC236}">
                <a16:creationId xmlns:a16="http://schemas.microsoft.com/office/drawing/2014/main" id="{287FBE02-42D0-A983-C78C-B9008A793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3951" y="1730837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 dirty="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" name="Oval 14">
            <a:extLst>
              <a:ext uri="{FF2B5EF4-FFF2-40B4-BE49-F238E27FC236}">
                <a16:creationId xmlns:a16="http://schemas.microsoft.com/office/drawing/2014/main" id="{2CFDAD8F-E414-E3AD-44B0-74C5C0E25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3951" y="3141664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339933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 dirty="0"/>
              <a:t>3</a:t>
            </a:r>
          </a:p>
        </p:txBody>
      </p:sp>
      <p:sp>
        <p:nvSpPr>
          <p:cNvPr id="5" name="Oval 15">
            <a:extLst>
              <a:ext uri="{FF2B5EF4-FFF2-40B4-BE49-F238E27FC236}">
                <a16:creationId xmlns:a16="http://schemas.microsoft.com/office/drawing/2014/main" id="{AB90BDA3-784C-6CCA-D1FB-DD78F4DCE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3951" y="3960445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/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9B451E-A0E9-D026-5CF3-0FA959C61D1F}"/>
              </a:ext>
            </a:extLst>
          </p:cNvPr>
          <p:cNvSpPr txBox="1"/>
          <p:nvPr/>
        </p:nvSpPr>
        <p:spPr>
          <a:xfrm>
            <a:off x="2109895" y="4265245"/>
            <a:ext cx="2819933" cy="402847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hex all draw mesh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A91ACA-C72B-6C67-312A-E043BF88572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r">
              <a:defRPr/>
            </a:pPr>
            <a:r>
              <a:rPr lang="en-GB" altLang="en-US"/>
              <a:t>CUBIT User Tutorial</a:t>
            </a:r>
          </a:p>
          <a:p>
            <a:pPr>
              <a:defRPr/>
            </a:pPr>
            <a:endParaRPr lang="en-GB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F883A9-6719-7C97-AF13-B6A5E886F1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83" y="1159181"/>
            <a:ext cx="2649488" cy="30437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1745A3-96CA-C6CE-760E-2D1F0980640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17" y="4202919"/>
            <a:ext cx="3129526" cy="22611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5425F6-D38E-97C0-40DD-581F01C4DF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305" y="1825974"/>
            <a:ext cx="4077690" cy="38373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B50DDA1-C545-33D1-FA21-FC6F2985D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217488"/>
            <a:ext cx="679132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000000"/>
                </a:solidFill>
              </a:rPr>
              <a:t>Sculpt Input Mesh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DED0F4-EFDA-B801-7CD5-B2C82C419014}"/>
              </a:ext>
            </a:extLst>
          </p:cNvPr>
          <p:cNvSpPr txBox="1"/>
          <p:nvPr/>
        </p:nvSpPr>
        <p:spPr>
          <a:xfrm>
            <a:off x="4022081" y="948770"/>
            <a:ext cx="5294568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dirty="0"/>
              <a:t>In place of a Cartesian grid, Sculpt can also use </a:t>
            </a:r>
            <a:br>
              <a:rPr lang="en-US" dirty="0"/>
            </a:br>
            <a:r>
              <a:rPr lang="en-US" dirty="0"/>
              <a:t>an arbitrary exodus mesh as the overlay grid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5549C7-099A-5A7E-4C09-2AF60267D0B0}"/>
              </a:ext>
            </a:extLst>
          </p:cNvPr>
          <p:cNvSpPr txBox="1"/>
          <p:nvPr/>
        </p:nvSpPr>
        <p:spPr>
          <a:xfrm>
            <a:off x="2865074" y="3577949"/>
            <a:ext cx="1613636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dirty="0"/>
              <a:t>Exodus mesh</a:t>
            </a:r>
          </a:p>
          <a:p>
            <a:pPr algn="l"/>
            <a:r>
              <a:rPr lang="en-US" dirty="0"/>
              <a:t>(Overlay Grid)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9FA878-D4E4-FD11-6B43-C7024BB2D14A}"/>
              </a:ext>
            </a:extLst>
          </p:cNvPr>
          <p:cNvSpPr txBox="1"/>
          <p:nvPr/>
        </p:nvSpPr>
        <p:spPr>
          <a:xfrm>
            <a:off x="2382477" y="613756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dirty="0"/>
              <a:t>STL geometry 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F2B12C8C-769E-B447-2A52-EE7B8F41D24C}"/>
              </a:ext>
            </a:extLst>
          </p:cNvPr>
          <p:cNvSpPr/>
          <p:nvPr/>
        </p:nvSpPr>
        <p:spPr>
          <a:xfrm rot="2081703">
            <a:off x="3819323" y="3297582"/>
            <a:ext cx="1451530" cy="1726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A134BA8F-3B6D-24A7-B642-71E6A11E565E}"/>
              </a:ext>
            </a:extLst>
          </p:cNvPr>
          <p:cNvSpPr/>
          <p:nvPr/>
        </p:nvSpPr>
        <p:spPr>
          <a:xfrm rot="19767066">
            <a:off x="3796277" y="4559209"/>
            <a:ext cx="1451530" cy="1726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879686-021B-7484-1B1C-280FA08F472B}"/>
              </a:ext>
            </a:extLst>
          </p:cNvPr>
          <p:cNvSpPr txBox="1"/>
          <p:nvPr/>
        </p:nvSpPr>
        <p:spPr>
          <a:xfrm>
            <a:off x="8447643" y="5549703"/>
            <a:ext cx="3798869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dirty="0"/>
              <a:t>Conformal hex mesh of asteroid </a:t>
            </a:r>
            <a:br>
              <a:rPr lang="en-US" dirty="0"/>
            </a:br>
            <a:r>
              <a:rPr lang="en-US" dirty="0"/>
              <a:t>embedded in sphere mesh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17F887-3F0E-6433-763A-CE269C5B9774}"/>
              </a:ext>
            </a:extLst>
          </p:cNvPr>
          <p:cNvSpPr/>
          <p:nvPr/>
        </p:nvSpPr>
        <p:spPr>
          <a:xfrm>
            <a:off x="5403586" y="3384638"/>
            <a:ext cx="1747381" cy="10051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Sculpt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77B559E8-AF4C-9016-4ACD-3F65F2AFC3B3}"/>
              </a:ext>
            </a:extLst>
          </p:cNvPr>
          <p:cNvSpPr/>
          <p:nvPr/>
        </p:nvSpPr>
        <p:spPr>
          <a:xfrm>
            <a:off x="7289386" y="3800873"/>
            <a:ext cx="965266" cy="1726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24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A91ACA-C72B-6C67-312A-E043BF88572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r">
              <a:defRPr/>
            </a:pPr>
            <a:r>
              <a:rPr lang="en-GB" altLang="en-US"/>
              <a:t>CUBIT User Tutorial</a:t>
            </a:r>
          </a:p>
          <a:p>
            <a:pPr>
              <a:defRPr/>
            </a:pPr>
            <a:endParaRPr lang="en-GB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7C928E-40A1-B4E4-DBA7-3CB4E563405C}"/>
              </a:ext>
            </a:extLst>
          </p:cNvPr>
          <p:cNvSpPr txBox="1"/>
          <p:nvPr/>
        </p:nvSpPr>
        <p:spPr>
          <a:xfrm>
            <a:off x="902655" y="6128913"/>
            <a:ext cx="7345734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sculpt processors 1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input_mesh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"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sphere.g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stl_file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"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eros_asteroid.stl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void 1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C18AB71-31D7-7C48-69C0-8DDE49B110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8898" y="373782"/>
            <a:ext cx="9046633" cy="849313"/>
          </a:xfrm>
        </p:spPr>
        <p:txBody>
          <a:bodyPr/>
          <a:lstStyle/>
          <a:p>
            <a:r>
              <a:rPr lang="en-US" altLang="en-US" dirty="0"/>
              <a:t>Example 15.2 </a:t>
            </a:r>
            <a:br>
              <a:rPr lang="en-US" altLang="en-US" dirty="0"/>
            </a:br>
            <a:r>
              <a:rPr lang="en-US" altLang="en-US" dirty="0"/>
              <a:t>Sculpt Input Mesh</a:t>
            </a:r>
          </a:p>
        </p:txBody>
      </p:sp>
      <p:sp>
        <p:nvSpPr>
          <p:cNvPr id="8" name="Oval 14">
            <a:extLst>
              <a:ext uri="{FF2B5EF4-FFF2-40B4-BE49-F238E27FC236}">
                <a16:creationId xmlns:a16="http://schemas.microsoft.com/office/drawing/2014/main" id="{482B9A08-46FB-04F3-416D-098B3913B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746" y="2421160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 dirty="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9" name="Oval 20">
            <a:extLst>
              <a:ext uri="{FF2B5EF4-FFF2-40B4-BE49-F238E27FC236}">
                <a16:creationId xmlns:a16="http://schemas.microsoft.com/office/drawing/2014/main" id="{7239EA59-9AD1-797A-DAF7-B5612B56F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746" y="1768415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 dirty="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1" name="Oval 14">
            <a:extLst>
              <a:ext uri="{FF2B5EF4-FFF2-40B4-BE49-F238E27FC236}">
                <a16:creationId xmlns:a16="http://schemas.microsoft.com/office/drawing/2014/main" id="{9410240C-801A-B0B3-7340-5831CE1FE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746" y="3137488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339933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 dirty="0"/>
              <a:t>3</a:t>
            </a:r>
          </a:p>
        </p:txBody>
      </p:sp>
      <p:sp>
        <p:nvSpPr>
          <p:cNvPr id="21" name="Oval 15">
            <a:extLst>
              <a:ext uri="{FF2B5EF4-FFF2-40B4-BE49-F238E27FC236}">
                <a16:creationId xmlns:a16="http://schemas.microsoft.com/office/drawing/2014/main" id="{72F7A9D0-4FBC-3158-B14D-8C133483F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746" y="3889233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 dirty="0"/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494422-E657-F4EC-4AEF-7C378E989FCC}"/>
              </a:ext>
            </a:extLst>
          </p:cNvPr>
          <p:cNvSpPr txBox="1"/>
          <p:nvPr/>
        </p:nvSpPr>
        <p:spPr>
          <a:xfrm>
            <a:off x="7503091" y="722031"/>
            <a:ext cx="4064696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</a:t>
            </a:r>
          </a:p>
          <a:p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stl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"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eros_asteroid.stl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</a:p>
          <a:p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sphere rad 30</a:t>
            </a:r>
          </a:p>
          <a:p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 2 size 0.5</a:t>
            </a:r>
          </a:p>
          <a:p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mesh vol 2</a:t>
            </a:r>
          </a:p>
          <a:p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 2 vol 2</a:t>
            </a:r>
          </a:p>
          <a:p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export mesh "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sphere.g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over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3124138-60DE-F67C-6790-ECF1FD31DD9C}"/>
              </a:ext>
            </a:extLst>
          </p:cNvPr>
          <p:cNvSpPr txBox="1"/>
          <p:nvPr/>
        </p:nvSpPr>
        <p:spPr>
          <a:xfrm>
            <a:off x="7409144" y="373782"/>
            <a:ext cx="4672209" cy="363255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600" dirty="0"/>
              <a:t>Create an overlay grid mesh from a sphere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56C97F-6179-0908-5AEB-99D9C6B3EF43}"/>
              </a:ext>
            </a:extLst>
          </p:cNvPr>
          <p:cNvSpPr txBox="1"/>
          <p:nvPr/>
        </p:nvSpPr>
        <p:spPr>
          <a:xfrm>
            <a:off x="1283659" y="1739187"/>
            <a:ext cx="4672209" cy="363255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dirty="0"/>
              <a:t>Create an overlay grid mesh from a sphere </a:t>
            </a:r>
            <a:br>
              <a:rPr lang="en-US" dirty="0"/>
            </a:br>
            <a:r>
              <a:rPr lang="en-US" dirty="0"/>
              <a:t>and save the mesh to “</a:t>
            </a:r>
            <a:r>
              <a:rPr lang="en-US" dirty="0" err="1"/>
              <a:t>sphere.g</a:t>
            </a:r>
            <a:r>
              <a:rPr lang="en-US" dirty="0"/>
              <a:t>”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9956C5-CCD4-9D6F-A739-8A3D9E0EF2DC}"/>
              </a:ext>
            </a:extLst>
          </p:cNvPr>
          <p:cNvSpPr txBox="1"/>
          <p:nvPr/>
        </p:nvSpPr>
        <p:spPr>
          <a:xfrm>
            <a:off x="1890648" y="2356285"/>
            <a:ext cx="4672209" cy="363255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dirty="0"/>
              <a:t>Set the </a:t>
            </a:r>
            <a:r>
              <a:rPr lang="en-US" b="1" dirty="0"/>
              <a:t>Number of Processors </a:t>
            </a:r>
            <a:r>
              <a:rPr lang="en-US" dirty="0"/>
              <a:t>to 1</a:t>
            </a:r>
          </a:p>
          <a:p>
            <a:pPr algn="l"/>
            <a:r>
              <a:rPr lang="en-US" dirty="0"/>
              <a:t>(Current limitation running from Sculpt)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B850D33-B3F9-1971-DB8E-5188C67FF393}"/>
              </a:ext>
            </a:extLst>
          </p:cNvPr>
          <p:cNvSpPr txBox="1"/>
          <p:nvPr/>
        </p:nvSpPr>
        <p:spPr>
          <a:xfrm>
            <a:off x="1890648" y="3094964"/>
            <a:ext cx="4672209" cy="363255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dirty="0"/>
              <a:t>Set the </a:t>
            </a:r>
            <a:r>
              <a:rPr lang="en-US" b="1" dirty="0"/>
              <a:t>Overlay grid </a:t>
            </a:r>
            <a:r>
              <a:rPr lang="en-US" dirty="0"/>
              <a:t>to “</a:t>
            </a:r>
            <a:r>
              <a:rPr lang="en-US" b="1" dirty="0"/>
              <a:t>Input Mesh</a:t>
            </a:r>
            <a:r>
              <a:rPr lang="en-US" dirty="0"/>
              <a:t>” and select </a:t>
            </a:r>
            <a:br>
              <a:rPr lang="en-US" dirty="0"/>
            </a:br>
            <a:r>
              <a:rPr lang="en-US" dirty="0"/>
              <a:t>the </a:t>
            </a:r>
            <a:r>
              <a:rPr lang="en-US" dirty="0" err="1"/>
              <a:t>file“sphere.g</a:t>
            </a:r>
            <a:r>
              <a:rPr lang="en-US" dirty="0"/>
              <a:t>”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23A305A-5974-CD3C-7278-929475D67FD2}"/>
              </a:ext>
            </a:extLst>
          </p:cNvPr>
          <p:cNvSpPr txBox="1"/>
          <p:nvPr/>
        </p:nvSpPr>
        <p:spPr>
          <a:xfrm>
            <a:off x="1890648" y="3810109"/>
            <a:ext cx="4672209" cy="363255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dirty="0"/>
              <a:t>Set the </a:t>
            </a:r>
            <a:r>
              <a:rPr lang="en-US" b="1" dirty="0"/>
              <a:t>Geometry</a:t>
            </a:r>
            <a:r>
              <a:rPr lang="en-US" dirty="0"/>
              <a:t> type to </a:t>
            </a:r>
            <a:r>
              <a:rPr lang="en-US" b="1" dirty="0"/>
              <a:t>STL</a:t>
            </a:r>
            <a:r>
              <a:rPr lang="en-US" dirty="0"/>
              <a:t> and select the</a:t>
            </a:r>
          </a:p>
          <a:p>
            <a:pPr algn="l"/>
            <a:r>
              <a:rPr lang="en-US" dirty="0"/>
              <a:t>File “</a:t>
            </a:r>
            <a:r>
              <a:rPr lang="en-US" dirty="0" err="1"/>
              <a:t>eros_asteroid.g</a:t>
            </a:r>
            <a:r>
              <a:rPr lang="en-US" dirty="0"/>
              <a:t>”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0BC69D4-028D-FF5F-79BF-FB70E6825BD9}"/>
              </a:ext>
            </a:extLst>
          </p:cNvPr>
          <p:cNvSpPr txBox="1"/>
          <p:nvPr/>
        </p:nvSpPr>
        <p:spPr>
          <a:xfrm>
            <a:off x="1877948" y="4616269"/>
            <a:ext cx="4672209" cy="363255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dirty="0"/>
              <a:t>Check the </a:t>
            </a:r>
            <a:r>
              <a:rPr lang="en-US" b="1" dirty="0"/>
              <a:t>Mesh</a:t>
            </a:r>
            <a:r>
              <a:rPr lang="en-US" dirty="0"/>
              <a:t> option “</a:t>
            </a:r>
            <a:r>
              <a:rPr lang="en-US" b="1" dirty="0"/>
              <a:t>mesh void</a:t>
            </a:r>
            <a:r>
              <a:rPr lang="en-US" dirty="0"/>
              <a:t>”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2C2FA0-AB15-1DAD-1158-AE396526C080}"/>
              </a:ext>
            </a:extLst>
          </p:cNvPr>
          <p:cNvSpPr txBox="1"/>
          <p:nvPr/>
        </p:nvSpPr>
        <p:spPr>
          <a:xfrm>
            <a:off x="1283655" y="5206331"/>
            <a:ext cx="4672209" cy="363255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dirty="0"/>
              <a:t>Click </a:t>
            </a:r>
            <a:r>
              <a:rPr lang="en-US" b="1" dirty="0"/>
              <a:t>mesh</a:t>
            </a:r>
          </a:p>
        </p:txBody>
      </p:sp>
      <p:sp>
        <p:nvSpPr>
          <p:cNvPr id="30" name="Oval 30">
            <a:extLst>
              <a:ext uri="{FF2B5EF4-FFF2-40B4-BE49-F238E27FC236}">
                <a16:creationId xmlns:a16="http://schemas.microsoft.com/office/drawing/2014/main" id="{A15FE698-7A08-D90F-89B9-556DE2180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655" y="4561142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33CC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 dirty="0"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31" name="Oval 5">
            <a:extLst>
              <a:ext uri="{FF2B5EF4-FFF2-40B4-BE49-F238E27FC236}">
                <a16:creationId xmlns:a16="http://schemas.microsoft.com/office/drawing/2014/main" id="{E46BFF99-0D81-8C5D-E48D-93CC3387F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655" y="5235558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 dirty="0"/>
              <a:t>6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2F75FC1-035F-1484-8E04-50A505C74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548" y="3842261"/>
            <a:ext cx="533400" cy="5334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664C28D-340D-8F52-0A4D-33ABE8A53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548" y="3139977"/>
            <a:ext cx="533400" cy="533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E5814A7-9D4B-18B2-7CAF-44F3CF7AAF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898" y="2412947"/>
            <a:ext cx="533400" cy="5334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5BD19A4-C8DB-EF38-1D53-4ECBE3A46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1" y="4548156"/>
            <a:ext cx="546100" cy="5334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A2F54F2-47B6-295F-F3A6-A6647616352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245" y="2771768"/>
            <a:ext cx="4344445" cy="4088369"/>
          </a:xfrm>
          <a:prstGeom prst="rect">
            <a:avLst/>
          </a:prstGeom>
        </p:spPr>
      </p:pic>
      <p:sp>
        <p:nvSpPr>
          <p:cNvPr id="43" name="Oval 20">
            <a:extLst>
              <a:ext uri="{FF2B5EF4-FFF2-40B4-BE49-F238E27FC236}">
                <a16:creationId xmlns:a16="http://schemas.microsoft.com/office/drawing/2014/main" id="{966D23FB-A924-E2ED-F4B0-219CF5CF6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1171" y="735106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 dirty="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4716C04-165F-DDCB-816E-9AFBB86A7CEA}"/>
              </a:ext>
            </a:extLst>
          </p:cNvPr>
          <p:cNvSpPr txBox="1"/>
          <p:nvPr/>
        </p:nvSpPr>
        <p:spPr>
          <a:xfrm>
            <a:off x="853857" y="5803168"/>
            <a:ext cx="4672209" cy="363255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600" dirty="0"/>
              <a:t>sculpt command line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9E6F162-BBDD-CB10-AD18-BD7CD97B5F92}"/>
              </a:ext>
            </a:extLst>
          </p:cNvPr>
          <p:cNvSpPr txBox="1"/>
          <p:nvPr/>
        </p:nvSpPr>
        <p:spPr>
          <a:xfrm>
            <a:off x="2966580" y="5278793"/>
            <a:ext cx="4672209" cy="363255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600" dirty="0"/>
              <a:t>Create an overlay grid mesh from a sphere</a:t>
            </a:r>
          </a:p>
        </p:txBody>
      </p:sp>
    </p:spTree>
    <p:extLst>
      <p:ext uri="{BB962C8B-B14F-4D97-AF65-F5344CB8AC3E}">
        <p14:creationId xmlns:p14="http://schemas.microsoft.com/office/powerpoint/2010/main" val="3273815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A91ACA-C72B-6C67-312A-E043BF88572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r">
              <a:defRPr/>
            </a:pPr>
            <a:r>
              <a:rPr lang="en-GB" altLang="en-US"/>
              <a:t>CUBIT User Tutorial</a:t>
            </a:r>
          </a:p>
          <a:p>
            <a:pPr>
              <a:defRPr/>
            </a:pPr>
            <a:endParaRPr lang="en-GB" alt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50DDA1-C545-33D1-FA21-FC6F2985D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217488"/>
            <a:ext cx="679132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000000"/>
                </a:solidFill>
              </a:rPr>
              <a:t>Sculpt Refinement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DED0F4-EFDA-B801-7CD5-B2C82C419014}"/>
              </a:ext>
            </a:extLst>
          </p:cNvPr>
          <p:cNvSpPr txBox="1"/>
          <p:nvPr/>
        </p:nvSpPr>
        <p:spPr>
          <a:xfrm>
            <a:off x="852996" y="1142923"/>
            <a:ext cx="5294568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dirty="0"/>
              <a:t>Sculpt uses an 1:8 refinement procedure.</a:t>
            </a:r>
          </a:p>
          <a:p>
            <a:pPr algn="l"/>
            <a:r>
              <a:rPr lang="en-US" dirty="0"/>
              <a:t>Specify coarsest size for the overlay grid and number </a:t>
            </a:r>
            <a:br>
              <a:rPr lang="en-US" dirty="0"/>
            </a:br>
            <a:r>
              <a:rPr lang="en-US" dirty="0"/>
              <a:t>of levels of refinement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CA5783-1362-3C76-9DB7-B0EBA506A7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94" y="2338543"/>
            <a:ext cx="2815592" cy="29131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B15786-8F83-E0A7-A6A6-2E9ABCED6A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004" y="2338543"/>
            <a:ext cx="2830884" cy="294330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0C73F11-6EBC-70DC-2FBC-08E04E5C2441}"/>
              </a:ext>
            </a:extLst>
          </p:cNvPr>
          <p:cNvSpPr txBox="1"/>
          <p:nvPr/>
        </p:nvSpPr>
        <p:spPr>
          <a:xfrm>
            <a:off x="2488148" y="5064493"/>
            <a:ext cx="2815592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400" dirty="0"/>
              <a:t>Coarse cell size </a:t>
            </a:r>
            <a:br>
              <a:rPr lang="en-US" sz="1400" dirty="0"/>
            </a:br>
            <a:r>
              <a:rPr lang="en-US" sz="1400" dirty="0"/>
              <a:t>for overlay grid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5FCEAEB-3FA1-32FD-BDD0-F70530B5FDE0}"/>
              </a:ext>
            </a:extLst>
          </p:cNvPr>
          <p:cNvCxnSpPr>
            <a:cxnSpLocks/>
          </p:cNvCxnSpPr>
          <p:nvPr/>
        </p:nvCxnSpPr>
        <p:spPr>
          <a:xfrm flipH="1">
            <a:off x="2447748" y="5047012"/>
            <a:ext cx="247651" cy="123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955DA36-BAD4-8E4C-2B5D-A055250CB83D}"/>
              </a:ext>
            </a:extLst>
          </p:cNvPr>
          <p:cNvCxnSpPr/>
          <p:nvPr/>
        </p:nvCxnSpPr>
        <p:spPr>
          <a:xfrm>
            <a:off x="2209623" y="5161195"/>
            <a:ext cx="0" cy="215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C51795D-74F9-ED59-DE0A-5DA979F88F61}"/>
              </a:ext>
            </a:extLst>
          </p:cNvPr>
          <p:cNvCxnSpPr/>
          <p:nvPr/>
        </p:nvCxnSpPr>
        <p:spPr>
          <a:xfrm>
            <a:off x="2445224" y="5047012"/>
            <a:ext cx="0" cy="215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578D87E-321E-E1FD-C1EE-1777D7970836}"/>
              </a:ext>
            </a:extLst>
          </p:cNvPr>
          <p:cNvCxnSpPr>
            <a:cxnSpLocks/>
          </p:cNvCxnSpPr>
          <p:nvPr/>
        </p:nvCxnSpPr>
        <p:spPr>
          <a:xfrm flipV="1">
            <a:off x="1983547" y="5281845"/>
            <a:ext cx="226076" cy="95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FB2BA20-CB8A-91F1-15CF-E62877571E55}"/>
              </a:ext>
            </a:extLst>
          </p:cNvPr>
          <p:cNvSpPr txBox="1"/>
          <p:nvPr/>
        </p:nvSpPr>
        <p:spPr>
          <a:xfrm>
            <a:off x="237073" y="3177014"/>
            <a:ext cx="1213725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400" dirty="0"/>
              <a:t>2 levels of </a:t>
            </a:r>
            <a:br>
              <a:rPr lang="en-US" sz="1400" dirty="0"/>
            </a:br>
            <a:r>
              <a:rPr lang="en-US" sz="1400" dirty="0"/>
              <a:t>refinement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36F6184-44D6-1191-8E73-2CACAD678CB3}"/>
              </a:ext>
            </a:extLst>
          </p:cNvPr>
          <p:cNvCxnSpPr/>
          <p:nvPr/>
        </p:nvCxnSpPr>
        <p:spPr>
          <a:xfrm>
            <a:off x="1203148" y="3395895"/>
            <a:ext cx="6477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D2E8571-E12A-AC0A-1C9A-C54091F22DCE}"/>
              </a:ext>
            </a:extLst>
          </p:cNvPr>
          <p:cNvSpPr txBox="1"/>
          <p:nvPr/>
        </p:nvSpPr>
        <p:spPr>
          <a:xfrm>
            <a:off x="345400" y="4194466"/>
            <a:ext cx="1213725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400" dirty="0"/>
              <a:t>2 levels of </a:t>
            </a:r>
            <a:br>
              <a:rPr lang="en-US" sz="1400" dirty="0"/>
            </a:br>
            <a:r>
              <a:rPr lang="en-US" sz="1400" dirty="0"/>
              <a:t>transition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1473DC1-2289-397C-594F-C33EBCBB46B8}"/>
              </a:ext>
            </a:extLst>
          </p:cNvPr>
          <p:cNvCxnSpPr>
            <a:cxnSpLocks/>
          </p:cNvCxnSpPr>
          <p:nvPr/>
        </p:nvCxnSpPr>
        <p:spPr>
          <a:xfrm flipV="1">
            <a:off x="1257123" y="3684820"/>
            <a:ext cx="508000" cy="6921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2F00E87-B8B3-B4D8-AAC4-CB5CC321CF43}"/>
              </a:ext>
            </a:extLst>
          </p:cNvPr>
          <p:cNvCxnSpPr>
            <a:cxnSpLocks/>
          </p:cNvCxnSpPr>
          <p:nvPr/>
        </p:nvCxnSpPr>
        <p:spPr>
          <a:xfrm flipV="1">
            <a:off x="1257123" y="4310295"/>
            <a:ext cx="422275" cy="1446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267A9F3E-F5E2-D71A-5527-AEE56CB4F4FE}"/>
              </a:ext>
            </a:extLst>
          </p:cNvPr>
          <p:cNvSpPr txBox="1"/>
          <p:nvPr/>
        </p:nvSpPr>
        <p:spPr>
          <a:xfrm>
            <a:off x="4683265" y="5281845"/>
            <a:ext cx="2815592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400" dirty="0"/>
              <a:t>Final smoothed mesh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40535C6E-83D8-33B2-7B5B-614E95754A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05" y="920676"/>
            <a:ext cx="1561369" cy="168627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1EDF55F-58D2-110C-C20B-3155F9F72E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096" y="825442"/>
            <a:ext cx="1645271" cy="182886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BDE2597-829D-EE33-980B-6D1AC1BC3C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316" y="2767079"/>
            <a:ext cx="1595417" cy="175821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2DD922E-E9F9-030B-4B5A-EF3EC450AF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924" y="2653816"/>
            <a:ext cx="1744314" cy="196377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D614136-E509-3381-469E-E3B8417F45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695" y="4608509"/>
            <a:ext cx="1608440" cy="175821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6E9BE54-5BAA-E7A5-38CD-1C811DF9D7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289" y="4624330"/>
            <a:ext cx="1616715" cy="1774035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0E22A8C7-635E-E8B9-3958-6D5FECE383D4}"/>
              </a:ext>
            </a:extLst>
          </p:cNvPr>
          <p:cNvSpPr txBox="1"/>
          <p:nvPr/>
        </p:nvSpPr>
        <p:spPr>
          <a:xfrm>
            <a:off x="6878382" y="1796293"/>
            <a:ext cx="2815592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400" dirty="0"/>
              <a:t>No refinement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EECCFC2-CE84-DC14-68D4-AA3367CBB553}"/>
              </a:ext>
            </a:extLst>
          </p:cNvPr>
          <p:cNvSpPr txBox="1"/>
          <p:nvPr/>
        </p:nvSpPr>
        <p:spPr>
          <a:xfrm>
            <a:off x="7454501" y="3529923"/>
            <a:ext cx="2815592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400" dirty="0"/>
              <a:t>2 Levels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2D875DC-5C4B-748B-0B44-EB3DE94D7CCB}"/>
              </a:ext>
            </a:extLst>
          </p:cNvPr>
          <p:cNvSpPr txBox="1"/>
          <p:nvPr/>
        </p:nvSpPr>
        <p:spPr>
          <a:xfrm>
            <a:off x="7550106" y="5346619"/>
            <a:ext cx="2815592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400" dirty="0"/>
              <a:t>4 Levels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7B92807-1534-7F7B-A183-A547B2D1D6CE}"/>
              </a:ext>
            </a:extLst>
          </p:cNvPr>
          <p:cNvSpPr txBox="1"/>
          <p:nvPr/>
        </p:nvSpPr>
        <p:spPr>
          <a:xfrm>
            <a:off x="6117317" y="5791897"/>
            <a:ext cx="2815592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400" dirty="0"/>
              <a:t>Adapts only where there is </a:t>
            </a:r>
            <a:br>
              <a:rPr lang="en-US" sz="1400" dirty="0"/>
            </a:br>
            <a:r>
              <a:rPr lang="en-US" sz="1400" dirty="0"/>
              <a:t>curvature in the geometry</a:t>
            </a:r>
          </a:p>
        </p:txBody>
      </p:sp>
    </p:spTree>
    <p:extLst>
      <p:ext uri="{BB962C8B-B14F-4D97-AF65-F5344CB8AC3E}">
        <p14:creationId xmlns:p14="http://schemas.microsoft.com/office/powerpoint/2010/main" val="97432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531904-83B4-CB55-196C-3142170BD9A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r">
              <a:defRPr/>
            </a:pPr>
            <a:r>
              <a:rPr lang="en-GB" altLang="en-US"/>
              <a:t>CUBIT User Tutorial</a:t>
            </a:r>
          </a:p>
          <a:p>
            <a:pPr>
              <a:defRPr/>
            </a:pPr>
            <a:endParaRPr lang="en-GB" alt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5CD241E-4AA8-E3F6-0B26-E4FCB01E48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 15.3 </a:t>
            </a:r>
            <a:br>
              <a:rPr lang="en-US" altLang="en-US" dirty="0"/>
            </a:br>
            <a:r>
              <a:rPr lang="en-US" altLang="en-US" dirty="0"/>
              <a:t>Sculpt Refinement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BE15E0-0271-F003-5EC6-F55771A5A5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078" y="3737019"/>
            <a:ext cx="3525806" cy="2926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03CA35-3F21-5A1B-8AE9-9611F22E6A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376" y="583646"/>
            <a:ext cx="3288508" cy="29404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2DE8DF-EB23-A3B4-913D-EE8F8832CD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65" y="3502460"/>
            <a:ext cx="2975899" cy="30443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9ED932-56F5-2342-3D46-525261B6F4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767" y="520610"/>
            <a:ext cx="2630465" cy="29818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F6750AC-C762-6F5E-FC3B-C70E9C4B34A4}"/>
              </a:ext>
            </a:extLst>
          </p:cNvPr>
          <p:cNvSpPr txBox="1"/>
          <p:nvPr/>
        </p:nvSpPr>
        <p:spPr>
          <a:xfrm>
            <a:off x="858250" y="1613551"/>
            <a:ext cx="2889429" cy="1204429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600" dirty="0"/>
              <a:t>Import either “</a:t>
            </a:r>
            <a:r>
              <a:rPr lang="en-US" sz="1600" dirty="0" err="1"/>
              <a:t>bunny.stl</a:t>
            </a:r>
            <a:r>
              <a:rPr lang="en-US" sz="1600" dirty="0"/>
              <a:t>” or “</a:t>
            </a:r>
            <a:r>
              <a:rPr lang="en-US" sz="1600" dirty="0" err="1"/>
              <a:t>everest.stl</a:t>
            </a:r>
            <a:r>
              <a:rPr lang="en-US" sz="1600" dirty="0"/>
              <a:t>”</a:t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C65C9D-6A12-C1C0-F39F-F7698E268822}"/>
              </a:ext>
            </a:extLst>
          </p:cNvPr>
          <p:cNvSpPr txBox="1"/>
          <p:nvPr/>
        </p:nvSpPr>
        <p:spPr>
          <a:xfrm>
            <a:off x="5638799" y="3279819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dirty="0" err="1"/>
              <a:t>bunny.stl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AA5EDF-E70C-167F-65E6-90C360EB8854}"/>
              </a:ext>
            </a:extLst>
          </p:cNvPr>
          <p:cNvSpPr txBox="1"/>
          <p:nvPr/>
        </p:nvSpPr>
        <p:spPr>
          <a:xfrm>
            <a:off x="9010388" y="3279819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dirty="0" err="1"/>
              <a:t>everest.stl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03FE3E-6531-6382-2543-4D355A242DE5}"/>
              </a:ext>
            </a:extLst>
          </p:cNvPr>
          <p:cNvSpPr txBox="1"/>
          <p:nvPr/>
        </p:nvSpPr>
        <p:spPr>
          <a:xfrm>
            <a:off x="849525" y="3164754"/>
            <a:ext cx="2889429" cy="1204429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600" dirty="0"/>
              <a:t>Refine by using the default cell size and </a:t>
            </a:r>
            <a:br>
              <a:rPr lang="en-US" sz="1600" dirty="0"/>
            </a:br>
            <a:r>
              <a:rPr lang="en-US" sz="1600" dirty="0"/>
              <a:t>applying 1 or 2 levels of refinement to </a:t>
            </a:r>
            <a:br>
              <a:rPr lang="en-US" sz="1600" dirty="0"/>
            </a:br>
            <a:r>
              <a:rPr lang="en-US" sz="1600" dirty="0"/>
              <a:t>capture details of the surfaces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3743A2-20A4-9AE2-71FE-7F5215A8CB34}"/>
              </a:ext>
            </a:extLst>
          </p:cNvPr>
          <p:cNvSpPr txBox="1"/>
          <p:nvPr/>
        </p:nvSpPr>
        <p:spPr>
          <a:xfrm>
            <a:off x="823471" y="4137991"/>
            <a:ext cx="2889429" cy="1204429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600" dirty="0"/>
              <a:t>For </a:t>
            </a:r>
            <a:r>
              <a:rPr lang="en-US" sz="1600" b="1" dirty="0" err="1"/>
              <a:t>everest.stl</a:t>
            </a:r>
            <a:r>
              <a:rPr lang="en-US" sz="1600" dirty="0"/>
              <a:t>, set the overlay grid</a:t>
            </a:r>
          </a:p>
          <a:p>
            <a:pPr algn="l"/>
            <a:r>
              <a:rPr lang="en-US" sz="1600" dirty="0"/>
              <a:t>bounding box to exactly match the</a:t>
            </a:r>
            <a:br>
              <a:rPr lang="en-US" sz="1600" dirty="0"/>
            </a:br>
            <a:r>
              <a:rPr lang="en-US" sz="1600" dirty="0"/>
              <a:t>vertical sides of the model using </a:t>
            </a:r>
            <a:br>
              <a:rPr lang="en-US" sz="1600" dirty="0"/>
            </a:br>
            <a:r>
              <a:rPr lang="en-US" sz="1600" dirty="0"/>
              <a:t>the “expand percent=0”</a:t>
            </a:r>
          </a:p>
          <a:p>
            <a:pPr algn="l"/>
            <a:r>
              <a:rPr lang="en-US" sz="1600" dirty="0"/>
              <a:t>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599F86-A6A0-409E-3D5C-80EAC03D05E6}"/>
              </a:ext>
            </a:extLst>
          </p:cNvPr>
          <p:cNvSpPr txBox="1"/>
          <p:nvPr/>
        </p:nvSpPr>
        <p:spPr>
          <a:xfrm>
            <a:off x="823470" y="5342420"/>
            <a:ext cx="2889429" cy="1204429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600" dirty="0"/>
              <a:t>For </a:t>
            </a:r>
            <a:r>
              <a:rPr lang="en-US" sz="1600" b="1" dirty="0" err="1"/>
              <a:t>everest.stl</a:t>
            </a:r>
            <a:r>
              <a:rPr lang="en-US" sz="1600" b="1" dirty="0"/>
              <a:t> a</a:t>
            </a:r>
            <a:r>
              <a:rPr lang="en-US" sz="1600" dirty="0"/>
              <a:t>lso try setting smoothing </a:t>
            </a:r>
            <a:br>
              <a:rPr lang="en-US" sz="1600" dirty="0"/>
            </a:br>
            <a:r>
              <a:rPr lang="en-US" sz="1600" dirty="0"/>
              <a:t>surface interpolation method to </a:t>
            </a:r>
            <a:r>
              <a:rPr lang="en-US" sz="1600" b="1" dirty="0"/>
              <a:t>fixed </a:t>
            </a:r>
            <a:br>
              <a:rPr lang="en-US" sz="1600" b="1" dirty="0"/>
            </a:br>
            <a:r>
              <a:rPr lang="en-US" sz="1600" b="1" dirty="0"/>
              <a:t>bounding box</a:t>
            </a:r>
            <a:r>
              <a:rPr lang="en-US" sz="1600" dirty="0"/>
              <a:t>.</a:t>
            </a:r>
          </a:p>
          <a:p>
            <a:pPr algn="l"/>
            <a:r>
              <a:rPr lang="en-US" sz="1600" dirty="0"/>
              <a:t> 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606C05-83BF-0328-87D4-37EBE85DFCE3}"/>
              </a:ext>
            </a:extLst>
          </p:cNvPr>
          <p:cNvSpPr txBox="1"/>
          <p:nvPr/>
        </p:nvSpPr>
        <p:spPr>
          <a:xfrm>
            <a:off x="848876" y="2615695"/>
            <a:ext cx="2889429" cy="1204429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600" dirty="0"/>
              <a:t>Try meshing with default sizes to begin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B7882E-2203-5189-50B4-7144EC4C05B1}"/>
              </a:ext>
            </a:extLst>
          </p:cNvPr>
          <p:cNvSpPr txBox="1"/>
          <p:nvPr/>
        </p:nvSpPr>
        <p:spPr>
          <a:xfrm>
            <a:off x="866975" y="2114623"/>
            <a:ext cx="2889429" cy="1204429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600" dirty="0"/>
              <a:t>Reset the Sculpt panels to Default</a:t>
            </a:r>
          </a:p>
        </p:txBody>
      </p:sp>
      <p:sp>
        <p:nvSpPr>
          <p:cNvPr id="29" name="Oval 14">
            <a:extLst>
              <a:ext uri="{FF2B5EF4-FFF2-40B4-BE49-F238E27FC236}">
                <a16:creationId xmlns:a16="http://schemas.microsoft.com/office/drawing/2014/main" id="{A6577FAF-6821-5BD5-5C4B-9033F3E6B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250" y="2132880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 dirty="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0" name="Oval 20">
            <a:extLst>
              <a:ext uri="{FF2B5EF4-FFF2-40B4-BE49-F238E27FC236}">
                <a16:creationId xmlns:a16="http://schemas.microsoft.com/office/drawing/2014/main" id="{03427465-CD15-736D-B022-D30BDE951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966" y="1613551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 dirty="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31" name="Oval 14">
            <a:extLst>
              <a:ext uri="{FF2B5EF4-FFF2-40B4-BE49-F238E27FC236}">
                <a16:creationId xmlns:a16="http://schemas.microsoft.com/office/drawing/2014/main" id="{27001C7A-96B9-01E4-DDCF-F863CF8F1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227" y="2658143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339933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 dirty="0"/>
              <a:t>3</a:t>
            </a:r>
          </a:p>
        </p:txBody>
      </p:sp>
      <p:sp>
        <p:nvSpPr>
          <p:cNvPr id="32" name="Oval 15">
            <a:extLst>
              <a:ext uri="{FF2B5EF4-FFF2-40B4-BE49-F238E27FC236}">
                <a16:creationId xmlns:a16="http://schemas.microsoft.com/office/drawing/2014/main" id="{02A61741-1482-CEAA-B7B4-0D7D8176E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58" y="3209286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 dirty="0"/>
              <a:t>4</a:t>
            </a:r>
          </a:p>
        </p:txBody>
      </p:sp>
      <p:sp>
        <p:nvSpPr>
          <p:cNvPr id="33" name="Oval 30">
            <a:extLst>
              <a:ext uri="{FF2B5EF4-FFF2-40B4-BE49-F238E27FC236}">
                <a16:creationId xmlns:a16="http://schemas.microsoft.com/office/drawing/2014/main" id="{8E6EC97D-AB42-DC7E-4201-EEB23F319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498" y="4182523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33CC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 dirty="0"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34" name="Oval 5">
            <a:extLst>
              <a:ext uri="{FF2B5EF4-FFF2-40B4-BE49-F238E27FC236}">
                <a16:creationId xmlns:a16="http://schemas.microsoft.com/office/drawing/2014/main" id="{9B28D0E7-D6A5-0FCB-D2BA-BF0B19121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771" y="5374268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178131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A91ACA-C72B-6C67-312A-E043BF88572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r">
              <a:defRPr/>
            </a:pPr>
            <a:r>
              <a:rPr lang="en-GB" altLang="en-US"/>
              <a:t>CUBIT User Tutorial</a:t>
            </a:r>
          </a:p>
          <a:p>
            <a:pPr>
              <a:defRPr/>
            </a:pPr>
            <a:endParaRPr lang="en-GB" alt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50DDA1-C545-33D1-FA21-FC6F2985D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217488"/>
            <a:ext cx="679132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000000"/>
                </a:solidFill>
              </a:rPr>
              <a:t>Boundary Conditions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DED0F4-EFDA-B801-7CD5-B2C82C419014}"/>
              </a:ext>
            </a:extLst>
          </p:cNvPr>
          <p:cNvSpPr txBox="1"/>
          <p:nvPr/>
        </p:nvSpPr>
        <p:spPr>
          <a:xfrm>
            <a:off x="560303" y="954043"/>
            <a:ext cx="7678821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dirty="0"/>
              <a:t>Sculpt can automatically define </a:t>
            </a:r>
            <a:r>
              <a:rPr lang="en-US" dirty="0" err="1"/>
              <a:t>nodesets</a:t>
            </a:r>
            <a:r>
              <a:rPr lang="en-US" dirty="0"/>
              <a:t>, </a:t>
            </a:r>
            <a:r>
              <a:rPr lang="en-US" dirty="0" err="1"/>
              <a:t>sidesets</a:t>
            </a:r>
            <a:r>
              <a:rPr lang="en-US" dirty="0"/>
              <a:t> and blocks on the </a:t>
            </a:r>
            <a:br>
              <a:rPr lang="en-US" dirty="0"/>
            </a:br>
            <a:r>
              <a:rPr lang="en-US" dirty="0"/>
              <a:t>resulting exodus mesh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15EDB2-211C-CC03-8283-E7CC872D5D97}"/>
              </a:ext>
            </a:extLst>
          </p:cNvPr>
          <p:cNvSpPr txBox="1"/>
          <p:nvPr/>
        </p:nvSpPr>
        <p:spPr>
          <a:xfrm>
            <a:off x="1585777" y="1622850"/>
            <a:ext cx="7678821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dirty="0"/>
              <a:t>Material blocks are most often defined from the input geometry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7D1FC9-8EF9-5C89-A3C8-3D71E410BF1A}"/>
              </a:ext>
            </a:extLst>
          </p:cNvPr>
          <p:cNvSpPr txBox="1"/>
          <p:nvPr/>
        </p:nvSpPr>
        <p:spPr>
          <a:xfrm>
            <a:off x="1575442" y="1942371"/>
            <a:ext cx="7678821" cy="1729508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342900" indent="-342900" algn="l">
              <a:buAutoNum type="arabicPeriod"/>
            </a:pPr>
            <a:r>
              <a:rPr lang="en-US" sz="1600" b="1" dirty="0"/>
              <a:t>Cubit Geometry</a:t>
            </a:r>
            <a:r>
              <a:rPr lang="en-US" sz="1600" dirty="0"/>
              <a:t>: One block per CUBIT™ Volume</a:t>
            </a:r>
          </a:p>
          <a:p>
            <a:pPr marL="342900" indent="-342900" algn="l">
              <a:buAutoNum type="arabicPeriod"/>
            </a:pPr>
            <a:r>
              <a:rPr lang="en-US" sz="1600" b="1" dirty="0"/>
              <a:t>Diatom File</a:t>
            </a:r>
            <a:r>
              <a:rPr lang="en-US" sz="1600" dirty="0"/>
              <a:t>: Material identifier in package description</a:t>
            </a:r>
          </a:p>
          <a:p>
            <a:pPr marL="342900" indent="-342900" algn="l">
              <a:buAutoNum type="arabicPeriod"/>
            </a:pPr>
            <a:r>
              <a:rPr lang="en-US" sz="1600" b="1" dirty="0"/>
              <a:t>Input Mesh</a:t>
            </a:r>
            <a:r>
              <a:rPr lang="en-US" sz="1600" dirty="0"/>
              <a:t>: Can maintain blocks from Exodus input mesh</a:t>
            </a:r>
          </a:p>
          <a:p>
            <a:pPr marL="342900" indent="-342900" algn="l">
              <a:buAutoNum type="arabicPeriod"/>
            </a:pPr>
            <a:r>
              <a:rPr lang="en-US" sz="1600" b="1" dirty="0"/>
              <a:t>Microstructures</a:t>
            </a:r>
            <a:r>
              <a:rPr lang="en-US" sz="1600" dirty="0"/>
              <a:t>: From volume fraction data</a:t>
            </a:r>
          </a:p>
          <a:p>
            <a:pPr marL="342900" indent="-342900" algn="l">
              <a:buAutoNum type="arabicPeriod"/>
            </a:pPr>
            <a:r>
              <a:rPr lang="en-US" sz="1600" b="1" dirty="0"/>
              <a:t>Void space</a:t>
            </a:r>
            <a:r>
              <a:rPr lang="en-US" sz="1600" dirty="0"/>
              <a:t>: </a:t>
            </a:r>
            <a:r>
              <a:rPr lang="en-US" sz="1600" dirty="0" err="1"/>
              <a:t>void_</a:t>
            </a:r>
            <a:r>
              <a:rPr lang="en-US" sz="1600" b="1" dirty="0" err="1"/>
              <a:t>mat</a:t>
            </a:r>
            <a:r>
              <a:rPr lang="en-US" sz="1600" dirty="0"/>
              <a:t> option or automatic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0F7D74-5F1C-C947-B80B-16B284437F4A}"/>
              </a:ext>
            </a:extLst>
          </p:cNvPr>
          <p:cNvSpPr txBox="1"/>
          <p:nvPr/>
        </p:nvSpPr>
        <p:spPr>
          <a:xfrm>
            <a:off x="1544449" y="3478204"/>
            <a:ext cx="7678821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dirty="0"/>
              <a:t>Most often defined using one of the </a:t>
            </a:r>
            <a:r>
              <a:rPr lang="en-US" b="1" dirty="0" err="1"/>
              <a:t>gen_sidesets</a:t>
            </a:r>
            <a:r>
              <a:rPr lang="en-US" b="1" dirty="0"/>
              <a:t> </a:t>
            </a:r>
            <a:r>
              <a:rPr lang="en-US" dirty="0"/>
              <a:t>options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899CEA-4B16-3340-929F-B4359B15FF54}"/>
              </a:ext>
            </a:extLst>
          </p:cNvPr>
          <p:cNvSpPr txBox="1"/>
          <p:nvPr/>
        </p:nvSpPr>
        <p:spPr>
          <a:xfrm>
            <a:off x="1585777" y="3823471"/>
            <a:ext cx="7678821" cy="2768126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342900" indent="-342900" algn="l">
              <a:buAutoNum type="arabicPeriod"/>
            </a:pPr>
            <a:r>
              <a:rPr lang="en-US" sz="1600" b="1" dirty="0"/>
              <a:t>fixed</a:t>
            </a:r>
            <a:r>
              <a:rPr lang="en-US" sz="1600" dirty="0"/>
              <a:t>: 3 </a:t>
            </a:r>
            <a:r>
              <a:rPr lang="en-US" sz="1600" dirty="0" err="1"/>
              <a:t>sidesets</a:t>
            </a:r>
            <a:r>
              <a:rPr lang="en-US" sz="1600" dirty="0"/>
              <a:t>.  </a:t>
            </a:r>
            <a:r>
              <a:rPr lang="en-US" sz="1600" dirty="0" err="1"/>
              <a:t>Bbox</a:t>
            </a:r>
            <a:r>
              <a:rPr lang="en-US" sz="1600" dirty="0"/>
              <a:t> boundary, material free surfaces and material interfaces</a:t>
            </a:r>
          </a:p>
          <a:p>
            <a:pPr marL="342900" indent="-342900" algn="l">
              <a:buAutoNum type="arabicPeriod"/>
            </a:pPr>
            <a:r>
              <a:rPr lang="en-US" sz="1600" b="1" dirty="0"/>
              <a:t>variable</a:t>
            </a:r>
            <a:r>
              <a:rPr lang="en-US" sz="1600" dirty="0"/>
              <a:t>: Unique surfaces defined </a:t>
            </a:r>
            <a:r>
              <a:rPr lang="en-US" sz="1600" dirty="0" err="1"/>
              <a:t>bbox</a:t>
            </a:r>
            <a:r>
              <a:rPr lang="en-US" sz="1600" dirty="0"/>
              <a:t> boundary, free surfaces and interfaces</a:t>
            </a:r>
          </a:p>
          <a:p>
            <a:pPr marL="342900" indent="-342900" algn="l">
              <a:buAutoNum type="arabicPeriod"/>
            </a:pPr>
            <a:r>
              <a:rPr lang="en-US" sz="1600" b="1" dirty="0" err="1"/>
              <a:t>geometric_surfaces</a:t>
            </a:r>
            <a:r>
              <a:rPr lang="en-US" sz="1600" dirty="0"/>
              <a:t>: From CUBIT™ surface IDs</a:t>
            </a:r>
          </a:p>
          <a:p>
            <a:pPr marL="342900" indent="-342900" algn="l">
              <a:buAutoNum type="arabicPeriod"/>
            </a:pPr>
            <a:r>
              <a:rPr lang="en-US" sz="1600" b="1" dirty="0" err="1"/>
              <a:t>geometric_sidesets</a:t>
            </a:r>
            <a:r>
              <a:rPr lang="en-US" sz="1600" dirty="0"/>
              <a:t>: From CUBIT™ </a:t>
            </a:r>
            <a:r>
              <a:rPr lang="en-US" sz="1600" dirty="0" err="1"/>
              <a:t>sideset</a:t>
            </a:r>
            <a:r>
              <a:rPr lang="en-US" sz="1600" dirty="0"/>
              <a:t> definitions</a:t>
            </a:r>
          </a:p>
          <a:p>
            <a:pPr marL="342900" indent="-342900" algn="l">
              <a:buAutoNum type="arabicPeriod"/>
            </a:pPr>
            <a:r>
              <a:rPr lang="en-US" sz="1600" b="1" dirty="0"/>
              <a:t>RVE</a:t>
            </a:r>
            <a:r>
              <a:rPr lang="en-US" sz="1600" dirty="0"/>
              <a:t>: for microstructures.  At each </a:t>
            </a:r>
            <a:r>
              <a:rPr lang="en-US" sz="1600" dirty="0" err="1"/>
              <a:t>bbox</a:t>
            </a:r>
            <a:r>
              <a:rPr lang="en-US" sz="1600" dirty="0"/>
              <a:t> surface and material interfaces</a:t>
            </a:r>
          </a:p>
          <a:p>
            <a:pPr marL="342900" indent="-342900" algn="l">
              <a:buAutoNum type="arabicPeriod"/>
            </a:pPr>
            <a:r>
              <a:rPr lang="en-US" sz="1600" b="1" dirty="0" err="1"/>
              <a:t>input_mesh_and_stl</a:t>
            </a:r>
            <a:r>
              <a:rPr lang="en-US" sz="1600" dirty="0"/>
              <a:t>: combines </a:t>
            </a:r>
            <a:r>
              <a:rPr lang="en-US" sz="1600" dirty="0" err="1"/>
              <a:t>sidesets</a:t>
            </a:r>
            <a:r>
              <a:rPr lang="en-US" sz="1600" dirty="0"/>
              <a:t> from exodus mesh and diatom file</a:t>
            </a:r>
          </a:p>
          <a:p>
            <a:pPr marL="342900" indent="-342900" algn="l">
              <a:buAutoNum type="arabicPeriod"/>
            </a:pPr>
            <a:r>
              <a:rPr lang="en-US" sz="1600" b="1" dirty="0" err="1"/>
              <a:t>input_mesh_and_free_surfaces</a:t>
            </a:r>
            <a:r>
              <a:rPr lang="en-US" sz="1600" dirty="0"/>
              <a:t>: </a:t>
            </a:r>
            <a:r>
              <a:rPr lang="en-US" sz="1600" dirty="0" err="1"/>
              <a:t>input_mesh</a:t>
            </a:r>
            <a:r>
              <a:rPr lang="en-US" sz="1600" dirty="0"/>
              <a:t> but adds an addition </a:t>
            </a:r>
            <a:r>
              <a:rPr lang="en-US" sz="1600" dirty="0" err="1"/>
              <a:t>free_surface</a:t>
            </a:r>
            <a:endParaRPr lang="en-US" sz="1600" dirty="0"/>
          </a:p>
          <a:p>
            <a:pPr marL="342900" indent="-342900" algn="l">
              <a:buAutoNum type="arabicPeriod"/>
            </a:pPr>
            <a:r>
              <a:rPr lang="en-US" sz="1600" b="1" dirty="0" err="1"/>
              <a:t>rve_variable</a:t>
            </a:r>
            <a:r>
              <a:rPr lang="en-US" sz="1600" dirty="0"/>
              <a:t>: Similar to 5, but defines </a:t>
            </a:r>
            <a:r>
              <a:rPr lang="en-US" sz="1600" dirty="0" err="1"/>
              <a:t>sidesets</a:t>
            </a:r>
            <a:r>
              <a:rPr lang="en-US" sz="1600" dirty="0"/>
              <a:t> at unique  material interfaces</a:t>
            </a:r>
          </a:p>
          <a:p>
            <a:pPr marL="342900" indent="-342900" algn="l">
              <a:buAutoNum type="arabicPeriod"/>
            </a:pPr>
            <a:r>
              <a:rPr lang="en-US" sz="1600" b="1" dirty="0" err="1"/>
              <a:t>input_mesh</a:t>
            </a:r>
            <a:r>
              <a:rPr lang="en-US" sz="1600" dirty="0"/>
              <a:t>: Builds </a:t>
            </a:r>
            <a:r>
              <a:rPr lang="en-US" sz="1600" dirty="0" err="1"/>
              <a:t>sidesets</a:t>
            </a:r>
            <a:r>
              <a:rPr lang="en-US" sz="1600" dirty="0"/>
              <a:t> from the exodus </a:t>
            </a:r>
            <a:r>
              <a:rPr lang="en-US" sz="1600" dirty="0" err="1"/>
              <a:t>input_mesh</a:t>
            </a:r>
            <a:r>
              <a:rPr lang="en-US" sz="1600" dirty="0"/>
              <a:t>  </a:t>
            </a:r>
          </a:p>
          <a:p>
            <a:pPr marL="342900" indent="-342900" algn="l">
              <a:buAutoNum type="arabicPeriod"/>
            </a:pP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E8CB66-039A-1D80-263D-DC52E3D4FC76}"/>
              </a:ext>
            </a:extLst>
          </p:cNvPr>
          <p:cNvSpPr txBox="1"/>
          <p:nvPr/>
        </p:nvSpPr>
        <p:spPr>
          <a:xfrm>
            <a:off x="560305" y="1607872"/>
            <a:ext cx="7678821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600" b="1" dirty="0"/>
              <a:t>Blocks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C81458-CD02-427A-122A-21C56D22AA3F}"/>
              </a:ext>
            </a:extLst>
          </p:cNvPr>
          <p:cNvSpPr txBox="1"/>
          <p:nvPr/>
        </p:nvSpPr>
        <p:spPr>
          <a:xfrm>
            <a:off x="560304" y="3486407"/>
            <a:ext cx="7678821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600" b="1" dirty="0" err="1"/>
              <a:t>Sidesets</a:t>
            </a:r>
            <a:endParaRPr lang="en-US" sz="16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207E8B-7279-B08B-9891-4B6A1009FFF2}"/>
              </a:ext>
            </a:extLst>
          </p:cNvPr>
          <p:cNvSpPr txBox="1"/>
          <p:nvPr/>
        </p:nvSpPr>
        <p:spPr>
          <a:xfrm>
            <a:off x="597569" y="6285989"/>
            <a:ext cx="7678821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400" dirty="0"/>
              <a:t>Some options for </a:t>
            </a:r>
            <a:r>
              <a:rPr lang="en-US" sz="1400" b="1" dirty="0" err="1"/>
              <a:t>Nodesets</a:t>
            </a:r>
            <a:r>
              <a:rPr lang="en-US" sz="1400" dirty="0"/>
              <a:t> are also offered.  Also controlled with </a:t>
            </a:r>
            <a:r>
              <a:rPr lang="en-US" sz="1400" dirty="0" err="1"/>
              <a:t>gen_</a:t>
            </a:r>
            <a:r>
              <a:rPr lang="en-US" sz="1400" b="1" dirty="0" err="1"/>
              <a:t>sidesets</a:t>
            </a:r>
            <a:r>
              <a:rPr lang="en-US" sz="1400" dirty="0"/>
              <a:t> option.  See CUBIT™ Sculpt docs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4A6DA8-6781-6F6E-2947-0753096CFD48}"/>
              </a:ext>
            </a:extLst>
          </p:cNvPr>
          <p:cNvSpPr txBox="1"/>
          <p:nvPr/>
        </p:nvSpPr>
        <p:spPr>
          <a:xfrm>
            <a:off x="8709326" y="2514824"/>
            <a:ext cx="14478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200" dirty="0">
                <a:solidFill>
                  <a:srgbClr val="000000"/>
                </a:solidFill>
                <a:ea typeface="ＭＳ Ｐゴシック" charset="0"/>
              </a:rPr>
              <a:t>User defines 2 sidesets on the solid model</a:t>
            </a:r>
          </a:p>
        </p:txBody>
      </p:sp>
      <p:cxnSp>
        <p:nvCxnSpPr>
          <p:cNvPr id="17" name="Straight Arrow Connector 33">
            <a:extLst>
              <a:ext uri="{FF2B5EF4-FFF2-40B4-BE49-F238E27FC236}">
                <a16:creationId xmlns:a16="http://schemas.microsoft.com/office/drawing/2014/main" id="{09D2DF3E-2B58-783C-A49F-9081D9DAAFD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829800" y="1713752"/>
            <a:ext cx="542926" cy="6165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619931E-6C76-33D2-A82A-F2CF5EC04E69}"/>
              </a:ext>
            </a:extLst>
          </p:cNvPr>
          <p:cNvGrpSpPr/>
          <p:nvPr/>
        </p:nvGrpSpPr>
        <p:grpSpPr>
          <a:xfrm>
            <a:off x="8823626" y="580935"/>
            <a:ext cx="3200400" cy="1749425"/>
            <a:chOff x="8823626" y="580935"/>
            <a:chExt cx="3200400" cy="1749425"/>
          </a:xfrm>
        </p:grpSpPr>
        <p:pic>
          <p:nvPicPr>
            <p:cNvPr id="16" name="Picture 27">
              <a:extLst>
                <a:ext uri="{FF2B5EF4-FFF2-40B4-BE49-F238E27FC236}">
                  <a16:creationId xmlns:a16="http://schemas.microsoft.com/office/drawing/2014/main" id="{EB2D9DD3-1DEC-4688-6CFF-3C947789D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8026" y="580935"/>
              <a:ext cx="2286000" cy="174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E46C5F9-75AE-8239-B1F3-4F94FFD631F2}"/>
                </a:ext>
              </a:extLst>
            </p:cNvPr>
            <p:cNvSpPr txBox="1"/>
            <p:nvPr/>
          </p:nvSpPr>
          <p:spPr>
            <a:xfrm>
              <a:off x="8823626" y="1342935"/>
              <a:ext cx="1219200" cy="6461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n-US" sz="1200" dirty="0">
                  <a:solidFill>
                    <a:srgbClr val="000000"/>
                  </a:solidFill>
                  <a:ea typeface="ＭＳ Ｐゴシック" charset="0"/>
                </a:rPr>
                <a:t>Sideset 1</a:t>
              </a:r>
            </a:p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n-US" sz="1200" dirty="0">
                  <a:solidFill>
                    <a:srgbClr val="000000"/>
                  </a:solidFill>
                  <a:ea typeface="ＭＳ Ｐゴシック" charset="0"/>
                </a:rPr>
                <a:t>(composed of 4 surfaces)</a:t>
              </a:r>
            </a:p>
          </p:txBody>
        </p:sp>
      </p:grpSp>
      <p:cxnSp>
        <p:nvCxnSpPr>
          <p:cNvPr id="19" name="Straight Arrow Connector 33">
            <a:extLst>
              <a:ext uri="{FF2B5EF4-FFF2-40B4-BE49-F238E27FC236}">
                <a16:creationId xmlns:a16="http://schemas.microsoft.com/office/drawing/2014/main" id="{35432617-B95C-1058-55A6-DFA7056B3DB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1106289" y="642144"/>
            <a:ext cx="380444" cy="33232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CE2FDB7-5D64-5268-C2F9-EF3237A48085}"/>
              </a:ext>
            </a:extLst>
          </p:cNvPr>
          <p:cNvGrpSpPr/>
          <p:nvPr/>
        </p:nvGrpSpPr>
        <p:grpSpPr>
          <a:xfrm>
            <a:off x="9372600" y="4503229"/>
            <a:ext cx="2819400" cy="1906588"/>
            <a:chOff x="9985270" y="1579819"/>
            <a:chExt cx="2819400" cy="1906588"/>
          </a:xfrm>
        </p:grpSpPr>
        <p:pic>
          <p:nvPicPr>
            <p:cNvPr id="14" name="Picture 65">
              <a:extLst>
                <a:ext uri="{FF2B5EF4-FFF2-40B4-BE49-F238E27FC236}">
                  <a16:creationId xmlns:a16="http://schemas.microsoft.com/office/drawing/2014/main" id="{7D101D34-FF1E-ABC9-474C-9023F2872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0070" y="1656019"/>
              <a:ext cx="2362200" cy="1830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E497CDC-DBB9-F0F3-10F8-B3DB174C136F}"/>
                </a:ext>
              </a:extLst>
            </p:cNvPr>
            <p:cNvSpPr txBox="1"/>
            <p:nvPr/>
          </p:nvSpPr>
          <p:spPr>
            <a:xfrm>
              <a:off x="11890270" y="1579819"/>
              <a:ext cx="914400" cy="276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n-US" sz="1200" dirty="0">
                  <a:solidFill>
                    <a:srgbClr val="000000"/>
                  </a:solidFill>
                  <a:ea typeface="ＭＳ Ｐゴシック" charset="0"/>
                </a:rPr>
                <a:t>Sideset 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F2A1FA0-5AB7-7ABE-B8E5-BA98FD3B1F2B}"/>
                </a:ext>
              </a:extLst>
            </p:cNvPr>
            <p:cNvSpPr txBox="1"/>
            <p:nvPr/>
          </p:nvSpPr>
          <p:spPr>
            <a:xfrm>
              <a:off x="9985270" y="1732219"/>
              <a:ext cx="914400" cy="276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n-US" sz="1200" dirty="0">
                  <a:solidFill>
                    <a:srgbClr val="000000"/>
                  </a:solidFill>
                  <a:ea typeface="ＭＳ Ｐゴシック" charset="0"/>
                </a:rPr>
                <a:t>Sideset 1</a:t>
              </a:r>
            </a:p>
          </p:txBody>
        </p:sp>
        <p:cxnSp>
          <p:nvCxnSpPr>
            <p:cNvPr id="24" name="Straight Arrow Connector 33">
              <a:extLst>
                <a:ext uri="{FF2B5EF4-FFF2-40B4-BE49-F238E27FC236}">
                  <a16:creationId xmlns:a16="http://schemas.microsoft.com/office/drawing/2014/main" id="{BD22CE07-0C1B-914A-D785-C2D4A6D2BC55}"/>
                </a:ext>
              </a:extLst>
            </p:cNvPr>
            <p:cNvCxnSpPr>
              <a:cxnSpLocks noChangeShapeType="1"/>
              <a:stCxn id="22" idx="2"/>
            </p:cNvCxnSpPr>
            <p:nvPr/>
          </p:nvCxnSpPr>
          <p:spPr bwMode="auto">
            <a:xfrm>
              <a:off x="10442470" y="2008444"/>
              <a:ext cx="152400" cy="1809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7" name="Straight Arrow Connector 33">
              <a:extLst>
                <a:ext uri="{FF2B5EF4-FFF2-40B4-BE49-F238E27FC236}">
                  <a16:creationId xmlns:a16="http://schemas.microsoft.com/office/drawing/2014/main" id="{C4FECCC6-813E-95A2-8ADF-F9E65E0C9025}"/>
                </a:ext>
              </a:extLst>
            </p:cNvPr>
            <p:cNvCxnSpPr>
              <a:cxnSpLocks noChangeShapeType="1"/>
              <a:stCxn id="20" idx="1"/>
            </p:cNvCxnSpPr>
            <p:nvPr/>
          </p:nvCxnSpPr>
          <p:spPr bwMode="auto">
            <a:xfrm flipH="1">
              <a:off x="11661670" y="1717932"/>
              <a:ext cx="228600" cy="39528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30D05CF-36BF-0D49-1E05-BC95B6221E7B}"/>
              </a:ext>
            </a:extLst>
          </p:cNvPr>
          <p:cNvGrpSpPr/>
          <p:nvPr/>
        </p:nvGrpSpPr>
        <p:grpSpPr>
          <a:xfrm>
            <a:off x="9982200" y="2522794"/>
            <a:ext cx="1981200" cy="1927225"/>
            <a:chOff x="8232670" y="1503619"/>
            <a:chExt cx="1981200" cy="1927225"/>
          </a:xfrm>
        </p:grpSpPr>
        <p:pic>
          <p:nvPicPr>
            <p:cNvPr id="28" name="Picture 27" descr="Screen Shot 2015-12-17 at 8.47.04 PM.png">
              <a:extLst>
                <a:ext uri="{FF2B5EF4-FFF2-40B4-BE49-F238E27FC236}">
                  <a16:creationId xmlns:a16="http://schemas.microsoft.com/office/drawing/2014/main" id="{7656031C-B13D-8E3E-2BC3-C720972C0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8870" y="1503619"/>
              <a:ext cx="1600200" cy="118427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0E672F3-BF20-FD75-09DA-DB6B2DA8C05F}"/>
                </a:ext>
              </a:extLst>
            </p:cNvPr>
            <p:cNvSpPr txBox="1"/>
            <p:nvPr/>
          </p:nvSpPr>
          <p:spPr>
            <a:xfrm>
              <a:off x="8232670" y="2722819"/>
              <a:ext cx="1981200" cy="708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n-US" sz="1000" dirty="0">
                  <a:solidFill>
                    <a:srgbClr val="000000"/>
                  </a:solidFill>
                  <a:ea typeface="ＭＳ Ｐゴシック" charset="0"/>
                </a:rPr>
                <a:t>Note that sides are only an approximation of the surface.  They may not exactly align with bounding curves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003E5FE-CC9C-4E1F-AB0F-0445089FDC71}"/>
              </a:ext>
            </a:extLst>
          </p:cNvPr>
          <p:cNvSpPr txBox="1"/>
          <p:nvPr/>
        </p:nvSpPr>
        <p:spPr>
          <a:xfrm>
            <a:off x="11277600" y="411866"/>
            <a:ext cx="9144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200" dirty="0">
                <a:solidFill>
                  <a:srgbClr val="000000"/>
                </a:solidFill>
                <a:ea typeface="ＭＳ Ｐゴシック" charset="0"/>
              </a:rPr>
              <a:t>Sideset 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8B3A47C-D5CD-CD40-B38A-682EB48C715F}"/>
              </a:ext>
            </a:extLst>
          </p:cNvPr>
          <p:cNvSpPr txBox="1"/>
          <p:nvPr/>
        </p:nvSpPr>
        <p:spPr>
          <a:xfrm>
            <a:off x="8636011" y="336303"/>
            <a:ext cx="1987251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600" dirty="0"/>
              <a:t>Example:</a:t>
            </a:r>
          </a:p>
          <a:p>
            <a:pPr algn="l"/>
            <a:r>
              <a:rPr lang="en-US" sz="1600" b="1" dirty="0" err="1"/>
              <a:t>gen_sidesets</a:t>
            </a:r>
            <a:r>
              <a:rPr lang="en-US" sz="1600" b="1" dirty="0"/>
              <a:t> = 4</a:t>
            </a:r>
          </a:p>
        </p:txBody>
      </p:sp>
    </p:spTree>
    <p:extLst>
      <p:ext uri="{BB962C8B-B14F-4D97-AF65-F5344CB8AC3E}">
        <p14:creationId xmlns:p14="http://schemas.microsoft.com/office/powerpoint/2010/main" val="1515355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6B233C-9AAB-4A5E-54B1-391B18545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128" y="944803"/>
            <a:ext cx="2599422" cy="56179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0680C4-87F1-4640-AFF5-CC3718192E04}"/>
              </a:ext>
            </a:extLst>
          </p:cNvPr>
          <p:cNvSpPr txBox="1"/>
          <p:nvPr/>
        </p:nvSpPr>
        <p:spPr>
          <a:xfrm>
            <a:off x="4953000" y="1066801"/>
            <a:ext cx="46482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Sculpt can be run in batch on your local desktop or on an HPC machine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1FDCB2-AC91-4E77-92E9-633920BDF143}"/>
              </a:ext>
            </a:extLst>
          </p:cNvPr>
          <p:cNvSpPr txBox="1"/>
          <p:nvPr/>
        </p:nvSpPr>
        <p:spPr>
          <a:xfrm>
            <a:off x="4953000" y="1752600"/>
            <a:ext cx="46482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To generate batch input files</a:t>
            </a:r>
          </a:p>
        </p:txBody>
      </p:sp>
      <p:sp>
        <p:nvSpPr>
          <p:cNvPr id="29704" name="Oval 23">
            <a:extLst>
              <a:ext uri="{FF2B5EF4-FFF2-40B4-BE49-F238E27FC236}">
                <a16:creationId xmlns:a16="http://schemas.microsoft.com/office/drawing/2014/main" id="{FB15F3C7-72C5-9A09-441B-47F8D706F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362200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82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b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705" name="Oval 24">
            <a:extLst>
              <a:ext uri="{FF2B5EF4-FFF2-40B4-BE49-F238E27FC236}">
                <a16:creationId xmlns:a16="http://schemas.microsoft.com/office/drawing/2014/main" id="{8B9BE8BD-4A99-3C86-C446-6254B08B3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891425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82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b="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F047D7-07F0-4C85-8EE9-023FAE5E0F63}"/>
              </a:ext>
            </a:extLst>
          </p:cNvPr>
          <p:cNvSpPr txBox="1"/>
          <p:nvPr/>
        </p:nvSpPr>
        <p:spPr>
          <a:xfrm>
            <a:off x="5503119" y="2350460"/>
            <a:ext cx="3340256" cy="322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2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Set your working directory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8E34A8-FDA6-44CE-848B-AB5DA25E2962}"/>
              </a:ext>
            </a:extLst>
          </p:cNvPr>
          <p:cNvSpPr txBox="1"/>
          <p:nvPr/>
        </p:nvSpPr>
        <p:spPr>
          <a:xfrm>
            <a:off x="5518150" y="2859159"/>
            <a:ext cx="30559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Click the Sculpt Process Tab</a:t>
            </a:r>
          </a:p>
        </p:txBody>
      </p:sp>
      <p:sp>
        <p:nvSpPr>
          <p:cNvPr id="29710" name="Oval 24">
            <a:extLst>
              <a:ext uri="{FF2B5EF4-FFF2-40B4-BE49-F238E27FC236}">
                <a16:creationId xmlns:a16="http://schemas.microsoft.com/office/drawing/2014/main" id="{A3099CB6-FE1E-F740-B42E-DBE13B861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2052" y="1594525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82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b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9711" name="Oval 11">
            <a:extLst>
              <a:ext uri="{FF2B5EF4-FFF2-40B4-BE49-F238E27FC236}">
                <a16:creationId xmlns:a16="http://schemas.microsoft.com/office/drawing/2014/main" id="{913B1A20-30AF-E465-2075-5CAF8EC19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3420650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339933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82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b="0" dirty="0"/>
              <a:t>3</a:t>
            </a:r>
          </a:p>
        </p:txBody>
      </p:sp>
      <p:sp>
        <p:nvSpPr>
          <p:cNvPr id="29712" name="Oval 62">
            <a:extLst>
              <a:ext uri="{FF2B5EF4-FFF2-40B4-BE49-F238E27FC236}">
                <a16:creationId xmlns:a16="http://schemas.microsoft.com/office/drawing/2014/main" id="{8C4A408B-C351-381C-6E27-61AAAD9CA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342357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82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b="0" dirty="0"/>
              <a:t>4</a:t>
            </a:r>
          </a:p>
        </p:txBody>
      </p:sp>
      <p:sp>
        <p:nvSpPr>
          <p:cNvPr id="29713" name="Oval 56">
            <a:extLst>
              <a:ext uri="{FF2B5EF4-FFF2-40B4-BE49-F238E27FC236}">
                <a16:creationId xmlns:a16="http://schemas.microsoft.com/office/drawing/2014/main" id="{D2927AA1-AE25-8717-2AF5-5B320B657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968658"/>
            <a:ext cx="381000" cy="304800"/>
          </a:xfrm>
          <a:prstGeom prst="ellips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82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b="0"/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A21E7E-AB1B-46B8-8754-3445D775C293}"/>
              </a:ext>
            </a:extLst>
          </p:cNvPr>
          <p:cNvSpPr txBox="1"/>
          <p:nvPr/>
        </p:nvSpPr>
        <p:spPr>
          <a:xfrm>
            <a:off x="5486400" y="3411126"/>
            <a:ext cx="30876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Fill in names for files or use default (</a:t>
            </a:r>
            <a:r>
              <a:rPr lang="en-US" dirty="0" err="1">
                <a:solidFill>
                  <a:srgbClr val="000000"/>
                </a:solidFill>
                <a:ea typeface="ＭＳ Ｐゴシック" charset="0"/>
              </a:rPr>
              <a:t>sculpt_parallel</a:t>
            </a: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)</a:t>
            </a:r>
          </a:p>
        </p:txBody>
      </p:sp>
      <p:sp>
        <p:nvSpPr>
          <p:cNvPr id="29716" name="Oval 11">
            <a:extLst>
              <a:ext uri="{FF2B5EF4-FFF2-40B4-BE49-F238E27FC236}">
                <a16:creationId xmlns:a16="http://schemas.microsoft.com/office/drawing/2014/main" id="{D8EC49CB-6AA9-95D3-E9EF-0FFAE4538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0509" y="2473004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339933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82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b="0"/>
              <a:t>3</a:t>
            </a:r>
          </a:p>
        </p:txBody>
      </p:sp>
      <p:sp>
        <p:nvSpPr>
          <p:cNvPr id="29718" name="Oval 62">
            <a:extLst>
              <a:ext uri="{FF2B5EF4-FFF2-40B4-BE49-F238E27FC236}">
                <a16:creationId xmlns:a16="http://schemas.microsoft.com/office/drawing/2014/main" id="{4CE4B426-3E89-FB9A-3367-027B9DCDC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2052" y="2853847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82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b="0"/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2923566-F2F6-492C-A64C-CBDFECE95D6B}"/>
              </a:ext>
            </a:extLst>
          </p:cNvPr>
          <p:cNvSpPr txBox="1"/>
          <p:nvPr/>
        </p:nvSpPr>
        <p:spPr>
          <a:xfrm>
            <a:off x="5486400" y="4277271"/>
            <a:ext cx="37338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Select </a:t>
            </a:r>
            <a:r>
              <a:rPr lang="en-US" b="1" dirty="0">
                <a:solidFill>
                  <a:srgbClr val="000000"/>
                </a:solidFill>
                <a:ea typeface="ＭＳ Ｐゴシック" charset="0"/>
              </a:rPr>
              <a:t>Do Not Run Sculpt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1279FD7-D575-459A-87E1-777F4B03A002}"/>
              </a:ext>
            </a:extLst>
          </p:cNvPr>
          <p:cNvSpPr txBox="1"/>
          <p:nvPr/>
        </p:nvSpPr>
        <p:spPr>
          <a:xfrm>
            <a:off x="5486400" y="4913097"/>
            <a:ext cx="48037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Click </a:t>
            </a:r>
            <a:r>
              <a:rPr lang="en-US" b="1" dirty="0">
                <a:solidFill>
                  <a:srgbClr val="000000"/>
                </a:solidFill>
                <a:ea typeface="ＭＳ Ｐゴシック" charset="0"/>
              </a:rPr>
              <a:t>Preview Input </a:t>
            </a: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to see the input file contents in the CUBIT™ output window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BF30AAD-50BF-452B-BA4B-DAEA8B93635A}"/>
              </a:ext>
            </a:extLst>
          </p:cNvPr>
          <p:cNvSpPr txBox="1"/>
          <p:nvPr/>
        </p:nvSpPr>
        <p:spPr>
          <a:xfrm>
            <a:off x="8489794" y="3734291"/>
            <a:ext cx="3375764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1600" dirty="0">
                <a:solidFill>
                  <a:srgbClr val="000000"/>
                </a:solidFill>
                <a:ea typeface="ＭＳ Ｐゴシック" charset="0"/>
              </a:rPr>
              <a:t>With the </a:t>
            </a:r>
            <a:r>
              <a:rPr lang="en-US" sz="1600" i="1" dirty="0">
                <a:solidFill>
                  <a:srgbClr val="000000"/>
                </a:solidFill>
                <a:ea typeface="ＭＳ Ｐゴシック" charset="0"/>
              </a:rPr>
              <a:t>Do Not Run Sculpt</a:t>
            </a:r>
            <a:r>
              <a:rPr lang="en-US" sz="1600" dirty="0">
                <a:solidFill>
                  <a:srgbClr val="000000"/>
                </a:solidFill>
                <a:ea typeface="ＭＳ Ｐゴシック" charset="0"/>
              </a:rPr>
              <a:t> option, no mesh will be generated.  Instead the batch input files will be written to your working directory</a:t>
            </a:r>
          </a:p>
        </p:txBody>
      </p:sp>
      <p:sp>
        <p:nvSpPr>
          <p:cNvPr id="29723" name="Oval 56">
            <a:extLst>
              <a:ext uri="{FF2B5EF4-FFF2-40B4-BE49-F238E27FC236}">
                <a16:creationId xmlns:a16="http://schemas.microsoft.com/office/drawing/2014/main" id="{D928CD28-B3D4-2B77-9061-B44ABAC22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9339" y="6037780"/>
            <a:ext cx="381000" cy="304800"/>
          </a:xfrm>
          <a:prstGeom prst="ellips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82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b="0" dirty="0"/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1BEB01-04D4-C61F-AD15-AF532A83F1E2}"/>
              </a:ext>
            </a:extLst>
          </p:cNvPr>
          <p:cNvSpPr txBox="1"/>
          <p:nvPr/>
        </p:nvSpPr>
        <p:spPr>
          <a:xfrm>
            <a:off x="5505467" y="5709442"/>
            <a:ext cx="4672209" cy="363255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dirty="0"/>
              <a:t>Click </a:t>
            </a:r>
            <a:r>
              <a:rPr lang="en-US" b="1" dirty="0"/>
              <a:t>Mesh </a:t>
            </a:r>
            <a:r>
              <a:rPr lang="en-US" dirty="0"/>
              <a:t>button</a:t>
            </a:r>
            <a:r>
              <a:rPr lang="en-US" b="1" dirty="0"/>
              <a:t> </a:t>
            </a:r>
            <a:r>
              <a:rPr lang="en-US" dirty="0"/>
              <a:t>to dump the necessary files to run </a:t>
            </a:r>
            <a:br>
              <a:rPr lang="en-US" dirty="0"/>
            </a:br>
            <a:r>
              <a:rPr lang="en-US" dirty="0"/>
              <a:t>in batch mode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C42C8B1-C4BD-0138-510B-2064EB76C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4467" y="5738669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 dirty="0"/>
              <a:t>6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4B2E87F-7774-634B-B189-69216A432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7729" y="6037780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 dirty="0"/>
              <a:t>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106692-9869-E970-FC8A-930C038FF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962" y="2767819"/>
            <a:ext cx="533400" cy="5334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DDB343C-F265-FE26-2C76-2E9A1E24C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217488"/>
            <a:ext cx="679132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000000"/>
                </a:solidFill>
              </a:rPr>
              <a:t>Running Sculpt in Batch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2-26 at 10.32.04 AM.png">
            <a:extLst>
              <a:ext uri="{FF2B5EF4-FFF2-40B4-BE49-F238E27FC236}">
                <a16:creationId xmlns:a16="http://schemas.microsoft.com/office/drawing/2014/main" id="{8886F945-DE28-41C2-BFFC-3C57E9279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429000"/>
            <a:ext cx="7099300" cy="13716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5F7EE0-E653-472F-966D-0916EC5525C0}"/>
              </a:ext>
            </a:extLst>
          </p:cNvPr>
          <p:cNvSpPr txBox="1"/>
          <p:nvPr/>
        </p:nvSpPr>
        <p:spPr>
          <a:xfrm>
            <a:off x="1981200" y="1295401"/>
            <a:ext cx="6477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In your working directory you should see the following files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4E1966-033E-4CE4-ACD9-E0090CE56ADE}"/>
              </a:ext>
            </a:extLst>
          </p:cNvPr>
          <p:cNvSpPr txBox="1"/>
          <p:nvPr/>
        </p:nvSpPr>
        <p:spPr>
          <a:xfrm>
            <a:off x="6019800" y="1752601"/>
            <a:ext cx="40386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b="1" dirty="0">
                <a:solidFill>
                  <a:srgbClr val="000000"/>
                </a:solidFill>
                <a:ea typeface="ＭＳ Ｐゴシック" charset="0"/>
              </a:rPr>
              <a:t>Diatom File</a:t>
            </a: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: Contains a list of all geometry used as input to Sculpt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20085F-16CC-490B-BF9E-A2D49B896E30}"/>
              </a:ext>
            </a:extLst>
          </p:cNvPr>
          <p:cNvSpPr txBox="1"/>
          <p:nvPr/>
        </p:nvSpPr>
        <p:spPr>
          <a:xfrm>
            <a:off x="3200400" y="2514600"/>
            <a:ext cx="4191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b="1" dirty="0">
                <a:solidFill>
                  <a:srgbClr val="000000"/>
                </a:solidFill>
                <a:ea typeface="ＭＳ Ｐゴシック" charset="0"/>
              </a:rPr>
              <a:t>Input File</a:t>
            </a: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: Contains a human readable form of all input parameters to sculpt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7133D5-0F12-4820-8B3E-098ABF82873A}"/>
              </a:ext>
            </a:extLst>
          </p:cNvPr>
          <p:cNvSpPr txBox="1"/>
          <p:nvPr/>
        </p:nvSpPr>
        <p:spPr>
          <a:xfrm>
            <a:off x="3429000" y="5105400"/>
            <a:ext cx="44196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b="1" dirty="0">
                <a:solidFill>
                  <a:srgbClr val="000000"/>
                </a:solidFill>
                <a:ea typeface="ＭＳ Ｐゴシック" charset="0"/>
              </a:rPr>
              <a:t>Run File</a:t>
            </a: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: Contains a </a:t>
            </a:r>
            <a:r>
              <a:rPr lang="en-US" dirty="0" err="1">
                <a:solidFill>
                  <a:srgbClr val="000000"/>
                </a:solidFill>
                <a:ea typeface="ＭＳ Ｐゴシック" charset="0"/>
              </a:rPr>
              <a:t>unix</a:t>
            </a: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 command line script to run sculpt with all parameters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3A09ED-6B4A-47E3-8F55-17BF3B83479D}"/>
              </a:ext>
            </a:extLst>
          </p:cNvPr>
          <p:cNvSpPr txBox="1"/>
          <p:nvPr/>
        </p:nvSpPr>
        <p:spPr>
          <a:xfrm>
            <a:off x="5181600" y="6019801"/>
            <a:ext cx="48768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b="1" dirty="0">
                <a:solidFill>
                  <a:srgbClr val="000000"/>
                </a:solidFill>
                <a:ea typeface="ＭＳ Ｐゴシック" charset="0"/>
              </a:rPr>
              <a:t>STL File</a:t>
            </a: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: Triangle-based geometry description. One per volume</a:t>
            </a:r>
          </a:p>
        </p:txBody>
      </p:sp>
      <p:cxnSp>
        <p:nvCxnSpPr>
          <p:cNvPr id="29706" name="Straight Arrow Connector 33">
            <a:extLst>
              <a:ext uri="{FF2B5EF4-FFF2-40B4-BE49-F238E27FC236}">
                <a16:creationId xmlns:a16="http://schemas.microsoft.com/office/drawing/2014/main" id="{984085A2-94BE-4BA5-A48D-0C84E4D7AA03}"/>
              </a:ext>
            </a:extLst>
          </p:cNvPr>
          <p:cNvCxnSpPr>
            <a:cxnSpLocks noChangeShapeType="1"/>
            <a:stCxn id="6" idx="2"/>
          </p:cNvCxnSpPr>
          <p:nvPr/>
        </p:nvCxnSpPr>
        <p:spPr bwMode="auto">
          <a:xfrm flipH="1">
            <a:off x="8001000" y="2398714"/>
            <a:ext cx="38100" cy="14112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7" name="Straight Arrow Connector 33">
            <a:extLst>
              <a:ext uri="{FF2B5EF4-FFF2-40B4-BE49-F238E27FC236}">
                <a16:creationId xmlns:a16="http://schemas.microsoft.com/office/drawing/2014/main" id="{2A38BF03-20C4-4A0A-A015-418457CE1BFD}"/>
              </a:ext>
            </a:extLst>
          </p:cNvPr>
          <p:cNvCxnSpPr>
            <a:cxnSpLocks noChangeShapeType="1"/>
            <a:stCxn id="7" idx="2"/>
          </p:cNvCxnSpPr>
          <p:nvPr/>
        </p:nvCxnSpPr>
        <p:spPr bwMode="auto">
          <a:xfrm>
            <a:off x="5295900" y="3160931"/>
            <a:ext cx="1714500" cy="87766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8" name="Straight Arrow Connector 33">
            <a:extLst>
              <a:ext uri="{FF2B5EF4-FFF2-40B4-BE49-F238E27FC236}">
                <a16:creationId xmlns:a16="http://schemas.microsoft.com/office/drawing/2014/main" id="{062E17FD-5DFB-4AB9-80EC-2EA5531FA537}"/>
              </a:ext>
            </a:extLst>
          </p:cNvPr>
          <p:cNvCxnSpPr>
            <a:cxnSpLocks noChangeShapeType="1"/>
            <a:stCxn id="8" idx="0"/>
          </p:cNvCxnSpPr>
          <p:nvPr/>
        </p:nvCxnSpPr>
        <p:spPr bwMode="auto">
          <a:xfrm flipV="1">
            <a:off x="5638800" y="4343400"/>
            <a:ext cx="1371600" cy="762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9" name="Straight Arrow Connector 33">
            <a:extLst>
              <a:ext uri="{FF2B5EF4-FFF2-40B4-BE49-F238E27FC236}">
                <a16:creationId xmlns:a16="http://schemas.microsoft.com/office/drawing/2014/main" id="{573D4383-F2C4-4D35-9CEC-149C27AB9408}"/>
              </a:ext>
            </a:extLst>
          </p:cNvPr>
          <p:cNvCxnSpPr>
            <a:cxnSpLocks noChangeShapeType="1"/>
            <a:stCxn id="9" idx="0"/>
          </p:cNvCxnSpPr>
          <p:nvPr/>
        </p:nvCxnSpPr>
        <p:spPr bwMode="auto">
          <a:xfrm flipV="1">
            <a:off x="7620000" y="4572000"/>
            <a:ext cx="457200" cy="1447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899D94BC-16C5-20F3-46C5-8BE4416DA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217488"/>
            <a:ext cx="679132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000000"/>
                </a:solidFill>
              </a:rPr>
              <a:t>Running Sculpt in Batch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BAAD1B-1F4C-4D9B-87F3-D5F0A7F92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447800"/>
            <a:ext cx="4227513" cy="42672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014A3F-C7FD-408B-AFCA-7E10A6569DF0}"/>
              </a:ext>
            </a:extLst>
          </p:cNvPr>
          <p:cNvSpPr txBox="1"/>
          <p:nvPr/>
        </p:nvSpPr>
        <p:spPr>
          <a:xfrm>
            <a:off x="6629400" y="1447801"/>
            <a:ext cx="35052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Edit the </a:t>
            </a:r>
            <a:r>
              <a:rPr lang="en-US" b="1" dirty="0">
                <a:solidFill>
                  <a:srgbClr val="000000"/>
                </a:solidFill>
                <a:ea typeface="ＭＳ Ｐゴシック" charset="0"/>
              </a:rPr>
              <a:t>.</a:t>
            </a:r>
            <a:r>
              <a:rPr lang="en-US" b="1" dirty="0" err="1">
                <a:solidFill>
                  <a:srgbClr val="000000"/>
                </a:solidFill>
                <a:ea typeface="ＭＳ Ｐゴシック" charset="0"/>
              </a:rPr>
              <a:t>i</a:t>
            </a: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 file to view the sculpt input parameters</a:t>
            </a:r>
          </a:p>
        </p:txBody>
      </p:sp>
      <p:sp>
        <p:nvSpPr>
          <p:cNvPr id="32773" name="TextBox 5">
            <a:extLst>
              <a:ext uri="{FF2B5EF4-FFF2-40B4-BE49-F238E27FC236}">
                <a16:creationId xmlns:a16="http://schemas.microsoft.com/office/drawing/2014/main" id="{E08DC3F6-5FA4-7637-CDC0-FD1361DA3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2133601"/>
            <a:ext cx="3505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sz="1800" b="0">
                <a:latin typeface="+mn-lt"/>
              </a:rPr>
              <a:t>For a description of parameters, use the –h option on the unix command line</a:t>
            </a:r>
          </a:p>
        </p:txBody>
      </p:sp>
      <p:sp>
        <p:nvSpPr>
          <p:cNvPr id="32774" name="TextBox 6">
            <a:extLst>
              <a:ext uri="{FF2B5EF4-FFF2-40B4-BE49-F238E27FC236}">
                <a16:creationId xmlns:a16="http://schemas.microsoft.com/office/drawing/2014/main" id="{6D5ABC18-E339-A07C-7390-75161DB6D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3124201"/>
            <a:ext cx="3505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800" dirty="0">
                <a:solidFill>
                  <a:srgbClr val="000000"/>
                </a:solidFill>
                <a:latin typeface="+mn-lt"/>
              </a:rPr>
              <a:t>Type: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800" dirty="0">
                <a:solidFill>
                  <a:srgbClr val="0070C0"/>
                </a:solidFill>
                <a:latin typeface="Arial" panose="020B0604020202020204" pitchFamily="34" charset="0"/>
                <a:ea typeface="Courier" pitchFamily="2" charset="0"/>
                <a:cs typeface="Arial" panose="020B0604020202020204" pitchFamily="34" charset="0"/>
              </a:rPr>
              <a:t>sculpt</a:t>
            </a:r>
          </a:p>
        </p:txBody>
      </p:sp>
      <p:sp>
        <p:nvSpPr>
          <p:cNvPr id="32775" name="TextBox 7">
            <a:extLst>
              <a:ext uri="{FF2B5EF4-FFF2-40B4-BE49-F238E27FC236}">
                <a16:creationId xmlns:a16="http://schemas.microsoft.com/office/drawing/2014/main" id="{5753EB3C-BB2E-9D67-9C56-A6E354038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3810001"/>
            <a:ext cx="3505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sz="1800" b="0">
                <a:latin typeface="+mn-lt"/>
              </a:rPr>
              <a:t>To see a summary of all sculpt options</a:t>
            </a:r>
          </a:p>
        </p:txBody>
      </p:sp>
      <p:sp>
        <p:nvSpPr>
          <p:cNvPr id="32776" name="TextBox 8">
            <a:extLst>
              <a:ext uri="{FF2B5EF4-FFF2-40B4-BE49-F238E27FC236}">
                <a16:creationId xmlns:a16="http://schemas.microsoft.com/office/drawing/2014/main" id="{837E38DB-E53D-7DA2-A735-6392740D7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4495801"/>
            <a:ext cx="3505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sz="1800" b="0" dirty="0">
                <a:latin typeface="+mn-lt"/>
              </a:rPr>
              <a:t>Type: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sz="1800" b="0" dirty="0">
                <a:solidFill>
                  <a:srgbClr val="0070C0"/>
                </a:solidFill>
                <a:cs typeface="Arial" panose="020B0604020202020204" pitchFamily="34" charset="0"/>
              </a:rPr>
              <a:t>sculpt –h &lt;option&gt;</a:t>
            </a:r>
          </a:p>
        </p:txBody>
      </p:sp>
      <p:sp>
        <p:nvSpPr>
          <p:cNvPr id="32777" name="TextBox 9">
            <a:extLst>
              <a:ext uri="{FF2B5EF4-FFF2-40B4-BE49-F238E27FC236}">
                <a16:creationId xmlns:a16="http://schemas.microsoft.com/office/drawing/2014/main" id="{AF3B9E77-1D48-1CDC-C157-AB434B503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5181601"/>
            <a:ext cx="4036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sz="1800" b="0" dirty="0">
                <a:latin typeface="+mn-lt"/>
              </a:rPr>
              <a:t>To see help on the any sculpt option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6949A4-31A9-3359-0424-5CE5030E7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217488"/>
            <a:ext cx="679132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000000"/>
                </a:solidFill>
              </a:rPr>
              <a:t>Running Sculpt in Batch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>
            <a:extLst>
              <a:ext uri="{FF2B5EF4-FFF2-40B4-BE49-F238E27FC236}">
                <a16:creationId xmlns:a16="http://schemas.microsoft.com/office/drawing/2014/main" id="{1AEBB18B-6CBA-074F-BF69-262BBB415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447800"/>
            <a:ext cx="5119688" cy="29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98B693-E338-464A-8B92-3981ED8FE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39" y="1470026"/>
            <a:ext cx="5189537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923A19-1969-9341-8927-CA22F803E2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1501776"/>
            <a:ext cx="517207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B0200B8-A0C3-994D-A4A6-67D4546F2D99}"/>
              </a:ext>
            </a:extLst>
          </p:cNvPr>
          <p:cNvGrpSpPr>
            <a:grpSpLocks/>
          </p:cNvGrpSpPr>
          <p:nvPr/>
        </p:nvGrpSpPr>
        <p:grpSpPr bwMode="auto">
          <a:xfrm>
            <a:off x="2486026" y="1470026"/>
            <a:ext cx="5286375" cy="2943225"/>
            <a:chOff x="1724009" y="2159921"/>
            <a:chExt cx="5743591" cy="3197778"/>
          </a:xfrm>
        </p:grpSpPr>
        <p:pic>
          <p:nvPicPr>
            <p:cNvPr id="29708" name="Picture 9">
              <a:extLst>
                <a:ext uri="{FF2B5EF4-FFF2-40B4-BE49-F238E27FC236}">
                  <a16:creationId xmlns:a16="http://schemas.microsoft.com/office/drawing/2014/main" id="{0190D8E2-9D9F-DA49-B18C-0726535B1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4009" y="2159921"/>
              <a:ext cx="5389179" cy="319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9" name="Rectangle 10">
              <a:extLst>
                <a:ext uri="{FF2B5EF4-FFF2-40B4-BE49-F238E27FC236}">
                  <a16:creationId xmlns:a16="http://schemas.microsoft.com/office/drawing/2014/main" id="{45A15B34-1513-A94A-A074-74344934B4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6600" y="2819400"/>
              <a:ext cx="381000" cy="16764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en-US"/>
            </a:p>
          </p:txBody>
        </p:sp>
      </p:grpSp>
      <p:pic>
        <p:nvPicPr>
          <p:cNvPr id="12" name="Picture 3">
            <a:extLst>
              <a:ext uri="{FF2B5EF4-FFF2-40B4-BE49-F238E27FC236}">
                <a16:creationId xmlns:a16="http://schemas.microsoft.com/office/drawing/2014/main" id="{DCCB6082-A9C5-5747-B5AB-A7EEEC833A6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505201"/>
            <a:ext cx="434340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26FFD37A-F017-DC4E-BECB-9F3786E5EA9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505201"/>
            <a:ext cx="4356100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6D5C06E0-3501-4242-88A1-3A5F370BD7E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450" y="3541713"/>
            <a:ext cx="427513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TextBox 14">
            <a:extLst>
              <a:ext uri="{FF2B5EF4-FFF2-40B4-BE49-F238E27FC236}">
                <a16:creationId xmlns:a16="http://schemas.microsoft.com/office/drawing/2014/main" id="{56DB66C2-2462-EA46-89FA-744C4C441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1600200"/>
            <a:ext cx="2667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600">
                <a:latin typeface="+mn-lt"/>
              </a:rPr>
              <a:t>Ideal for non-mechanical/</a:t>
            </a:r>
          </a:p>
          <a:p>
            <a:r>
              <a:rPr lang="en-US" altLang="en-US" sz="1600">
                <a:latin typeface="+mn-lt"/>
              </a:rPr>
              <a:t>organic shapes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D9D8A7-9A42-C64A-AD1E-B80DBBE98933}"/>
              </a:ext>
            </a:extLst>
          </p:cNvPr>
          <p:cNvSpPr txBox="1"/>
          <p:nvPr/>
        </p:nvSpPr>
        <p:spPr>
          <a:xfrm>
            <a:off x="1981200" y="5029201"/>
            <a:ext cx="3646488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ea typeface="ＭＳ Ｐゴシック" charset="0"/>
                <a:cs typeface="ＭＳ Ｐゴシック" charset="0"/>
              </a:rPr>
              <a:t>Overlay Grid Method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600" dirty="0">
                <a:ea typeface="ＭＳ Ｐゴシック" charset="0"/>
                <a:cs typeface="ＭＳ Ｐゴシック" charset="0"/>
              </a:rPr>
              <a:t>Uses Cartesian Grid as Base Mesh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600" dirty="0">
                <a:ea typeface="ＭＳ Ｐゴシック" charset="0"/>
                <a:cs typeface="ＭＳ Ｐゴシック" charset="0"/>
              </a:rPr>
              <a:t>Adjusts nodes to geometry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600" dirty="0">
                <a:ea typeface="ＭＳ Ｐゴシック" charset="0"/>
                <a:cs typeface="ＭＳ Ｐゴシック" charset="0"/>
              </a:rPr>
              <a:t>Inserts Layer of Hexes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016775-5EE8-394D-A6DE-324E245ED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2438400"/>
            <a:ext cx="2597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600">
                <a:latin typeface="+mn-lt"/>
              </a:rPr>
              <a:t>But can be used for any geometry 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EEF96362-CBBB-E5A8-9989-81ED2B1C1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217488"/>
            <a:ext cx="679132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000000"/>
                </a:solidFill>
              </a:rPr>
              <a:t>Sculpt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Box 3">
            <a:extLst>
              <a:ext uri="{FF2B5EF4-FFF2-40B4-BE49-F238E27FC236}">
                <a16:creationId xmlns:a16="http://schemas.microsoft.com/office/drawing/2014/main" id="{DD7CDD61-8481-B61F-9C8F-067023327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371601"/>
            <a:ext cx="5791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sz="1800" b="0" dirty="0">
                <a:latin typeface="+mn-lt"/>
              </a:rPr>
              <a:t>To run sculpt in batch: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sz="1800" b="0" dirty="0">
                <a:solidFill>
                  <a:srgbClr val="0070C0"/>
                </a:solidFill>
                <a:cs typeface="Arial" panose="020B0604020202020204" pitchFamily="34" charset="0"/>
              </a:rPr>
              <a:t>sculpt –</a:t>
            </a:r>
            <a:r>
              <a:rPr lang="en-US" altLang="en-US" sz="1800" b="0" dirty="0" err="1">
                <a:solidFill>
                  <a:srgbClr val="0070C0"/>
                </a:solidFill>
                <a:cs typeface="Arial" panose="020B0604020202020204" pitchFamily="34" charset="0"/>
              </a:rPr>
              <a:t>i</a:t>
            </a:r>
            <a:r>
              <a:rPr lang="en-US" altLang="en-US" sz="1800" b="0" dirty="0">
                <a:solidFill>
                  <a:srgbClr val="0070C0"/>
                </a:solidFill>
                <a:cs typeface="Arial" panose="020B0604020202020204" pitchFamily="34" charset="0"/>
              </a:rPr>
              <a:t> &lt;input file&gt; -j &lt;</a:t>
            </a:r>
            <a:r>
              <a:rPr lang="en-US" altLang="en-US" sz="1800" b="0" dirty="0" err="1">
                <a:solidFill>
                  <a:srgbClr val="0070C0"/>
                </a:solidFill>
                <a:cs typeface="Arial" panose="020B0604020202020204" pitchFamily="34" charset="0"/>
              </a:rPr>
              <a:t>num_procs</a:t>
            </a:r>
            <a:r>
              <a:rPr lang="en-US" altLang="en-US" sz="1800" b="0" dirty="0">
                <a:solidFill>
                  <a:srgbClr val="0070C0"/>
                </a:solidFill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33796" name="TextBox 4">
            <a:extLst>
              <a:ext uri="{FF2B5EF4-FFF2-40B4-BE49-F238E27FC236}">
                <a16:creationId xmlns:a16="http://schemas.microsoft.com/office/drawing/2014/main" id="{E836C185-105B-9657-C9FA-EB5DC3F9A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057401"/>
            <a:ext cx="5791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sz="1800" b="0" dirty="0">
                <a:latin typeface="+mn-lt"/>
              </a:rPr>
              <a:t>For example: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sz="1800" b="0" dirty="0">
                <a:solidFill>
                  <a:srgbClr val="0070C0"/>
                </a:solidFill>
                <a:cs typeface="Arial" panose="020B0604020202020204" pitchFamily="34" charset="0"/>
              </a:rPr>
              <a:t>sculpt –</a:t>
            </a:r>
            <a:r>
              <a:rPr lang="en-US" altLang="en-US" sz="1800" b="0" dirty="0" err="1">
                <a:solidFill>
                  <a:srgbClr val="0070C0"/>
                </a:solidFill>
                <a:cs typeface="Arial" panose="020B0604020202020204" pitchFamily="34" charset="0"/>
              </a:rPr>
              <a:t>i</a:t>
            </a:r>
            <a:r>
              <a:rPr lang="en-US" altLang="en-US" sz="1800" b="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altLang="en-US" sz="1800" b="0" dirty="0" err="1">
                <a:solidFill>
                  <a:srgbClr val="0070C0"/>
                </a:solidFill>
                <a:cs typeface="Arial" panose="020B0604020202020204" pitchFamily="34" charset="0"/>
              </a:rPr>
              <a:t>asteroid.i</a:t>
            </a:r>
            <a:r>
              <a:rPr lang="en-US" altLang="en-US" sz="1800" b="0" dirty="0">
                <a:solidFill>
                  <a:srgbClr val="0070C0"/>
                </a:solidFill>
                <a:cs typeface="Arial" panose="020B0604020202020204" pitchFamily="34" charset="0"/>
              </a:rPr>
              <a:t> -j 4</a:t>
            </a:r>
          </a:p>
        </p:txBody>
      </p:sp>
      <p:pic>
        <p:nvPicPr>
          <p:cNvPr id="6" name="Picture 5" descr="Screen Shot 2016-02-26 at 10.50.51 AM.png">
            <a:extLst>
              <a:ext uri="{FF2B5EF4-FFF2-40B4-BE49-F238E27FC236}">
                <a16:creationId xmlns:a16="http://schemas.microsoft.com/office/drawing/2014/main" id="{C49A95F0-BEDD-4918-90E5-1BB01FA2B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971800"/>
            <a:ext cx="4724400" cy="334803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B677F7-E1DC-4B34-8DC8-B1D516408846}"/>
              </a:ext>
            </a:extLst>
          </p:cNvPr>
          <p:cNvSpPr txBox="1"/>
          <p:nvPr/>
        </p:nvSpPr>
        <p:spPr>
          <a:xfrm>
            <a:off x="7086600" y="2438400"/>
            <a:ext cx="1981200" cy="12001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rgbClr val="000000"/>
                </a:solidFill>
              </a:rPr>
              <a:t>Observe the mesh summary when the mesh is completed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5991E5-D7D5-417F-B93E-8ACCA9CD5D14}"/>
              </a:ext>
            </a:extLst>
          </p:cNvPr>
          <p:cNvSpPr txBox="1"/>
          <p:nvPr/>
        </p:nvSpPr>
        <p:spPr>
          <a:xfrm>
            <a:off x="6096000" y="4038601"/>
            <a:ext cx="4343400" cy="9239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rgbClr val="000000"/>
                </a:solidFill>
              </a:rPr>
              <a:t>Number Hexes &lt; 0.0 Scaled </a:t>
            </a:r>
            <a:r>
              <a:rPr lang="en-US" dirty="0" err="1">
                <a:solidFill>
                  <a:srgbClr val="000000"/>
                </a:solidFill>
              </a:rPr>
              <a:t>Jacobian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rgbClr val="000000"/>
                </a:solidFill>
              </a:rPr>
              <a:t>Number Hexes &lt; 0.2 Scaled </a:t>
            </a:r>
            <a:r>
              <a:rPr lang="en-US" dirty="0" err="1">
                <a:solidFill>
                  <a:srgbClr val="000000"/>
                </a:solidFill>
              </a:rPr>
              <a:t>Jacobian</a:t>
            </a:r>
            <a:endParaRPr lang="en-US" dirty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rgbClr val="000000"/>
                </a:solidFill>
              </a:rPr>
              <a:t>Minimum mesh quality</a:t>
            </a:r>
          </a:p>
        </p:txBody>
      </p:sp>
      <p:cxnSp>
        <p:nvCxnSpPr>
          <p:cNvPr id="31753" name="Straight Arrow Connector 33">
            <a:extLst>
              <a:ext uri="{FF2B5EF4-FFF2-40B4-BE49-F238E27FC236}">
                <a16:creationId xmlns:a16="http://schemas.microsoft.com/office/drawing/2014/main" id="{AFED379C-FC46-4FD0-AE18-6522B731A4EF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876800" y="4724400"/>
            <a:ext cx="1295400" cy="76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754" name="Straight Arrow Connector 33">
            <a:extLst>
              <a:ext uri="{FF2B5EF4-FFF2-40B4-BE49-F238E27FC236}">
                <a16:creationId xmlns:a16="http://schemas.microsoft.com/office/drawing/2014/main" id="{5002B98A-5755-4EC6-880C-20911742442C}"/>
              </a:ext>
            </a:extLst>
          </p:cNvPr>
          <p:cNvCxnSpPr>
            <a:cxnSpLocks noChangeShapeType="1"/>
            <a:stCxn id="12" idx="1"/>
          </p:cNvCxnSpPr>
          <p:nvPr/>
        </p:nvCxnSpPr>
        <p:spPr bwMode="auto">
          <a:xfrm flipH="1">
            <a:off x="4343400" y="4500564"/>
            <a:ext cx="1752600" cy="714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755" name="Straight Arrow Connector 33">
            <a:extLst>
              <a:ext uri="{FF2B5EF4-FFF2-40B4-BE49-F238E27FC236}">
                <a16:creationId xmlns:a16="http://schemas.microsoft.com/office/drawing/2014/main" id="{822CAD1A-A8E5-4972-A88D-4D3DC21D786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343400" y="4191000"/>
            <a:ext cx="1828800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B1D5DF0-A551-6AA6-FC98-2032723B9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217488"/>
            <a:ext cx="679132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000000"/>
                </a:solidFill>
              </a:rPr>
              <a:t>Running Sculpt in Batch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6D59CCD-637A-4526-8056-6D43D1CCC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5105400"/>
            <a:ext cx="7239000" cy="1143000"/>
          </a:xfrm>
          <a:prstGeom prst="rect">
            <a:avLst/>
          </a:prstGeom>
          <a:solidFill>
            <a:schemeClr val="bg1"/>
          </a:solidFill>
          <a:ln w="254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</p:spPr>
        <p:txBody>
          <a:bodyPr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82000"/>
              </a:lnSpc>
              <a:spcBef>
                <a:spcPct val="0"/>
              </a:spcBef>
              <a:buFont typeface="Times New Roman" panose="02020603050405020304" pitchFamily="18" charset="0"/>
              <a:buNone/>
              <a:defRPr/>
            </a:pPr>
            <a:endParaRPr lang="en-US" altLang="en-US" b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3" descr="Screen Shot 2016-02-26 at 10.53.58 AM.png">
            <a:extLst>
              <a:ext uri="{FF2B5EF4-FFF2-40B4-BE49-F238E27FC236}">
                <a16:creationId xmlns:a16="http://schemas.microsoft.com/office/drawing/2014/main" id="{0D786232-64E4-4DE7-BF0F-E24061DB6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47800"/>
            <a:ext cx="4065588" cy="18288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6C68E5-1E79-4B85-837D-C553E049E19A}"/>
              </a:ext>
            </a:extLst>
          </p:cNvPr>
          <p:cNvSpPr txBox="1"/>
          <p:nvPr/>
        </p:nvSpPr>
        <p:spPr>
          <a:xfrm>
            <a:off x="5867400" y="2209801"/>
            <a:ext cx="2971800" cy="64611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rgbClr val="000000"/>
                </a:solidFill>
              </a:rPr>
              <a:t>Exodus mesh files created (1 per processor)</a:t>
            </a:r>
          </a:p>
        </p:txBody>
      </p:sp>
      <p:sp>
        <p:nvSpPr>
          <p:cNvPr id="34822" name="Right Brace 5">
            <a:extLst>
              <a:ext uri="{FF2B5EF4-FFF2-40B4-BE49-F238E27FC236}">
                <a16:creationId xmlns:a16="http://schemas.microsoft.com/office/drawing/2014/main" id="{55AD6523-E67C-6E1E-D815-432DB046D8CE}"/>
              </a:ext>
            </a:extLst>
          </p:cNvPr>
          <p:cNvSpPr>
            <a:spLocks/>
          </p:cNvSpPr>
          <p:nvPr/>
        </p:nvSpPr>
        <p:spPr bwMode="auto">
          <a:xfrm>
            <a:off x="4343400" y="2540000"/>
            <a:ext cx="152400" cy="685800"/>
          </a:xfrm>
          <a:prstGeom prst="rightBrace">
            <a:avLst>
              <a:gd name="adj1" fmla="val 39812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82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n-US" altLang="en-US" b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32776" name="Straight Arrow Connector 33">
            <a:extLst>
              <a:ext uri="{FF2B5EF4-FFF2-40B4-BE49-F238E27FC236}">
                <a16:creationId xmlns:a16="http://schemas.microsoft.com/office/drawing/2014/main" id="{D81137E4-1F08-45B8-869D-EEFD9F170AD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648200" y="2514600"/>
            <a:ext cx="1219200" cy="381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4824" name="TextBox 9">
            <a:extLst>
              <a:ext uri="{FF2B5EF4-FFF2-40B4-BE49-F238E27FC236}">
                <a16:creationId xmlns:a16="http://schemas.microsoft.com/office/drawing/2014/main" id="{C6376C27-06D4-7840-7594-91AEE94FC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581401"/>
            <a:ext cx="5791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sz="1800" b="0" dirty="0">
                <a:latin typeface="+mn-lt"/>
              </a:rPr>
              <a:t>To combine mesh files: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sz="1800" b="0" dirty="0" err="1">
                <a:solidFill>
                  <a:srgbClr val="0070C0"/>
                </a:solidFill>
                <a:cs typeface="Arial" panose="020B0604020202020204" pitchFamily="34" charset="0"/>
              </a:rPr>
              <a:t>epu</a:t>
            </a:r>
            <a:r>
              <a:rPr lang="en-US" altLang="en-US" sz="1800" b="0" dirty="0">
                <a:solidFill>
                  <a:srgbClr val="0070C0"/>
                </a:solidFill>
                <a:cs typeface="Arial" panose="020B0604020202020204" pitchFamily="34" charset="0"/>
              </a:rPr>
              <a:t> –p &lt;</a:t>
            </a:r>
            <a:r>
              <a:rPr lang="en-US" altLang="en-US" sz="1800" b="0" dirty="0" err="1">
                <a:solidFill>
                  <a:srgbClr val="0070C0"/>
                </a:solidFill>
                <a:cs typeface="Arial" panose="020B0604020202020204" pitchFamily="34" charset="0"/>
              </a:rPr>
              <a:t>num_procs</a:t>
            </a:r>
            <a:r>
              <a:rPr lang="en-US" altLang="en-US" sz="1800" b="0" dirty="0">
                <a:solidFill>
                  <a:srgbClr val="0070C0"/>
                </a:solidFill>
                <a:cs typeface="Arial" panose="020B0604020202020204" pitchFamily="34" charset="0"/>
              </a:rPr>
              <a:t>&gt; &lt;</a:t>
            </a:r>
            <a:r>
              <a:rPr lang="en-US" altLang="en-US" sz="1800" b="0" dirty="0" err="1">
                <a:solidFill>
                  <a:srgbClr val="0070C0"/>
                </a:solidFill>
                <a:cs typeface="Arial" panose="020B0604020202020204" pitchFamily="34" charset="0"/>
              </a:rPr>
              <a:t>base_file_name</a:t>
            </a:r>
            <a:r>
              <a:rPr lang="en-US" altLang="en-US" sz="1800" b="0" dirty="0">
                <a:solidFill>
                  <a:srgbClr val="0070C0"/>
                </a:solidFill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34825" name="TextBox 10">
            <a:extLst>
              <a:ext uri="{FF2B5EF4-FFF2-40B4-BE49-F238E27FC236}">
                <a16:creationId xmlns:a16="http://schemas.microsoft.com/office/drawing/2014/main" id="{96433E94-E8CC-DFE9-4747-EBB2809D8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4267201"/>
            <a:ext cx="5791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sz="1800" b="0" dirty="0">
                <a:latin typeface="+mn-lt"/>
              </a:rPr>
              <a:t>For example: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sz="1800" b="0" dirty="0" err="1">
                <a:solidFill>
                  <a:srgbClr val="0070C0"/>
                </a:solidFill>
                <a:cs typeface="Arial" panose="020B0604020202020204" pitchFamily="34" charset="0"/>
              </a:rPr>
              <a:t>epu</a:t>
            </a:r>
            <a:r>
              <a:rPr lang="en-US" altLang="en-US" sz="1800" b="0" dirty="0">
                <a:solidFill>
                  <a:srgbClr val="0070C0"/>
                </a:solidFill>
                <a:cs typeface="Arial" panose="020B0604020202020204" pitchFamily="34" charset="0"/>
              </a:rPr>
              <a:t> –p 4 </a:t>
            </a:r>
            <a:r>
              <a:rPr lang="en-US" altLang="en-US" sz="1800" b="0" dirty="0" err="1">
                <a:solidFill>
                  <a:srgbClr val="0070C0"/>
                </a:solidFill>
                <a:cs typeface="Arial" panose="020B0604020202020204" pitchFamily="34" charset="0"/>
              </a:rPr>
              <a:t>asteroid_mesh</a:t>
            </a:r>
            <a:endParaRPr lang="en-US" altLang="en-US" sz="1800" b="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A5F5F5-6862-48D1-8AF0-8269CC6A9CDD}"/>
              </a:ext>
            </a:extLst>
          </p:cNvPr>
          <p:cNvSpPr txBox="1"/>
          <p:nvPr/>
        </p:nvSpPr>
        <p:spPr>
          <a:xfrm>
            <a:off x="2209800" y="5257801"/>
            <a:ext cx="66294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To import mesh into CUBIT™ to view mesh from command line</a:t>
            </a:r>
          </a:p>
        </p:txBody>
      </p:sp>
      <p:sp>
        <p:nvSpPr>
          <p:cNvPr id="34827" name="TextBox 13">
            <a:extLst>
              <a:ext uri="{FF2B5EF4-FFF2-40B4-BE49-F238E27FC236}">
                <a16:creationId xmlns:a16="http://schemas.microsoft.com/office/drawing/2014/main" id="{058C19C1-7047-F358-FBA1-8255725EB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638800"/>
            <a:ext cx="6629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sz="1800" b="0" dirty="0">
                <a:solidFill>
                  <a:srgbClr val="0070C0"/>
                </a:solidFill>
              </a:rPr>
              <a:t>import mesh "</a:t>
            </a:r>
            <a:r>
              <a:rPr lang="en-US" altLang="ja-JP" sz="1800" b="0" dirty="0" err="1">
                <a:solidFill>
                  <a:srgbClr val="0070C0"/>
                </a:solidFill>
              </a:rPr>
              <a:t>asteroid_mesh.e</a:t>
            </a:r>
            <a:r>
              <a:rPr lang="en-US" altLang="en-US" sz="1800" b="0" dirty="0">
                <a:solidFill>
                  <a:srgbClr val="0070C0"/>
                </a:solidFill>
              </a:rPr>
              <a:t>"</a:t>
            </a:r>
            <a:r>
              <a:rPr lang="en-US" altLang="ja-JP" sz="1800" b="0" dirty="0">
                <a:solidFill>
                  <a:srgbClr val="0070C0"/>
                </a:solidFill>
              </a:rPr>
              <a:t> </a:t>
            </a:r>
            <a:r>
              <a:rPr lang="en-US" altLang="ja-JP" sz="1800" b="0" dirty="0" err="1">
                <a:solidFill>
                  <a:srgbClr val="0070C0"/>
                </a:solidFill>
              </a:rPr>
              <a:t>no_geom</a:t>
            </a:r>
            <a:endParaRPr lang="en-US" altLang="en-US" sz="1800" b="0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F91A9A-12E9-18D3-4428-2A0E65562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217488"/>
            <a:ext cx="679132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000000"/>
                </a:solidFill>
              </a:rPr>
              <a:t>Running Sculpt in Batch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531904-83B4-CB55-196C-3142170BD9A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algn="r">
              <a:defRPr/>
            </a:pPr>
            <a:r>
              <a:rPr lang="en-GB" altLang="en-US"/>
              <a:t>CUBIT User Tutorial</a:t>
            </a:r>
          </a:p>
          <a:p>
            <a:pPr>
              <a:defRPr/>
            </a:pPr>
            <a:endParaRPr lang="en-GB" alt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5CD241E-4AA8-E3F6-0B26-E4FCB01E48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 15.4 </a:t>
            </a:r>
            <a:br>
              <a:rPr lang="en-US" altLang="en-US" dirty="0"/>
            </a:br>
            <a:r>
              <a:rPr lang="en-US" altLang="en-US" dirty="0"/>
              <a:t>Sculpt Batch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606C05-83BF-0328-87D4-37EBE85DFCE3}"/>
              </a:ext>
            </a:extLst>
          </p:cNvPr>
          <p:cNvSpPr txBox="1"/>
          <p:nvPr/>
        </p:nvSpPr>
        <p:spPr>
          <a:xfrm>
            <a:off x="898377" y="2753422"/>
            <a:ext cx="3740693" cy="504245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600" dirty="0"/>
              <a:t>Add a </a:t>
            </a:r>
            <a:r>
              <a:rPr lang="en-US" sz="1600" dirty="0" err="1"/>
              <a:t>sideset</a:t>
            </a:r>
            <a:r>
              <a:rPr lang="en-US" sz="1600" dirty="0"/>
              <a:t> at the boundary of car.  Try adding 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B7882E-2203-5189-50B4-7144EC4C05B1}"/>
              </a:ext>
            </a:extLst>
          </p:cNvPr>
          <p:cNvSpPr txBox="1"/>
          <p:nvPr/>
        </p:nvSpPr>
        <p:spPr>
          <a:xfrm>
            <a:off x="891419" y="1710494"/>
            <a:ext cx="2889429" cy="1204429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600" dirty="0"/>
              <a:t>Build the files needed to run Sculpt from a terminal </a:t>
            </a:r>
            <a:br>
              <a:rPr lang="en-US" sz="1600" dirty="0"/>
            </a:br>
            <a:r>
              <a:rPr lang="en-US" sz="1600" dirty="0"/>
              <a:t>window for the B3 model using the procedure described.  </a:t>
            </a:r>
            <a:br>
              <a:rPr lang="en-US" sz="1600" dirty="0"/>
            </a:br>
            <a:r>
              <a:rPr lang="en-US" sz="1600" dirty="0"/>
              <a:t>Use the default size.  Rename the input file and </a:t>
            </a:r>
            <a:br>
              <a:rPr lang="en-US" sz="1600" dirty="0"/>
            </a:br>
            <a:r>
              <a:rPr lang="en-US" sz="1600" dirty="0"/>
              <a:t>exodus files to “</a:t>
            </a:r>
            <a:r>
              <a:rPr lang="en-US" sz="1600" b="1" dirty="0"/>
              <a:t>car</a:t>
            </a:r>
            <a:r>
              <a:rPr lang="en-US" sz="1600" dirty="0"/>
              <a:t>”</a:t>
            </a:r>
          </a:p>
        </p:txBody>
      </p:sp>
      <p:sp>
        <p:nvSpPr>
          <p:cNvPr id="29" name="Oval 14">
            <a:extLst>
              <a:ext uri="{FF2B5EF4-FFF2-40B4-BE49-F238E27FC236}">
                <a16:creationId xmlns:a16="http://schemas.microsoft.com/office/drawing/2014/main" id="{A6577FAF-6821-5BD5-5C4B-9033F3E6B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966" y="1725580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 dirty="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0" name="Oval 20">
            <a:extLst>
              <a:ext uri="{FF2B5EF4-FFF2-40B4-BE49-F238E27FC236}">
                <a16:creationId xmlns:a16="http://schemas.microsoft.com/office/drawing/2014/main" id="{03427465-CD15-736D-B022-D30BDE951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682" y="1346404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 dirty="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31" name="Oval 14">
            <a:extLst>
              <a:ext uri="{FF2B5EF4-FFF2-40B4-BE49-F238E27FC236}">
                <a16:creationId xmlns:a16="http://schemas.microsoft.com/office/drawing/2014/main" id="{27001C7A-96B9-01E4-DDCF-F863CF8F1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966" y="2778681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339933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 dirty="0"/>
              <a:t>3</a:t>
            </a:r>
          </a:p>
        </p:txBody>
      </p:sp>
      <p:sp>
        <p:nvSpPr>
          <p:cNvPr id="32" name="Oval 15">
            <a:extLst>
              <a:ext uri="{FF2B5EF4-FFF2-40B4-BE49-F238E27FC236}">
                <a16:creationId xmlns:a16="http://schemas.microsoft.com/office/drawing/2014/main" id="{02A61741-1482-CEAA-B7B4-0D7D8176E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88" y="3721159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 dirty="0"/>
              <a:t>4</a:t>
            </a:r>
          </a:p>
        </p:txBody>
      </p:sp>
      <p:sp>
        <p:nvSpPr>
          <p:cNvPr id="33" name="Oval 30">
            <a:extLst>
              <a:ext uri="{FF2B5EF4-FFF2-40B4-BE49-F238E27FC236}">
                <a16:creationId xmlns:a16="http://schemas.microsoft.com/office/drawing/2014/main" id="{8E6EC97D-AB42-DC7E-4201-EEB23F319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682" y="4372912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33CC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 dirty="0"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34" name="Oval 5">
            <a:extLst>
              <a:ext uri="{FF2B5EF4-FFF2-40B4-BE49-F238E27FC236}">
                <a16:creationId xmlns:a16="http://schemas.microsoft.com/office/drawing/2014/main" id="{9B28D0E7-D6A5-0FCB-D2BA-BF0B19121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303" y="5002896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 dirty="0"/>
              <a:t>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399116-AFB6-6155-0BC3-849F5F5ED414}"/>
              </a:ext>
            </a:extLst>
          </p:cNvPr>
          <p:cNvSpPr txBox="1"/>
          <p:nvPr/>
        </p:nvSpPr>
        <p:spPr>
          <a:xfrm>
            <a:off x="891419" y="1346404"/>
            <a:ext cx="2889429" cy="1204429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600" dirty="0"/>
              <a:t>Import the </a:t>
            </a:r>
            <a:r>
              <a:rPr lang="en-US" sz="1600" dirty="0" err="1"/>
              <a:t>acis</a:t>
            </a:r>
            <a:r>
              <a:rPr lang="en-US" sz="1600" dirty="0"/>
              <a:t> file "</a:t>
            </a:r>
            <a:r>
              <a:rPr lang="en-US" sz="1600" b="1" dirty="0"/>
              <a:t>B3.sat</a:t>
            </a:r>
            <a:r>
              <a:rPr lang="en-US" sz="1600" dirty="0"/>
              <a:t>"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A561DF-811C-D52D-4650-256E91755A6E}"/>
              </a:ext>
            </a:extLst>
          </p:cNvPr>
          <p:cNvSpPr txBox="1"/>
          <p:nvPr/>
        </p:nvSpPr>
        <p:spPr>
          <a:xfrm>
            <a:off x="1797711" y="3030452"/>
            <a:ext cx="3740693" cy="504245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gen_sidesets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fixed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9848F5-92B4-984F-BF1B-EE3F847595B2}"/>
              </a:ext>
            </a:extLst>
          </p:cNvPr>
          <p:cNvSpPr txBox="1"/>
          <p:nvPr/>
        </p:nvSpPr>
        <p:spPr>
          <a:xfrm>
            <a:off x="898377" y="3340175"/>
            <a:ext cx="3740693" cy="504245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600" dirty="0"/>
              <a:t>to your input file </a:t>
            </a:r>
            <a:r>
              <a:rPr lang="en-US" sz="1600" b="1" dirty="0" err="1"/>
              <a:t>car.i</a:t>
            </a:r>
            <a:endParaRPr lang="en-US" sz="1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9A247F-6769-2463-3E05-4D8933E76B37}"/>
              </a:ext>
            </a:extLst>
          </p:cNvPr>
          <p:cNvSpPr txBox="1"/>
          <p:nvPr/>
        </p:nvSpPr>
        <p:spPr>
          <a:xfrm>
            <a:off x="898377" y="3721500"/>
            <a:ext cx="4121408" cy="405513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600" dirty="0"/>
              <a:t>Run sculpt from a terminal window with at least 4 processors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653FF1-CA62-221A-DF93-289FEC7AFA51}"/>
              </a:ext>
            </a:extLst>
          </p:cNvPr>
          <p:cNvSpPr txBox="1"/>
          <p:nvPr/>
        </p:nvSpPr>
        <p:spPr>
          <a:xfrm>
            <a:off x="904708" y="4364391"/>
            <a:ext cx="4121408" cy="405513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600" dirty="0"/>
              <a:t>Combine the resulting exodus files using </a:t>
            </a:r>
            <a:r>
              <a:rPr lang="en-US" sz="1600" b="1" dirty="0" err="1"/>
              <a:t>epu</a:t>
            </a:r>
            <a:endParaRPr lang="en-US" sz="16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8F918B-23EE-46A7-1883-137BE4852986}"/>
              </a:ext>
            </a:extLst>
          </p:cNvPr>
          <p:cNvSpPr txBox="1"/>
          <p:nvPr/>
        </p:nvSpPr>
        <p:spPr>
          <a:xfrm>
            <a:off x="917887" y="4999810"/>
            <a:ext cx="4121408" cy="405513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600" dirty="0"/>
              <a:t>Import the resulting mesh into CUBIT™ and check the quality</a:t>
            </a:r>
            <a:endParaRPr lang="en-US" sz="1600" b="1" dirty="0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579AB788-E246-F998-5375-F2B092AB7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762" y="235155"/>
            <a:ext cx="4008186" cy="27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1991311D-DEB4-4DAA-5DEF-8BA611FB3DC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162" y="1747436"/>
            <a:ext cx="4138685" cy="281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6">
            <a:extLst>
              <a:ext uri="{FF2B5EF4-FFF2-40B4-BE49-F238E27FC236}">
                <a16:creationId xmlns:a16="http://schemas.microsoft.com/office/drawing/2014/main" id="{A65773B6-64D2-04B5-EAD6-D3E5EAB9B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682" y="5939198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 dirty="0"/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5ABFB1-D685-FF17-7A09-AC88423F153A}"/>
              </a:ext>
            </a:extLst>
          </p:cNvPr>
          <p:cNvSpPr txBox="1"/>
          <p:nvPr/>
        </p:nvSpPr>
        <p:spPr>
          <a:xfrm>
            <a:off x="917887" y="5902719"/>
            <a:ext cx="4121408" cy="405513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600" dirty="0"/>
              <a:t>Draw the </a:t>
            </a:r>
            <a:r>
              <a:rPr lang="en-US" sz="1600" dirty="0" err="1"/>
              <a:t>sideset</a:t>
            </a:r>
            <a:r>
              <a:rPr lang="en-US" sz="1600" dirty="0"/>
              <a:t> that was defined in step 3.</a:t>
            </a:r>
            <a:endParaRPr lang="en-US" sz="16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32EAE5-8EDC-D8F2-C13D-257F7D29C761}"/>
              </a:ext>
            </a:extLst>
          </p:cNvPr>
          <p:cNvSpPr txBox="1"/>
          <p:nvPr/>
        </p:nvSpPr>
        <p:spPr>
          <a:xfrm>
            <a:off x="1797711" y="6213102"/>
            <a:ext cx="4121408" cy="405513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sideset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</a:t>
            </a:r>
            <a:endParaRPr 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B4E4512-70E4-A1DD-8926-86E6CF92CF9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128" y="3566832"/>
            <a:ext cx="4008186" cy="298001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E171760-6A98-93AB-E1A8-271E79E81FB7}"/>
              </a:ext>
            </a:extLst>
          </p:cNvPr>
          <p:cNvSpPr txBox="1"/>
          <p:nvPr/>
        </p:nvSpPr>
        <p:spPr>
          <a:xfrm>
            <a:off x="10167328" y="5533685"/>
            <a:ext cx="1639779" cy="405513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sideset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</a:t>
            </a:r>
            <a:endParaRPr 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3DFABA8-90BE-3B76-922C-BB7F4D73268C}"/>
              </a:ext>
            </a:extLst>
          </p:cNvPr>
          <p:cNvSpPr txBox="1"/>
          <p:nvPr/>
        </p:nvSpPr>
        <p:spPr>
          <a:xfrm>
            <a:off x="1807729" y="4008273"/>
            <a:ext cx="3740693" cy="504245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sculpt –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car.i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–j 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CD2BE3D-F4EC-3D92-7CA4-8B31BE78E9B1}"/>
              </a:ext>
            </a:extLst>
          </p:cNvPr>
          <p:cNvSpPr txBox="1"/>
          <p:nvPr/>
        </p:nvSpPr>
        <p:spPr>
          <a:xfrm>
            <a:off x="1807729" y="4640721"/>
            <a:ext cx="3740693" cy="504245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epu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–p 4 car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B3A69C4-8F8E-F6BF-B0A6-3A8C88BE3547}"/>
              </a:ext>
            </a:extLst>
          </p:cNvPr>
          <p:cNvSpPr txBox="1"/>
          <p:nvPr/>
        </p:nvSpPr>
        <p:spPr>
          <a:xfrm>
            <a:off x="1807729" y="5290847"/>
            <a:ext cx="3740693" cy="504245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 mesh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"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car.e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no_geom</a:t>
            </a:r>
            <a:endParaRPr lang="en-US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hex all draw mesh</a:t>
            </a:r>
          </a:p>
        </p:txBody>
      </p:sp>
    </p:spTree>
    <p:extLst>
      <p:ext uri="{BB962C8B-B14F-4D97-AF65-F5344CB8AC3E}">
        <p14:creationId xmlns:p14="http://schemas.microsoft.com/office/powerpoint/2010/main" val="1748770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F91A9A-12E9-18D3-4428-2A0E65562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217488"/>
            <a:ext cx="679132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000000"/>
                </a:solidFill>
              </a:rPr>
              <a:t>Microstructures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8345EE-21A7-C260-F21E-4A80B8A7A5BA}"/>
              </a:ext>
            </a:extLst>
          </p:cNvPr>
          <p:cNvSpPr txBox="1"/>
          <p:nvPr/>
        </p:nvSpPr>
        <p:spPr>
          <a:xfrm>
            <a:off x="896318" y="919566"/>
            <a:ext cx="10399363" cy="1131431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600" dirty="0"/>
              <a:t>Material Science applications often use microstructure models defined on a representative volume element (RVE) </a:t>
            </a:r>
            <a:br>
              <a:rPr lang="en-US" sz="1600" dirty="0"/>
            </a:br>
            <a:r>
              <a:rPr lang="en-US" sz="1600" dirty="0"/>
              <a:t>to simulate the physics of materials. An RVE is normally a cube shaped domain defined as a Cartesian grid, where </a:t>
            </a:r>
          </a:p>
          <a:p>
            <a:pPr algn="l"/>
            <a:r>
              <a:rPr lang="en-US" sz="1600" dirty="0"/>
              <a:t>each cell of the grid is represented as a material volume fraction.  Sculpt can read microstructure information </a:t>
            </a:r>
            <a:br>
              <a:rPr lang="en-US" sz="1600" dirty="0"/>
            </a:br>
            <a:r>
              <a:rPr lang="en-US" sz="1600" dirty="0"/>
              <a:t>directly and build a geometric model for hex meshing.  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A803BB1A-0A48-7FDF-1698-608DD80CE8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854" y="2178903"/>
            <a:ext cx="2185522" cy="256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C34292C-8D61-7AC6-8B7B-63F1B14D35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91" y="2168571"/>
            <a:ext cx="2185522" cy="256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93F1B853-4444-DF30-2718-7F9978F41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5693" y="3254743"/>
            <a:ext cx="244081" cy="309384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000000"/>
              </a:gs>
              <a:gs pos="20000">
                <a:srgbClr val="000000"/>
              </a:gs>
              <a:gs pos="100000">
                <a:srgbClr val="000000"/>
              </a:gs>
            </a:gsLst>
            <a:lin ang="5400000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82000"/>
              </a:lnSpc>
              <a:spcBef>
                <a:spcPct val="0"/>
              </a:spcBef>
              <a:buFont typeface="Times New Roman" panose="02020603050405020304" pitchFamily="18" charset="0"/>
              <a:buNone/>
              <a:defRPr/>
            </a:pPr>
            <a:endParaRPr lang="en-US" altLang="en-US" b="0">
              <a:solidFill>
                <a:srgbClr val="FFFFFF"/>
              </a:solidFill>
            </a:endParaRPr>
          </a:p>
        </p:txBody>
      </p:sp>
      <p:pic>
        <p:nvPicPr>
          <p:cNvPr id="10" name="Picture 16">
            <a:extLst>
              <a:ext uri="{FF2B5EF4-FFF2-40B4-BE49-F238E27FC236}">
                <a16:creationId xmlns:a16="http://schemas.microsoft.com/office/drawing/2014/main" id="{DE05F2AC-AD5A-D1F1-5C03-2B397176CBD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474" y="2416203"/>
            <a:ext cx="2908074" cy="2295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AEBE9B-6B92-1C02-0203-E4632AC83BA3}"/>
              </a:ext>
            </a:extLst>
          </p:cNvPr>
          <p:cNvSpPr txBox="1"/>
          <p:nvPr/>
        </p:nvSpPr>
        <p:spPr>
          <a:xfrm>
            <a:off x="530947" y="4740061"/>
            <a:ext cx="2497809" cy="603079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400" dirty="0"/>
              <a:t>Initial voxel representation of </a:t>
            </a:r>
            <a:br>
              <a:rPr lang="en-US" sz="1400" dirty="0"/>
            </a:br>
            <a:r>
              <a:rPr lang="en-US" sz="1400" dirty="0"/>
              <a:t>polycrystal materials.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F6F247-ABD2-AB12-1AD6-9247BABCBB17}"/>
              </a:ext>
            </a:extLst>
          </p:cNvPr>
          <p:cNvSpPr txBox="1"/>
          <p:nvPr/>
        </p:nvSpPr>
        <p:spPr>
          <a:xfrm>
            <a:off x="3680664" y="4740061"/>
            <a:ext cx="1779906" cy="603079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400" dirty="0"/>
              <a:t>Sculpt hex mesh of </a:t>
            </a:r>
            <a:br>
              <a:rPr lang="en-US" sz="1400" dirty="0"/>
            </a:br>
            <a:r>
              <a:rPr lang="en-US" sz="1400" dirty="0"/>
              <a:t>microstructure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E533F5-8214-4A50-7333-C580DEFCF27F}"/>
              </a:ext>
            </a:extLst>
          </p:cNvPr>
          <p:cNvSpPr txBox="1"/>
          <p:nvPr/>
        </p:nvSpPr>
        <p:spPr>
          <a:xfrm>
            <a:off x="6240284" y="4743999"/>
            <a:ext cx="2521503" cy="603079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400" dirty="0"/>
              <a:t>3D polycrystal microstructure</a:t>
            </a:r>
          </a:p>
        </p:txBody>
      </p:sp>
      <p:pic>
        <p:nvPicPr>
          <p:cNvPr id="16" name="Picture 16">
            <a:extLst>
              <a:ext uri="{FF2B5EF4-FFF2-40B4-BE49-F238E27FC236}">
                <a16:creationId xmlns:a16="http://schemas.microsoft.com/office/drawing/2014/main" id="{A4A82E26-3EAA-FFC0-1B2B-AD988170294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101" y="2005722"/>
            <a:ext cx="2916237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1FC1CFD-62AA-CDDC-5684-5090EA74F95B}"/>
              </a:ext>
            </a:extLst>
          </p:cNvPr>
          <p:cNvSpPr txBox="1"/>
          <p:nvPr/>
        </p:nvSpPr>
        <p:spPr>
          <a:xfrm>
            <a:off x="9228454" y="4740061"/>
            <a:ext cx="2521503" cy="603079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400" dirty="0"/>
              <a:t>2 phase polymer microstructure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2A9882-A014-5E82-AE62-8F39EF67C3D0}"/>
              </a:ext>
            </a:extLst>
          </p:cNvPr>
          <p:cNvSpPr txBox="1"/>
          <p:nvPr/>
        </p:nvSpPr>
        <p:spPr>
          <a:xfrm>
            <a:off x="565109" y="5353472"/>
            <a:ext cx="4203784" cy="1365043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600" dirty="0"/>
              <a:t>In addition to standard STL and diatoms, </a:t>
            </a:r>
            <a:br>
              <a:rPr lang="en-US" sz="1600" dirty="0"/>
            </a:br>
            <a:r>
              <a:rPr lang="en-US" sz="1600" dirty="0"/>
              <a:t>several formats for microstructures are </a:t>
            </a:r>
            <a:br>
              <a:rPr lang="en-US" sz="1600" dirty="0"/>
            </a:br>
            <a:r>
              <a:rPr lang="en-US" sz="1600" dirty="0"/>
              <a:t>supported that contain data on a </a:t>
            </a:r>
            <a:br>
              <a:rPr lang="en-US" sz="1600" dirty="0"/>
            </a:br>
            <a:r>
              <a:rPr lang="en-US" sz="1600" dirty="0"/>
              <a:t>Cartesian grid.  Each cell holds material </a:t>
            </a:r>
            <a:br>
              <a:rPr lang="en-US" sz="1600" dirty="0"/>
            </a:br>
            <a:r>
              <a:rPr lang="en-US" sz="1600" dirty="0"/>
              <a:t>info for its portion of the grid.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7D179E-3F00-BD24-4ABB-BEF5B965004D}"/>
              </a:ext>
            </a:extLst>
          </p:cNvPr>
          <p:cNvSpPr txBox="1"/>
          <p:nvPr/>
        </p:nvSpPr>
        <p:spPr>
          <a:xfrm>
            <a:off x="4836957" y="5617239"/>
            <a:ext cx="1711326" cy="995263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600" b="1" dirty="0" err="1"/>
              <a:t>input_micro</a:t>
            </a:r>
            <a:endParaRPr lang="en-US" sz="1600" b="1" dirty="0"/>
          </a:p>
          <a:p>
            <a:pPr algn="l"/>
            <a:r>
              <a:rPr lang="en-US" sz="1600" b="1" dirty="0" err="1"/>
              <a:t>input_cart_exo</a:t>
            </a:r>
            <a:endParaRPr lang="en-US" sz="1600" b="1" dirty="0"/>
          </a:p>
          <a:p>
            <a:pPr algn="l"/>
            <a:r>
              <a:rPr lang="en-US" sz="1600" b="1" dirty="0" err="1"/>
              <a:t>input_spn</a:t>
            </a:r>
            <a:endParaRPr lang="en-US" sz="1600" b="1" dirty="0"/>
          </a:p>
          <a:p>
            <a:pPr algn="l"/>
            <a:r>
              <a:rPr lang="en-US" sz="1600" b="1" dirty="0" err="1"/>
              <a:t>input_stitch</a:t>
            </a:r>
            <a:endParaRPr lang="en-US" sz="16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6F848A-F34F-1DFC-663E-AE5C215C486F}"/>
              </a:ext>
            </a:extLst>
          </p:cNvPr>
          <p:cNvSpPr txBox="1"/>
          <p:nvPr/>
        </p:nvSpPr>
        <p:spPr>
          <a:xfrm>
            <a:off x="6290309" y="5645249"/>
            <a:ext cx="5336582" cy="995263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600" dirty="0"/>
              <a:t>Text format.  Once row per cell, One column per material</a:t>
            </a:r>
          </a:p>
          <a:p>
            <a:pPr algn="l"/>
            <a:r>
              <a:rPr lang="en-US" sz="1600" dirty="0"/>
              <a:t>Exodus File restricted to Hex8 Cartesian grid. </a:t>
            </a:r>
          </a:p>
          <a:p>
            <a:pPr algn="l"/>
            <a:r>
              <a:rPr lang="en-US" sz="1600" dirty="0"/>
              <a:t>Text file with one integer per cell representing material ID</a:t>
            </a:r>
          </a:p>
          <a:p>
            <a:pPr algn="l"/>
            <a:r>
              <a:rPr lang="en-US" sz="1600" dirty="0"/>
              <a:t>Sandia supported.  SPPARKS and LAMMPS applications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BF321E-801B-84FD-21F2-BF4A6068E0B3}"/>
              </a:ext>
            </a:extLst>
          </p:cNvPr>
          <p:cNvSpPr txBox="1"/>
          <p:nvPr/>
        </p:nvSpPr>
        <p:spPr>
          <a:xfrm>
            <a:off x="4836957" y="5345704"/>
            <a:ext cx="5336582" cy="310515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600" dirty="0"/>
              <a:t>Supported Microstructure Formats</a:t>
            </a:r>
          </a:p>
        </p:txBody>
      </p:sp>
    </p:spTree>
    <p:extLst>
      <p:ext uri="{BB962C8B-B14F-4D97-AF65-F5344CB8AC3E}">
        <p14:creationId xmlns:p14="http://schemas.microsoft.com/office/powerpoint/2010/main" val="28832197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F91A9A-12E9-18D3-4428-2A0E65562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217488"/>
            <a:ext cx="679132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000000"/>
                </a:solidFill>
              </a:rPr>
              <a:t>Microstructures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8345EE-21A7-C260-F21E-4A80B8A7A5BA}"/>
              </a:ext>
            </a:extLst>
          </p:cNvPr>
          <p:cNvSpPr txBox="1"/>
          <p:nvPr/>
        </p:nvSpPr>
        <p:spPr>
          <a:xfrm>
            <a:off x="565109" y="873009"/>
            <a:ext cx="10399363" cy="1131431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664D3D-4F29-ED8C-690B-C9A0E185B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09" y="1086649"/>
            <a:ext cx="6338807" cy="23423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6DF0FF8-FD54-CE4D-F79E-BFF5D47A1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09" y="3755797"/>
            <a:ext cx="5891905" cy="26837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278F8F6-E627-678D-1B7F-D98B68EF23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512" y="1066800"/>
            <a:ext cx="4654325" cy="428433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7D45452-340F-3386-0816-251B8FDA28B0}"/>
              </a:ext>
            </a:extLst>
          </p:cNvPr>
          <p:cNvSpPr txBox="1"/>
          <p:nvPr/>
        </p:nvSpPr>
        <p:spPr>
          <a:xfrm>
            <a:off x="2408114" y="3448849"/>
            <a:ext cx="2588217" cy="326797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600" dirty="0"/>
              <a:t>Spray Foam Material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F2D089-8C37-FCAD-40FB-D27E2C132904}"/>
              </a:ext>
            </a:extLst>
          </p:cNvPr>
          <p:cNvSpPr txBox="1"/>
          <p:nvPr/>
        </p:nvSpPr>
        <p:spPr>
          <a:xfrm>
            <a:off x="2472690" y="6439544"/>
            <a:ext cx="2523641" cy="326797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600" dirty="0"/>
              <a:t>Elastomeric Syntactic Foam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7E7385-7C15-AE45-FF05-934195AC5834}"/>
              </a:ext>
            </a:extLst>
          </p:cNvPr>
          <p:cNvSpPr txBox="1"/>
          <p:nvPr/>
        </p:nvSpPr>
        <p:spPr>
          <a:xfrm>
            <a:off x="8558906" y="5316351"/>
            <a:ext cx="2523641" cy="326797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600" dirty="0"/>
              <a:t>Crystal Plasticity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0D977D4-37A0-1B9E-FF1A-608B6728AE8A}"/>
              </a:ext>
            </a:extLst>
          </p:cNvPr>
          <p:cNvSpPr txBox="1"/>
          <p:nvPr/>
        </p:nvSpPr>
        <p:spPr>
          <a:xfrm>
            <a:off x="565109" y="6318765"/>
            <a:ext cx="2523641" cy="326797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100" dirty="0"/>
              <a:t>Courtesy Judith A. Brown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6EB54E-8CAC-1ED6-7166-7D999517B837}"/>
              </a:ext>
            </a:extLst>
          </p:cNvPr>
          <p:cNvSpPr txBox="1"/>
          <p:nvPr/>
        </p:nvSpPr>
        <p:spPr>
          <a:xfrm>
            <a:off x="565107" y="3360591"/>
            <a:ext cx="2523641" cy="326797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100" dirty="0"/>
              <a:t>Courtesy Nathan W. Moore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331E0C-AFC7-071A-D6D6-9F4A11DC87FB}"/>
              </a:ext>
            </a:extLst>
          </p:cNvPr>
          <p:cNvSpPr txBox="1"/>
          <p:nvPr/>
        </p:nvSpPr>
        <p:spPr>
          <a:xfrm>
            <a:off x="10276088" y="3197192"/>
            <a:ext cx="1661482" cy="326797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100" dirty="0"/>
              <a:t>Courtesy James W. </a:t>
            </a:r>
            <a:r>
              <a:rPr lang="en-US" sz="1100" dirty="0" err="1"/>
              <a:t>Foulk</a:t>
            </a:r>
            <a:endParaRPr lang="en-US" sz="11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7DF843C-B885-55CA-58A2-0D9857216BC1}"/>
              </a:ext>
            </a:extLst>
          </p:cNvPr>
          <p:cNvSpPr txBox="1"/>
          <p:nvPr/>
        </p:nvSpPr>
        <p:spPr>
          <a:xfrm>
            <a:off x="6538580" y="5658194"/>
            <a:ext cx="5026318" cy="326797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600" dirty="0"/>
              <a:t>Sandia Report: Mesh Generation for Microstructures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DA1F2B-82D7-176C-7EB9-0CCA66528C63}"/>
              </a:ext>
            </a:extLst>
          </p:cNvPr>
          <p:cNvSpPr txBox="1"/>
          <p:nvPr/>
        </p:nvSpPr>
        <p:spPr>
          <a:xfrm>
            <a:off x="6538580" y="5886381"/>
            <a:ext cx="60947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5"/>
              </a:rPr>
              <a:t>https://www.sandia.gov/files/cubit/documents/SculptMicrostructuresSANDReport.pdf</a:t>
            </a:r>
            <a:endParaRPr lang="en-US" sz="11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AD539AD-53C3-ED3D-6A4A-247CF7A73B92}"/>
              </a:ext>
            </a:extLst>
          </p:cNvPr>
          <p:cNvSpPr txBox="1"/>
          <p:nvPr/>
        </p:nvSpPr>
        <p:spPr>
          <a:xfrm>
            <a:off x="6538580" y="6176489"/>
            <a:ext cx="5026318" cy="326797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600" dirty="0"/>
              <a:t>Technical documentation and many examples/use cases</a:t>
            </a:r>
          </a:p>
        </p:txBody>
      </p:sp>
    </p:spTree>
    <p:extLst>
      <p:ext uri="{BB962C8B-B14F-4D97-AF65-F5344CB8AC3E}">
        <p14:creationId xmlns:p14="http://schemas.microsoft.com/office/powerpoint/2010/main" val="1327814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DE164A31-EF64-F975-DB3A-21AF3EBEC2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 15.5 </a:t>
            </a:r>
            <a:br>
              <a:rPr lang="en-US" altLang="en-US" dirty="0"/>
            </a:br>
            <a:r>
              <a:rPr lang="en-US" altLang="en-US" dirty="0"/>
              <a:t>Microstructures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2AB88B-47E2-48E1-92ED-74AEC3EFECD9}"/>
              </a:ext>
            </a:extLst>
          </p:cNvPr>
          <p:cNvSpPr txBox="1"/>
          <p:nvPr/>
        </p:nvSpPr>
        <p:spPr>
          <a:xfrm>
            <a:off x="1605879" y="1621971"/>
            <a:ext cx="65745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Run the input file “</a:t>
            </a:r>
            <a:r>
              <a:rPr lang="en-US" b="1" dirty="0">
                <a:solidFill>
                  <a:srgbClr val="000000"/>
                </a:solidFill>
                <a:ea typeface="ＭＳ Ｐゴシック" charset="0"/>
              </a:rPr>
              <a:t>sculpt_micro9.i</a:t>
            </a: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” from a terminal.</a:t>
            </a:r>
          </a:p>
        </p:txBody>
      </p:sp>
      <p:sp>
        <p:nvSpPr>
          <p:cNvPr id="41989" name="Oval 23">
            <a:extLst>
              <a:ext uri="{FF2B5EF4-FFF2-40B4-BE49-F238E27FC236}">
                <a16:creationId xmlns:a16="http://schemas.microsoft.com/office/drawing/2014/main" id="{9E94010A-D156-7708-A8CD-206995EC1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478" y="1666420"/>
            <a:ext cx="410907" cy="3048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82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b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1990" name="Oval 24">
            <a:extLst>
              <a:ext uri="{FF2B5EF4-FFF2-40B4-BE49-F238E27FC236}">
                <a16:creationId xmlns:a16="http://schemas.microsoft.com/office/drawing/2014/main" id="{38E774BD-ECDD-6738-36B2-104E42154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558" y="2708026"/>
            <a:ext cx="410907" cy="304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82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b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1991" name="Oval 11">
            <a:extLst>
              <a:ext uri="{FF2B5EF4-FFF2-40B4-BE49-F238E27FC236}">
                <a16:creationId xmlns:a16="http://schemas.microsoft.com/office/drawing/2014/main" id="{31438F99-5E06-64CB-F23C-71BB7952D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465" y="3692775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339933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82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b="0"/>
              <a:t>3</a:t>
            </a:r>
          </a:p>
        </p:txBody>
      </p:sp>
      <p:sp>
        <p:nvSpPr>
          <p:cNvPr id="41992" name="TextBox 9">
            <a:extLst>
              <a:ext uri="{FF2B5EF4-FFF2-40B4-BE49-F238E27FC236}">
                <a16:creationId xmlns:a16="http://schemas.microsoft.com/office/drawing/2014/main" id="{E2E279F7-30C2-EAB4-6C7E-4ED7FF8F2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2475" y="2058771"/>
            <a:ext cx="7467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sz="1800" b="0" dirty="0">
                <a:solidFill>
                  <a:srgbClr val="0070C0"/>
                </a:solidFill>
                <a:cs typeface="Arial" panose="020B0604020202020204" pitchFamily="34" charset="0"/>
              </a:rPr>
              <a:t>sculpt –</a:t>
            </a:r>
            <a:r>
              <a:rPr lang="en-US" altLang="en-US" sz="1800" b="0" dirty="0" err="1">
                <a:solidFill>
                  <a:srgbClr val="0070C0"/>
                </a:solidFill>
                <a:cs typeface="Arial" panose="020B0604020202020204" pitchFamily="34" charset="0"/>
              </a:rPr>
              <a:t>i</a:t>
            </a:r>
            <a:r>
              <a:rPr lang="en-US" altLang="en-US" sz="1800" b="0" dirty="0">
                <a:solidFill>
                  <a:srgbClr val="0070C0"/>
                </a:solidFill>
                <a:cs typeface="Arial" panose="020B0604020202020204" pitchFamily="34" charset="0"/>
              </a:rPr>
              <a:t> sculpt_micro9.i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70C322-F32F-4445-91BF-A9A507CE55B0}"/>
              </a:ext>
            </a:extLst>
          </p:cNvPr>
          <p:cNvSpPr txBox="1"/>
          <p:nvPr/>
        </p:nvSpPr>
        <p:spPr>
          <a:xfrm>
            <a:off x="1590370" y="2642940"/>
            <a:ext cx="78072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Import the resulting exodus mesh into cubit as mesh based geometry</a:t>
            </a:r>
          </a:p>
        </p:txBody>
      </p:sp>
      <p:sp>
        <p:nvSpPr>
          <p:cNvPr id="41994" name="TextBox 9">
            <a:extLst>
              <a:ext uri="{FF2B5EF4-FFF2-40B4-BE49-F238E27FC236}">
                <a16:creationId xmlns:a16="http://schemas.microsoft.com/office/drawing/2014/main" id="{B562D7EE-18AB-7FD0-7E46-9727BC183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555" y="3071814"/>
            <a:ext cx="7467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sz="1800" b="0" dirty="0">
                <a:solidFill>
                  <a:srgbClr val="0070C0"/>
                </a:solidFill>
                <a:cs typeface="Arial" panose="020B0604020202020204" pitchFamily="34" charset="0"/>
              </a:rPr>
              <a:t>import mesh </a:t>
            </a:r>
            <a:r>
              <a:rPr lang="en-US" altLang="en-US" sz="1800" b="0" dirty="0" err="1">
                <a:solidFill>
                  <a:srgbClr val="0070C0"/>
                </a:solidFill>
                <a:cs typeface="Arial" panose="020B0604020202020204" pitchFamily="34" charset="0"/>
              </a:rPr>
              <a:t>geom</a:t>
            </a:r>
            <a:r>
              <a:rPr lang="en-US" altLang="en-US" sz="1800" b="0" dirty="0">
                <a:solidFill>
                  <a:srgbClr val="0070C0"/>
                </a:solidFill>
                <a:cs typeface="Arial" panose="020B0604020202020204" pitchFamily="34" charset="0"/>
              </a:rPr>
              <a:t> “micro_clipped.e.1.0”</a:t>
            </a:r>
          </a:p>
        </p:txBody>
      </p:sp>
      <p:sp>
        <p:nvSpPr>
          <p:cNvPr id="41995" name="TextBox 9">
            <a:extLst>
              <a:ext uri="{FF2B5EF4-FFF2-40B4-BE49-F238E27FC236}">
                <a16:creationId xmlns:a16="http://schemas.microsoft.com/office/drawing/2014/main" id="{2D5540F3-0B32-D077-464D-6ECF0BC3B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9691" y="4321050"/>
            <a:ext cx="3733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sz="1800" b="0" dirty="0">
                <a:solidFill>
                  <a:srgbClr val="0070C0"/>
                </a:solidFill>
                <a:cs typeface="Arial" panose="020B0604020202020204" pitchFamily="34" charset="0"/>
              </a:rPr>
              <a:t>delete mesh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sz="1800" b="0" dirty="0">
                <a:solidFill>
                  <a:srgbClr val="0070C0"/>
                </a:solidFill>
                <a:cs typeface="Arial" panose="020B0604020202020204" pitchFamily="34" charset="0"/>
              </a:rPr>
              <a:t>vol all size 0.5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sz="1800" b="0" dirty="0">
                <a:solidFill>
                  <a:srgbClr val="0070C0"/>
                </a:solidFill>
                <a:cs typeface="Arial" panose="020B0604020202020204" pitchFamily="34" charset="0"/>
              </a:rPr>
              <a:t>vol all scheme </a:t>
            </a:r>
            <a:r>
              <a:rPr lang="en-US" altLang="en-US" sz="1800" b="0" dirty="0" err="1">
                <a:solidFill>
                  <a:srgbClr val="0070C0"/>
                </a:solidFill>
                <a:cs typeface="Arial" panose="020B0604020202020204" pitchFamily="34" charset="0"/>
              </a:rPr>
              <a:t>tetmesh</a:t>
            </a:r>
            <a:endParaRPr lang="en-US" altLang="en-US" sz="1800" b="0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sz="1800" b="0" dirty="0">
                <a:solidFill>
                  <a:srgbClr val="0070C0"/>
                </a:solidFill>
                <a:cs typeface="Arial" panose="020B0604020202020204" pitchFamily="34" charset="0"/>
              </a:rPr>
              <a:t>mesh vol all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FBB8DC-CFF3-44E4-BE44-78B3B2CFE7D5}"/>
              </a:ext>
            </a:extLst>
          </p:cNvPr>
          <p:cNvSpPr txBox="1"/>
          <p:nvPr/>
        </p:nvSpPr>
        <p:spPr>
          <a:xfrm>
            <a:off x="1630982" y="3663909"/>
            <a:ext cx="32004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Delete the triangle mesh and generate a </a:t>
            </a:r>
            <a:r>
              <a:rPr lang="en-US" dirty="0" err="1">
                <a:solidFill>
                  <a:srgbClr val="000000"/>
                </a:solidFill>
                <a:ea typeface="ＭＳ Ｐゴシック" charset="0"/>
              </a:rPr>
              <a:t>tet</a:t>
            </a: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 mesh </a:t>
            </a:r>
          </a:p>
        </p:txBody>
      </p:sp>
      <p:pic>
        <p:nvPicPr>
          <p:cNvPr id="41997" name="Picture 16">
            <a:extLst>
              <a:ext uri="{FF2B5EF4-FFF2-40B4-BE49-F238E27FC236}">
                <a16:creationId xmlns:a16="http://schemas.microsoft.com/office/drawing/2014/main" id="{84A318AD-C499-7B55-417D-2B28AC9811F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910" y="346276"/>
            <a:ext cx="2756915" cy="217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8" name="Picture 18">
            <a:extLst>
              <a:ext uri="{FF2B5EF4-FFF2-40B4-BE49-F238E27FC236}">
                <a16:creationId xmlns:a16="http://schemas.microsoft.com/office/drawing/2014/main" id="{7843264B-D538-57B1-F1A3-8E874C522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180" y="3544668"/>
            <a:ext cx="186531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9" name="Picture 19">
            <a:extLst>
              <a:ext uri="{FF2B5EF4-FFF2-40B4-BE49-F238E27FC236}">
                <a16:creationId xmlns:a16="http://schemas.microsoft.com/office/drawing/2014/main" id="{FF767BE1-81E1-9BEF-4198-3999FD33A2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580" y="3879632"/>
            <a:ext cx="1878013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0" name="Picture 20">
            <a:extLst>
              <a:ext uri="{FF2B5EF4-FFF2-40B4-BE49-F238E27FC236}">
                <a16:creationId xmlns:a16="http://schemas.microsoft.com/office/drawing/2014/main" id="{1580FD2A-E04C-4CF5-6682-090D2B5FEE8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205" y="2703294"/>
            <a:ext cx="187642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1" name="Picture 21">
            <a:extLst>
              <a:ext uri="{FF2B5EF4-FFF2-40B4-BE49-F238E27FC236}">
                <a16:creationId xmlns:a16="http://schemas.microsoft.com/office/drawing/2014/main" id="{F6A7AA5E-45D2-D841-993F-18FA52C78BD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992" y="4901981"/>
            <a:ext cx="1966912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ight Arrow 22">
            <a:extLst>
              <a:ext uri="{FF2B5EF4-FFF2-40B4-BE49-F238E27FC236}">
                <a16:creationId xmlns:a16="http://schemas.microsoft.com/office/drawing/2014/main" id="{F10063BF-8B06-4FEA-AB85-5B050CF46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905" y="4292381"/>
            <a:ext cx="525463" cy="146050"/>
          </a:xfrm>
          <a:prstGeom prst="rightArrow">
            <a:avLst>
              <a:gd name="adj1" fmla="val 50000"/>
              <a:gd name="adj2" fmla="val 50003"/>
            </a:avLst>
          </a:prstGeom>
          <a:gradFill rotWithShape="1">
            <a:gsLst>
              <a:gs pos="0">
                <a:srgbClr val="00E9A6"/>
              </a:gs>
              <a:gs pos="20000">
                <a:srgbClr val="00E3A3"/>
              </a:gs>
              <a:gs pos="100000">
                <a:srgbClr val="00AD7B"/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DB755AF7-52B5-4B05-943C-B81E827F5B4B}"/>
              </a:ext>
            </a:extLst>
          </p:cNvPr>
          <p:cNvSpPr>
            <a:spLocks noChangeArrowheads="1"/>
          </p:cNvSpPr>
          <p:nvPr/>
        </p:nvSpPr>
        <p:spPr bwMode="auto">
          <a:xfrm rot="2511870">
            <a:off x="8307692" y="4776568"/>
            <a:ext cx="285750" cy="14605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00E9A6"/>
              </a:gs>
              <a:gs pos="20000">
                <a:srgbClr val="00E3A3"/>
              </a:gs>
              <a:gs pos="100000">
                <a:srgbClr val="00AD7B"/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ACAAEF00-2E88-445F-A2F7-E42E5319030B}"/>
              </a:ext>
            </a:extLst>
          </p:cNvPr>
          <p:cNvSpPr>
            <a:spLocks noChangeArrowheads="1"/>
          </p:cNvSpPr>
          <p:nvPr/>
        </p:nvSpPr>
        <p:spPr bwMode="auto">
          <a:xfrm rot="19090512">
            <a:off x="8575979" y="3657381"/>
            <a:ext cx="285750" cy="14605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00E9A6"/>
              </a:gs>
              <a:gs pos="20000">
                <a:srgbClr val="00E3A3"/>
              </a:gs>
              <a:gs pos="100000">
                <a:srgbClr val="00AD7B"/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2005" name="TextBox 25">
            <a:extLst>
              <a:ext uri="{FF2B5EF4-FFF2-40B4-BE49-F238E27FC236}">
                <a16:creationId xmlns:a16="http://schemas.microsoft.com/office/drawing/2014/main" id="{7B2E3635-63A7-DAA5-4932-6F8633781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2892" y="2785843"/>
            <a:ext cx="9174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chemeClr val="tx1"/>
                </a:solidFill>
                <a:latin typeface="+mn-lt"/>
              </a:rPr>
              <a:t>Tetmesh </a:t>
            </a:r>
          </a:p>
          <a:p>
            <a:r>
              <a:rPr lang="en-US" altLang="en-US" sz="1400">
                <a:solidFill>
                  <a:schemeClr val="tx1"/>
                </a:solidFill>
                <a:latin typeface="+mn-lt"/>
              </a:rPr>
              <a:t>size 2.0</a:t>
            </a:r>
          </a:p>
        </p:txBody>
      </p:sp>
      <p:sp>
        <p:nvSpPr>
          <p:cNvPr id="42006" name="TextBox 26">
            <a:extLst>
              <a:ext uri="{FF2B5EF4-FFF2-40B4-BE49-F238E27FC236}">
                <a16:creationId xmlns:a16="http://schemas.microsoft.com/office/drawing/2014/main" id="{30FAE166-BBE7-15D2-C5D6-A88C9FFF3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9579" y="4965481"/>
            <a:ext cx="9174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chemeClr val="tx1"/>
                </a:solidFill>
                <a:latin typeface="+mn-lt"/>
              </a:rPr>
              <a:t>Tetmesh </a:t>
            </a:r>
          </a:p>
          <a:p>
            <a:r>
              <a:rPr lang="en-US" altLang="en-US" sz="1400">
                <a:solidFill>
                  <a:schemeClr val="tx1"/>
                </a:solidFill>
                <a:latin typeface="+mn-lt"/>
              </a:rPr>
              <a:t>size 1.0</a:t>
            </a:r>
          </a:p>
        </p:txBody>
      </p:sp>
      <p:sp>
        <p:nvSpPr>
          <p:cNvPr id="42007" name="TextBox 27">
            <a:extLst>
              <a:ext uri="{FF2B5EF4-FFF2-40B4-BE49-F238E27FC236}">
                <a16:creationId xmlns:a16="http://schemas.microsoft.com/office/drawing/2014/main" id="{B0895EA3-616E-F5A1-A462-C95A350DE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1379" y="5632231"/>
            <a:ext cx="9174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chemeClr val="tx1"/>
                </a:solidFill>
                <a:latin typeface="+mn-lt"/>
              </a:rPr>
              <a:t>Tetmesh </a:t>
            </a:r>
          </a:p>
          <a:p>
            <a:r>
              <a:rPr lang="en-US" altLang="en-US" sz="1400">
                <a:solidFill>
                  <a:schemeClr val="tx1"/>
                </a:solidFill>
                <a:latin typeface="+mn-lt"/>
              </a:rPr>
              <a:t>size 0.5</a:t>
            </a:r>
          </a:p>
        </p:txBody>
      </p:sp>
      <p:sp>
        <p:nvSpPr>
          <p:cNvPr id="42008" name="TextBox 28">
            <a:extLst>
              <a:ext uri="{FF2B5EF4-FFF2-40B4-BE49-F238E27FC236}">
                <a16:creationId xmlns:a16="http://schemas.microsoft.com/office/drawing/2014/main" id="{600A5798-592F-20FE-35F0-06C7E13FB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2254" y="4841656"/>
            <a:ext cx="12266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400" dirty="0">
                <a:solidFill>
                  <a:schemeClr val="tx1"/>
                </a:solidFill>
                <a:latin typeface="+mn-lt"/>
              </a:rPr>
              <a:t>Mesh-Based </a:t>
            </a:r>
          </a:p>
          <a:p>
            <a:r>
              <a:rPr lang="en-US" altLang="en-US" sz="1400" dirty="0">
                <a:solidFill>
                  <a:schemeClr val="tx1"/>
                </a:solidFill>
                <a:latin typeface="+mn-lt"/>
              </a:rPr>
              <a:t>Geometry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1FBA1C-B75E-51E0-3400-8CDC7C04C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216" y="1455413"/>
            <a:ext cx="3535458" cy="3546012"/>
          </a:xfrm>
          <a:prstGeom prst="rect">
            <a:avLst/>
          </a:prstGeom>
        </p:spPr>
      </p:pic>
      <p:sp>
        <p:nvSpPr>
          <p:cNvPr id="30723" name="AutoShape 26">
            <a:extLst>
              <a:ext uri="{FF2B5EF4-FFF2-40B4-BE49-F238E27FC236}">
                <a16:creationId xmlns:a16="http://schemas.microsoft.com/office/drawing/2014/main" id="{D61CBD79-A94B-F04A-82F0-CC36684909DC}"/>
              </a:ext>
            </a:extLst>
          </p:cNvPr>
          <p:cNvSpPr>
            <a:spLocks noChangeArrowheads="1"/>
          </p:cNvSpPr>
          <p:nvPr/>
        </p:nvSpPr>
        <p:spPr bwMode="auto">
          <a:xfrm rot="19347810">
            <a:off x="4479509" y="2216415"/>
            <a:ext cx="304800" cy="533400"/>
          </a:xfrm>
          <a:prstGeom prst="upArrow">
            <a:avLst>
              <a:gd name="adj1" fmla="val 25148"/>
              <a:gd name="adj2" fmla="val 98178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30727" name="AutoShape 26">
            <a:extLst>
              <a:ext uri="{FF2B5EF4-FFF2-40B4-BE49-F238E27FC236}">
                <a16:creationId xmlns:a16="http://schemas.microsoft.com/office/drawing/2014/main" id="{1CCDC72A-05FF-3043-A646-21034D401057}"/>
              </a:ext>
            </a:extLst>
          </p:cNvPr>
          <p:cNvSpPr>
            <a:spLocks noChangeArrowheads="1"/>
          </p:cNvSpPr>
          <p:nvPr/>
        </p:nvSpPr>
        <p:spPr bwMode="auto">
          <a:xfrm rot="19418442">
            <a:off x="6172274" y="4667752"/>
            <a:ext cx="304800" cy="533400"/>
          </a:xfrm>
          <a:prstGeom prst="upArrow">
            <a:avLst>
              <a:gd name="adj1" fmla="val 25148"/>
              <a:gd name="adj2" fmla="val 98178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30729" name="TextBox 18">
            <a:extLst>
              <a:ext uri="{FF2B5EF4-FFF2-40B4-BE49-F238E27FC236}">
                <a16:creationId xmlns:a16="http://schemas.microsoft.com/office/drawing/2014/main" id="{7A1D346C-3D8F-7846-A5DB-7988609EE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051" y="1413205"/>
            <a:ext cx="2362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600" dirty="0">
                <a:latin typeface="+mn-lt"/>
              </a:rPr>
              <a:t>Sculpt is a separate companion application to CUBIT™ .</a:t>
            </a:r>
          </a:p>
        </p:txBody>
      </p:sp>
      <p:sp>
        <p:nvSpPr>
          <p:cNvPr id="30730" name="TextBox 19">
            <a:extLst>
              <a:ext uri="{FF2B5EF4-FFF2-40B4-BE49-F238E27FC236}">
                <a16:creationId xmlns:a16="http://schemas.microsoft.com/office/drawing/2014/main" id="{7C585A08-9813-0842-97A8-5AE247C10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051" y="3242005"/>
            <a:ext cx="2590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600">
                <a:latin typeface="+mn-lt"/>
              </a:rPr>
              <a:t>Can be run from CUBIT™  GUI or in batch from OS command line</a:t>
            </a:r>
          </a:p>
        </p:txBody>
      </p:sp>
      <p:sp>
        <p:nvSpPr>
          <p:cNvPr id="30731" name="TextBox 20">
            <a:extLst>
              <a:ext uri="{FF2B5EF4-FFF2-40B4-BE49-F238E27FC236}">
                <a16:creationId xmlns:a16="http://schemas.microsoft.com/office/drawing/2014/main" id="{979BC752-E3E3-6443-B1AF-5F42F9A36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051" y="4080205"/>
            <a:ext cx="2362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600">
                <a:latin typeface="+mn-lt"/>
              </a:rPr>
              <a:t>Parallel application uses MPI to run on multiple cores/processors</a:t>
            </a:r>
          </a:p>
        </p:txBody>
      </p:sp>
      <p:sp>
        <p:nvSpPr>
          <p:cNvPr id="30732" name="TextBox 21">
            <a:extLst>
              <a:ext uri="{FF2B5EF4-FFF2-40B4-BE49-F238E27FC236}">
                <a16:creationId xmlns:a16="http://schemas.microsoft.com/office/drawing/2014/main" id="{F9E7B0C1-B7B6-AA4C-989A-C9ED77CFF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051" y="5451804"/>
            <a:ext cx="2362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600" dirty="0">
                <a:latin typeface="+mn-lt"/>
              </a:rPr>
              <a:t>See Cubit 200 for more details/exercises</a:t>
            </a:r>
          </a:p>
        </p:txBody>
      </p:sp>
      <p:sp>
        <p:nvSpPr>
          <p:cNvPr id="30733" name="TextBox 22">
            <a:extLst>
              <a:ext uri="{FF2B5EF4-FFF2-40B4-BE49-F238E27FC236}">
                <a16:creationId xmlns:a16="http://schemas.microsoft.com/office/drawing/2014/main" id="{0AC562B6-184B-F349-8EB1-D33627D0A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051" y="2327605"/>
            <a:ext cx="2362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600">
                <a:latin typeface="+mn-lt"/>
              </a:rPr>
              <a:t>Does not use </a:t>
            </a:r>
            <a:r>
              <a:rPr lang="en-US" altLang="en-US" sz="1600" i="1">
                <a:latin typeface="+mn-lt"/>
              </a:rPr>
              <a:t>Scheme</a:t>
            </a:r>
            <a:r>
              <a:rPr lang="en-US" altLang="en-US" sz="1600">
                <a:latin typeface="+mn-lt"/>
              </a:rPr>
              <a:t>, instead uses </a:t>
            </a:r>
            <a:r>
              <a:rPr lang="en-US" altLang="en-US" sz="1600" i="1">
                <a:latin typeface="+mn-lt"/>
              </a:rPr>
              <a:t>Sculpt Parallel</a:t>
            </a:r>
            <a:r>
              <a:rPr lang="en-US" altLang="en-US" sz="1600">
                <a:latin typeface="+mn-lt"/>
              </a:rPr>
              <a:t> command.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D91A1D94-1FB0-3221-8286-327CDD0D6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217488"/>
            <a:ext cx="679132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000000"/>
                </a:solidFill>
              </a:rPr>
              <a:t>Sculpt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A87913-A178-F24A-F09D-63EDD3810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27" y="123232"/>
            <a:ext cx="3034815" cy="6517280"/>
          </a:xfrm>
          <a:prstGeom prst="rect">
            <a:avLst/>
          </a:prstGeom>
        </p:spPr>
      </p:pic>
      <p:sp>
        <p:nvSpPr>
          <p:cNvPr id="8" name="Oval 16">
            <a:extLst>
              <a:ext uri="{FF2B5EF4-FFF2-40B4-BE49-F238E27FC236}">
                <a16:creationId xmlns:a16="http://schemas.microsoft.com/office/drawing/2014/main" id="{A75AC69D-0F9C-4E3E-A3D1-890D49039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517" y="4975024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339933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1" name="Oval 20">
            <a:extLst>
              <a:ext uri="{FF2B5EF4-FFF2-40B4-BE49-F238E27FC236}">
                <a16:creationId xmlns:a16="http://schemas.microsoft.com/office/drawing/2014/main" id="{364231F9-CC66-E019-CD83-373C64D86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4514" y="2467131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 dirty="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2" name="Oval 14">
            <a:extLst>
              <a:ext uri="{FF2B5EF4-FFF2-40B4-BE49-F238E27FC236}">
                <a16:creationId xmlns:a16="http://schemas.microsoft.com/office/drawing/2014/main" id="{991A8F18-0C68-F5D0-1D8B-7E62DA2D6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0101" y="3289802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 dirty="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4" name="AutoShape 26">
            <a:extLst>
              <a:ext uri="{FF2B5EF4-FFF2-40B4-BE49-F238E27FC236}">
                <a16:creationId xmlns:a16="http://schemas.microsoft.com/office/drawing/2014/main" id="{B93A7EC9-AD9F-DE0C-1799-40B42A131DCF}"/>
              </a:ext>
            </a:extLst>
          </p:cNvPr>
          <p:cNvSpPr>
            <a:spLocks noChangeArrowheads="1"/>
          </p:cNvSpPr>
          <p:nvPr/>
        </p:nvSpPr>
        <p:spPr bwMode="auto">
          <a:xfrm rot="19347810">
            <a:off x="4184361" y="3023102"/>
            <a:ext cx="304800" cy="533400"/>
          </a:xfrm>
          <a:prstGeom prst="upArrow">
            <a:avLst>
              <a:gd name="adj1" fmla="val 25148"/>
              <a:gd name="adj2" fmla="val 98178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US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5FC7AFE-1EEB-C12F-8269-2B09AE1D3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105" y="401673"/>
            <a:ext cx="2826136" cy="60823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93E00E-2D0B-F984-9FE8-A11463892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4468" y="1592617"/>
            <a:ext cx="4700587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dirty="0">
                <a:latin typeface="+mn-lt"/>
              </a:rPr>
              <a:t>Import the </a:t>
            </a:r>
            <a:r>
              <a:rPr lang="en-US" altLang="en-US" sz="1800" dirty="0" err="1">
                <a:latin typeface="+mn-lt"/>
              </a:rPr>
              <a:t>stl</a:t>
            </a:r>
            <a:r>
              <a:rPr lang="en-US" altLang="en-US" sz="1800" dirty="0">
                <a:latin typeface="+mn-lt"/>
              </a:rPr>
              <a:t> file “</a:t>
            </a:r>
            <a:r>
              <a:rPr lang="en-US" altLang="en-US" sz="1800" dirty="0" err="1">
                <a:latin typeface="+mn-lt"/>
              </a:rPr>
              <a:t>eros_asteroid.stl</a:t>
            </a:r>
            <a:r>
              <a:rPr lang="en-US" altLang="en-US" sz="1800" dirty="0">
                <a:latin typeface="+mn-lt"/>
              </a:rPr>
              <a:t>” (change the file filter to “</a:t>
            </a:r>
            <a:r>
              <a:rPr lang="en-US" altLang="en-US" sz="1800" dirty="0" err="1">
                <a:latin typeface="+mn-lt"/>
              </a:rPr>
              <a:t>stl</a:t>
            </a:r>
            <a:r>
              <a:rPr lang="en-US" altLang="en-US" sz="1800" dirty="0">
                <a:latin typeface="+mn-lt"/>
              </a:rPr>
              <a:t>”)</a:t>
            </a:r>
          </a:p>
          <a:p>
            <a:endParaRPr lang="en-US" altLang="en-US" sz="1800" dirty="0">
              <a:latin typeface="+mn-lt"/>
            </a:endParaRPr>
          </a:p>
          <a:p>
            <a:endParaRPr lang="en-US" altLang="en-US" sz="1800" dirty="0">
              <a:latin typeface="+mn-lt"/>
            </a:endParaRPr>
          </a:p>
          <a:p>
            <a:r>
              <a:rPr lang="en-US" altLang="en-US" sz="1800" dirty="0">
                <a:latin typeface="+mn-lt"/>
              </a:rPr>
              <a:t>Preview the overlay grid resolution</a:t>
            </a:r>
          </a:p>
          <a:p>
            <a:endParaRPr lang="en-US" altLang="en-US" sz="1800" dirty="0">
              <a:latin typeface="+mn-lt"/>
            </a:endParaRPr>
          </a:p>
          <a:p>
            <a:r>
              <a:rPr lang="en-US" altLang="en-US" sz="1800" dirty="0">
                <a:latin typeface="+mn-lt"/>
              </a:rPr>
              <a:t>Mesh</a:t>
            </a:r>
          </a:p>
          <a:p>
            <a:endParaRPr lang="en-US" altLang="en-US" sz="1800" dirty="0">
              <a:latin typeface="+mn-lt"/>
            </a:endParaRPr>
          </a:p>
          <a:p>
            <a:r>
              <a:rPr lang="en-US" altLang="en-US" sz="1800" dirty="0">
                <a:latin typeface="+mn-lt"/>
              </a:rPr>
              <a:t>Use the slice tool to view the interior hexes</a:t>
            </a:r>
          </a:p>
          <a:p>
            <a:endParaRPr lang="en-US" altLang="en-US" sz="1800" dirty="0">
              <a:latin typeface="+mn-lt"/>
            </a:endParaRPr>
          </a:p>
        </p:txBody>
      </p:sp>
      <p:sp>
        <p:nvSpPr>
          <p:cNvPr id="5" name="Oval 14">
            <a:extLst>
              <a:ext uri="{FF2B5EF4-FFF2-40B4-BE49-F238E27FC236}">
                <a16:creationId xmlns:a16="http://schemas.microsoft.com/office/drawing/2014/main" id="{1CBD5D71-5B6A-80EB-F0B7-89F07505E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14" y="2240693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6" name="Oval 20">
            <a:extLst>
              <a:ext uri="{FF2B5EF4-FFF2-40B4-BE49-F238E27FC236}">
                <a16:creationId xmlns:a16="http://schemas.microsoft.com/office/drawing/2014/main" id="{23283FCE-B63E-4FB2-D717-160F9B164B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14" y="1643444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 dirty="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27A3A4-77A1-3914-E4D0-224680FB8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4469" y="2190494"/>
            <a:ext cx="358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 dirty="0">
                <a:latin typeface="+mn-lt"/>
              </a:rPr>
              <a:t>Navigate to sculpt panel</a:t>
            </a:r>
          </a:p>
          <a:p>
            <a:endParaRPr lang="en-US" altLang="en-US" sz="1800" dirty="0"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6A9387-405A-E41B-AF91-683128C90D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827" y="706473"/>
            <a:ext cx="2597944" cy="1544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1A5151-7D32-703F-6962-7CBBD68267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827" y="2794547"/>
            <a:ext cx="2379782" cy="1766013"/>
          </a:xfrm>
          <a:prstGeom prst="rect">
            <a:avLst/>
          </a:prstGeom>
        </p:spPr>
      </p:pic>
      <p:sp>
        <p:nvSpPr>
          <p:cNvPr id="12" name="Oval 14">
            <a:extLst>
              <a:ext uri="{FF2B5EF4-FFF2-40B4-BE49-F238E27FC236}">
                <a16:creationId xmlns:a16="http://schemas.microsoft.com/office/drawing/2014/main" id="{4518895B-A9DC-C96F-0878-563E93AF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14" y="2746770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339933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 dirty="0"/>
              <a:t>3</a:t>
            </a:r>
          </a:p>
        </p:txBody>
      </p:sp>
      <p:sp>
        <p:nvSpPr>
          <p:cNvPr id="13" name="Oval 15">
            <a:extLst>
              <a:ext uri="{FF2B5EF4-FFF2-40B4-BE49-F238E27FC236}">
                <a16:creationId xmlns:a16="http://schemas.microsoft.com/office/drawing/2014/main" id="{50EEB06C-FFAF-C9A3-4193-C21A575FB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14" y="3252847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/>
              <a:t>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400FB7D-C6B0-C98E-1695-4AB06436F8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036" y="4908134"/>
            <a:ext cx="1885526" cy="1686619"/>
          </a:xfrm>
          <a:prstGeom prst="rect">
            <a:avLst/>
          </a:prstGeom>
        </p:spPr>
      </p:pic>
      <p:sp>
        <p:nvSpPr>
          <p:cNvPr id="18" name="AutoShape 26">
            <a:extLst>
              <a:ext uri="{FF2B5EF4-FFF2-40B4-BE49-F238E27FC236}">
                <a16:creationId xmlns:a16="http://schemas.microsoft.com/office/drawing/2014/main" id="{E1CEC0BE-BFD3-C09E-2646-80C8497D85F5}"/>
              </a:ext>
            </a:extLst>
          </p:cNvPr>
          <p:cNvSpPr>
            <a:spLocks noChangeArrowheads="1"/>
          </p:cNvSpPr>
          <p:nvPr/>
        </p:nvSpPr>
        <p:spPr bwMode="auto">
          <a:xfrm rot="19347810">
            <a:off x="6932835" y="5415731"/>
            <a:ext cx="304800" cy="533400"/>
          </a:xfrm>
          <a:prstGeom prst="upArrow">
            <a:avLst>
              <a:gd name="adj1" fmla="val 25148"/>
              <a:gd name="adj2" fmla="val 98178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19" name="Oval 14">
            <a:extLst>
              <a:ext uri="{FF2B5EF4-FFF2-40B4-BE49-F238E27FC236}">
                <a16:creationId xmlns:a16="http://schemas.microsoft.com/office/drawing/2014/main" id="{26C6195D-3E98-8E71-D88D-E216B491E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3784" y="5446643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339933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 dirty="0"/>
              <a:t>3</a:t>
            </a:r>
          </a:p>
        </p:txBody>
      </p:sp>
      <p:sp>
        <p:nvSpPr>
          <p:cNvPr id="20" name="Oval 20">
            <a:extLst>
              <a:ext uri="{FF2B5EF4-FFF2-40B4-BE49-F238E27FC236}">
                <a16:creationId xmlns:a16="http://schemas.microsoft.com/office/drawing/2014/main" id="{22C41FE1-2DBF-2742-CA8F-C1384AB9F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09295" y="883636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 dirty="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2" name="Oval 30">
            <a:extLst>
              <a:ext uri="{FF2B5EF4-FFF2-40B4-BE49-F238E27FC236}">
                <a16:creationId xmlns:a16="http://schemas.microsoft.com/office/drawing/2014/main" id="{A59DF9F1-444E-EEC8-7A1A-EB7B81927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14" y="3806431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33CC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23" name="Oval 30">
            <a:extLst>
              <a:ext uri="{FF2B5EF4-FFF2-40B4-BE49-F238E27FC236}">
                <a16:creationId xmlns:a16="http://schemas.microsoft.com/office/drawing/2014/main" id="{37B986FC-DCE3-F81B-81F4-2717D25C3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34562" y="5603282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33CC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24" name="AutoShape 26">
            <a:extLst>
              <a:ext uri="{FF2B5EF4-FFF2-40B4-BE49-F238E27FC236}">
                <a16:creationId xmlns:a16="http://schemas.microsoft.com/office/drawing/2014/main" id="{CE5E2F45-C64A-E054-6D21-B7067FF1C39C}"/>
              </a:ext>
            </a:extLst>
          </p:cNvPr>
          <p:cNvSpPr>
            <a:spLocks noChangeArrowheads="1"/>
          </p:cNvSpPr>
          <p:nvPr/>
        </p:nvSpPr>
        <p:spPr bwMode="auto">
          <a:xfrm rot="19347810">
            <a:off x="8686557" y="6217310"/>
            <a:ext cx="304800" cy="533400"/>
          </a:xfrm>
          <a:prstGeom prst="upArrow">
            <a:avLst>
              <a:gd name="adj1" fmla="val 25148"/>
              <a:gd name="adj2" fmla="val 98178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25" name="Oval 15">
            <a:extLst>
              <a:ext uri="{FF2B5EF4-FFF2-40B4-BE49-F238E27FC236}">
                <a16:creationId xmlns:a16="http://schemas.microsoft.com/office/drawing/2014/main" id="{54F2FE62-DD2F-DA6F-8541-5530E3D1F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4964" y="6289953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/>
              <a:t>4</a:t>
            </a:r>
          </a:p>
        </p:txBody>
      </p:sp>
      <p:sp>
        <p:nvSpPr>
          <p:cNvPr id="26" name="Oval 14">
            <a:extLst>
              <a:ext uri="{FF2B5EF4-FFF2-40B4-BE49-F238E27FC236}">
                <a16:creationId xmlns:a16="http://schemas.microsoft.com/office/drawing/2014/main" id="{74DE98AE-20B7-CAAE-24AE-0FBA0149C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37870" y="3779626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339933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 dirty="0"/>
              <a:t>3</a:t>
            </a: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3CDD1DB5-1604-D2D8-58BF-CFB89E94F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9" y="186724"/>
            <a:ext cx="679132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000000"/>
                </a:solidFill>
              </a:rPr>
              <a:t>Sculpt Example</a:t>
            </a:r>
          </a:p>
        </p:txBody>
      </p:sp>
    </p:spTree>
    <p:extLst>
      <p:ext uri="{BB962C8B-B14F-4D97-AF65-F5344CB8AC3E}">
        <p14:creationId xmlns:p14="http://schemas.microsoft.com/office/powerpoint/2010/main" val="1623386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>
            <a:extLst>
              <a:ext uri="{FF2B5EF4-FFF2-40B4-BE49-F238E27FC236}">
                <a16:creationId xmlns:a16="http://schemas.microsoft.com/office/drawing/2014/main" id="{D5D0E264-3FB0-DDD8-5167-3AD7A2023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0" y="2243138"/>
            <a:ext cx="1646238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1F49EC29-1DB4-55D7-8E2A-F183B6414A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264" y="2243138"/>
            <a:ext cx="1635125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>
            <a:extLst>
              <a:ext uri="{FF2B5EF4-FFF2-40B4-BE49-F238E27FC236}">
                <a16:creationId xmlns:a16="http://schemas.microsoft.com/office/drawing/2014/main" id="{985C476D-2519-6BDF-E3FC-FA69DE5D8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763" y="2243138"/>
            <a:ext cx="163830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98E20CEA-1D93-DAF1-E140-66623F7748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9" y="2243138"/>
            <a:ext cx="1635125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>
            <a:extLst>
              <a:ext uri="{FF2B5EF4-FFF2-40B4-BE49-F238E27FC236}">
                <a16:creationId xmlns:a16="http://schemas.microsoft.com/office/drawing/2014/main" id="{7F2EEE82-7339-ECF3-FCA6-7DAB497B93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939" y="2243138"/>
            <a:ext cx="1635125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6107E54-4ACD-4B24-9D77-5E2479F24245}"/>
              </a:ext>
            </a:extLst>
          </p:cNvPr>
          <p:cNvSpPr txBox="1"/>
          <p:nvPr/>
        </p:nvSpPr>
        <p:spPr>
          <a:xfrm>
            <a:off x="1905000" y="1600200"/>
            <a:ext cx="4168705" cy="322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82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Overlay Grid Procedure used by Sculpt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C98D7F-54EF-4ACC-9DDD-68A91DF193B9}"/>
              </a:ext>
            </a:extLst>
          </p:cNvPr>
          <p:cNvSpPr txBox="1"/>
          <p:nvPr/>
        </p:nvSpPr>
        <p:spPr>
          <a:xfrm>
            <a:off x="1828800" y="3962401"/>
            <a:ext cx="16002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Cartesian Grid overlaid on geometry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3B57BD-F583-455A-B276-DB210C3E3367}"/>
              </a:ext>
            </a:extLst>
          </p:cNvPr>
          <p:cNvSpPr txBox="1"/>
          <p:nvPr/>
        </p:nvSpPr>
        <p:spPr>
          <a:xfrm>
            <a:off x="3581400" y="3962400"/>
            <a:ext cx="16002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Nearby nodes projected to boundaries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894251-D527-4C4F-948E-111C676D1548}"/>
              </a:ext>
            </a:extLst>
          </p:cNvPr>
          <p:cNvSpPr txBox="1"/>
          <p:nvPr/>
        </p:nvSpPr>
        <p:spPr>
          <a:xfrm>
            <a:off x="5334000" y="3962400"/>
            <a:ext cx="16002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Mesh pulled away from the boundaries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FC872B-A3D7-44A2-8C12-DD111864880D}"/>
              </a:ext>
            </a:extLst>
          </p:cNvPr>
          <p:cNvSpPr txBox="1"/>
          <p:nvPr/>
        </p:nvSpPr>
        <p:spPr>
          <a:xfrm>
            <a:off x="7010400" y="3962401"/>
            <a:ext cx="16002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And Layer of hexes inserted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0F7E6D-E1A1-458B-BFE4-C4C0D4FE77A0}"/>
              </a:ext>
            </a:extLst>
          </p:cNvPr>
          <p:cNvSpPr txBox="1"/>
          <p:nvPr/>
        </p:nvSpPr>
        <p:spPr>
          <a:xfrm>
            <a:off x="8763000" y="3962401"/>
            <a:ext cx="1600200" cy="1477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Smoothing performed to improve element quality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451506CF-4DF8-E517-2C90-24BB23D6B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217488"/>
            <a:ext cx="679132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000000"/>
                </a:solidFill>
              </a:rPr>
              <a:t>Sculpt Procedure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Down Arrow 67">
            <a:extLst>
              <a:ext uri="{FF2B5EF4-FFF2-40B4-BE49-F238E27FC236}">
                <a16:creationId xmlns:a16="http://schemas.microsoft.com/office/drawing/2014/main" id="{8A20EB15-104F-6556-29F4-B79D1D2A0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2286000"/>
            <a:ext cx="228600" cy="1295400"/>
          </a:xfrm>
          <a:prstGeom prst="downArrow">
            <a:avLst>
              <a:gd name="adj1" fmla="val 50000"/>
              <a:gd name="adj2" fmla="val 50003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82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n-US" alt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269" name="Rectangle 3">
            <a:extLst>
              <a:ext uri="{FF2B5EF4-FFF2-40B4-BE49-F238E27FC236}">
                <a16:creationId xmlns:a16="http://schemas.microsoft.com/office/drawing/2014/main" id="{A4765262-0AF1-4EAD-AC6F-7AEBA1D0E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4088" y="1371600"/>
            <a:ext cx="2514600" cy="914400"/>
          </a:xfrm>
          <a:prstGeom prst="rect">
            <a:avLst/>
          </a:prstGeom>
          <a:solidFill>
            <a:srgbClr val="00B8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charset="0"/>
              <a:buChar char="•"/>
              <a:defRPr sz="2400" b="1">
                <a:solidFill>
                  <a:srgbClr val="000000"/>
                </a:solidFill>
                <a:latin typeface="Arial" charset="0"/>
                <a:ea typeface="MS PGothic" charset="-128"/>
                <a:cs typeface="Arial Unicode MS" charset="0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charset="0"/>
              <a:buChar char="–"/>
              <a:defRPr sz="2200">
                <a:solidFill>
                  <a:srgbClr val="000000"/>
                </a:solidFill>
                <a:latin typeface="Verdana" charset="0"/>
                <a:ea typeface="Arial Unicode MS" charset="0"/>
                <a:cs typeface="Arial Unicode MS" charset="0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buChar char="•"/>
              <a:defRPr sz="2000" b="1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–"/>
              <a:defRPr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  <a:defRPr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•"/>
              <a:defRPr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•"/>
              <a:defRPr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•"/>
              <a:defRPr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Char char="•"/>
              <a:defRPr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defRPr>
            </a:lvl9pPr>
          </a:lstStyle>
          <a:p>
            <a:pPr>
              <a:lnSpc>
                <a:spcPct val="82000"/>
              </a:lnSpc>
              <a:spcBef>
                <a:spcPct val="0"/>
              </a:spcBef>
              <a:buFont typeface="Times New Roman" charset="0"/>
              <a:buNone/>
              <a:defRPr/>
            </a:pPr>
            <a:endParaRPr lang="en-US" alt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9FF0AD-E590-405E-AD7A-18A06D8DE9C6}"/>
              </a:ext>
            </a:extLst>
          </p:cNvPr>
          <p:cNvSpPr txBox="1"/>
          <p:nvPr/>
        </p:nvSpPr>
        <p:spPr>
          <a:xfrm>
            <a:off x="2998788" y="1649413"/>
            <a:ext cx="10668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CUBIT</a:t>
            </a:r>
          </a:p>
        </p:txBody>
      </p:sp>
      <p:sp>
        <p:nvSpPr>
          <p:cNvPr id="13318" name="Rectangle 5">
            <a:extLst>
              <a:ext uri="{FF2B5EF4-FFF2-40B4-BE49-F238E27FC236}">
                <a16:creationId xmlns:a16="http://schemas.microsoft.com/office/drawing/2014/main" id="{79B6712D-96E6-0083-BD76-96EDDDD0F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4088" y="3581400"/>
            <a:ext cx="2514600" cy="4572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82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n-US" alt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DD2E37-0765-47EF-B615-A9ABF310F34A}"/>
              </a:ext>
            </a:extLst>
          </p:cNvPr>
          <p:cNvSpPr txBox="1"/>
          <p:nvPr/>
        </p:nvSpPr>
        <p:spPr>
          <a:xfrm>
            <a:off x="3062288" y="3592514"/>
            <a:ext cx="10668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sculpt</a:t>
            </a:r>
          </a:p>
        </p:txBody>
      </p:sp>
      <p:sp>
        <p:nvSpPr>
          <p:cNvPr id="13320" name="Rectangle 7">
            <a:extLst>
              <a:ext uri="{FF2B5EF4-FFF2-40B4-BE49-F238E27FC236}">
                <a16:creationId xmlns:a16="http://schemas.microsoft.com/office/drawing/2014/main" id="{7D6AE8AA-87D8-BA1B-4E76-F38BDA176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4088" y="4267200"/>
            <a:ext cx="2514600" cy="457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82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n-US" alt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9C8067-5396-48EB-8E63-9512275969EC}"/>
              </a:ext>
            </a:extLst>
          </p:cNvPr>
          <p:cNvSpPr txBox="1"/>
          <p:nvPr/>
        </p:nvSpPr>
        <p:spPr>
          <a:xfrm>
            <a:off x="2889250" y="4298516"/>
            <a:ext cx="1163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mpiexec</a:t>
            </a:r>
          </a:p>
        </p:txBody>
      </p:sp>
      <p:sp>
        <p:nvSpPr>
          <p:cNvPr id="10" name="Snip Single Corner Rectangle 9">
            <a:extLst>
              <a:ext uri="{FF2B5EF4-FFF2-40B4-BE49-F238E27FC236}">
                <a16:creationId xmlns:a16="http://schemas.microsoft.com/office/drawing/2014/main" id="{D09008EA-928F-46CC-A459-52B5E6B68ED0}"/>
              </a:ext>
            </a:extLst>
          </p:cNvPr>
          <p:cNvSpPr/>
          <p:nvPr/>
        </p:nvSpPr>
        <p:spPr bwMode="auto">
          <a:xfrm>
            <a:off x="3138488" y="2590800"/>
            <a:ext cx="533400" cy="685800"/>
          </a:xfrm>
          <a:prstGeom prst="snip1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82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ea typeface="ＭＳ Ｐゴシック" charset="0"/>
            </a:endParaRPr>
          </a:p>
        </p:txBody>
      </p:sp>
      <p:cxnSp>
        <p:nvCxnSpPr>
          <p:cNvPr id="11276" name="Straight Connector 12">
            <a:extLst>
              <a:ext uri="{FF2B5EF4-FFF2-40B4-BE49-F238E27FC236}">
                <a16:creationId xmlns:a16="http://schemas.microsoft.com/office/drawing/2014/main" id="{873CEC1E-E219-4218-A223-DC9B9B01469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14688" y="2895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277" name="Straight Connector 13">
            <a:extLst>
              <a:ext uri="{FF2B5EF4-FFF2-40B4-BE49-F238E27FC236}">
                <a16:creationId xmlns:a16="http://schemas.microsoft.com/office/drawing/2014/main" id="{28050D26-8D89-4017-8D68-D1A03B708B8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14688" y="2971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278" name="Straight Connector 14">
            <a:extLst>
              <a:ext uri="{FF2B5EF4-FFF2-40B4-BE49-F238E27FC236}">
                <a16:creationId xmlns:a16="http://schemas.microsoft.com/office/drawing/2014/main" id="{AF3C7C2A-5FD1-4854-927D-1DFE44C8153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14688" y="3048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279" name="Straight Connector 15">
            <a:extLst>
              <a:ext uri="{FF2B5EF4-FFF2-40B4-BE49-F238E27FC236}">
                <a16:creationId xmlns:a16="http://schemas.microsoft.com/office/drawing/2014/main" id="{EB7B6368-CB30-49AA-85C8-18964ACA60F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14688" y="3124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280" name="Straight Connector 16">
            <a:extLst>
              <a:ext uri="{FF2B5EF4-FFF2-40B4-BE49-F238E27FC236}">
                <a16:creationId xmlns:a16="http://schemas.microsoft.com/office/drawing/2014/main" id="{5BB48F30-75C3-4B4A-AC7B-199F6FEF53F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14688" y="3200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328" name="Rectangle 17">
            <a:extLst>
              <a:ext uri="{FF2B5EF4-FFF2-40B4-BE49-F238E27FC236}">
                <a16:creationId xmlns:a16="http://schemas.microsoft.com/office/drawing/2014/main" id="{2B8A68C0-DC93-54FD-D545-FA8832E96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2088" y="3048000"/>
            <a:ext cx="1143000" cy="6096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82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n-US" alt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15ACAA-5518-40FA-B6E4-250208FA3CD3}"/>
              </a:ext>
            </a:extLst>
          </p:cNvPr>
          <p:cNvSpPr txBox="1"/>
          <p:nvPr/>
        </p:nvSpPr>
        <p:spPr>
          <a:xfrm>
            <a:off x="5389563" y="3130550"/>
            <a:ext cx="10668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psculpt</a:t>
            </a:r>
          </a:p>
        </p:txBody>
      </p:sp>
      <p:sp>
        <p:nvSpPr>
          <p:cNvPr id="13330" name="Rectangle 19">
            <a:extLst>
              <a:ext uri="{FF2B5EF4-FFF2-40B4-BE49-F238E27FC236}">
                <a16:creationId xmlns:a16="http://schemas.microsoft.com/office/drawing/2014/main" id="{501429D7-51D9-9909-77C9-8147793A6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2088" y="3810000"/>
            <a:ext cx="1143000" cy="6096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82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n-US" alt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9750B3-29FF-4145-B046-DDFAEB63CC17}"/>
              </a:ext>
            </a:extLst>
          </p:cNvPr>
          <p:cNvSpPr txBox="1"/>
          <p:nvPr/>
        </p:nvSpPr>
        <p:spPr>
          <a:xfrm>
            <a:off x="5389563" y="3892550"/>
            <a:ext cx="10668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psculpt</a:t>
            </a:r>
          </a:p>
        </p:txBody>
      </p:sp>
      <p:sp>
        <p:nvSpPr>
          <p:cNvPr id="13332" name="Rectangle 21">
            <a:extLst>
              <a:ext uri="{FF2B5EF4-FFF2-40B4-BE49-F238E27FC236}">
                <a16:creationId xmlns:a16="http://schemas.microsoft.com/office/drawing/2014/main" id="{DD5FDBE2-185C-4BB2-1F20-EB6BB5E50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2088" y="4572000"/>
            <a:ext cx="1143000" cy="6096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82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n-US" alt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2BCA04-AB3E-4E2F-BA38-0AF06A448531}"/>
              </a:ext>
            </a:extLst>
          </p:cNvPr>
          <p:cNvSpPr txBox="1"/>
          <p:nvPr/>
        </p:nvSpPr>
        <p:spPr>
          <a:xfrm>
            <a:off x="5389563" y="4654550"/>
            <a:ext cx="10668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psculpt</a:t>
            </a:r>
          </a:p>
        </p:txBody>
      </p:sp>
      <p:sp>
        <p:nvSpPr>
          <p:cNvPr id="13334" name="Rectangle 23">
            <a:extLst>
              <a:ext uri="{FF2B5EF4-FFF2-40B4-BE49-F238E27FC236}">
                <a16:creationId xmlns:a16="http://schemas.microsoft.com/office/drawing/2014/main" id="{8D7D7759-F1BC-8386-8E78-1CD2C7AE1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2088" y="5334000"/>
            <a:ext cx="1143000" cy="6096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82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n-US" alt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4C5462-F97C-4011-A284-0FBACC6FF3FC}"/>
              </a:ext>
            </a:extLst>
          </p:cNvPr>
          <p:cNvSpPr txBox="1"/>
          <p:nvPr/>
        </p:nvSpPr>
        <p:spPr>
          <a:xfrm>
            <a:off x="5389563" y="5416550"/>
            <a:ext cx="10668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psculpt</a:t>
            </a:r>
          </a:p>
        </p:txBody>
      </p:sp>
      <p:sp>
        <p:nvSpPr>
          <p:cNvPr id="26" name="Snip Single Corner Rectangle 25">
            <a:extLst>
              <a:ext uri="{FF2B5EF4-FFF2-40B4-BE49-F238E27FC236}">
                <a16:creationId xmlns:a16="http://schemas.microsoft.com/office/drawing/2014/main" id="{A87388E5-11AB-4D52-90C0-E3FAAE436365}"/>
              </a:ext>
            </a:extLst>
          </p:cNvPr>
          <p:cNvSpPr/>
          <p:nvPr/>
        </p:nvSpPr>
        <p:spPr bwMode="auto">
          <a:xfrm>
            <a:off x="6872288" y="3006725"/>
            <a:ext cx="533400" cy="685800"/>
          </a:xfrm>
          <a:prstGeom prst="snip1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82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ea typeface="ＭＳ Ｐゴシック" charset="0"/>
            </a:endParaRPr>
          </a:p>
        </p:txBody>
      </p:sp>
      <p:cxnSp>
        <p:nvCxnSpPr>
          <p:cNvPr id="11290" name="Straight Connector 27">
            <a:extLst>
              <a:ext uri="{FF2B5EF4-FFF2-40B4-BE49-F238E27FC236}">
                <a16:creationId xmlns:a16="http://schemas.microsoft.com/office/drawing/2014/main" id="{E7F99F5B-9539-435E-AADA-D9504C14293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948488" y="331152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291" name="Straight Connector 28">
            <a:extLst>
              <a:ext uri="{FF2B5EF4-FFF2-40B4-BE49-F238E27FC236}">
                <a16:creationId xmlns:a16="http://schemas.microsoft.com/office/drawing/2014/main" id="{E3CD0703-8075-4283-86C7-3C31D4556A3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948488" y="338772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292" name="Straight Connector 29">
            <a:extLst>
              <a:ext uri="{FF2B5EF4-FFF2-40B4-BE49-F238E27FC236}">
                <a16:creationId xmlns:a16="http://schemas.microsoft.com/office/drawing/2014/main" id="{48175F69-32AD-4D16-8250-09949F4D11C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948488" y="346392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293" name="Straight Connector 30">
            <a:extLst>
              <a:ext uri="{FF2B5EF4-FFF2-40B4-BE49-F238E27FC236}">
                <a16:creationId xmlns:a16="http://schemas.microsoft.com/office/drawing/2014/main" id="{F2CB79B5-D2DD-44F2-BE38-FB4943E30E0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948488" y="354012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294" name="Straight Connector 31">
            <a:extLst>
              <a:ext uri="{FF2B5EF4-FFF2-40B4-BE49-F238E27FC236}">
                <a16:creationId xmlns:a16="http://schemas.microsoft.com/office/drawing/2014/main" id="{5572EA27-4091-481B-9D93-4CBD0244B45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948488" y="361632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3" name="Snip Single Corner Rectangle 32">
            <a:extLst>
              <a:ext uri="{FF2B5EF4-FFF2-40B4-BE49-F238E27FC236}">
                <a16:creationId xmlns:a16="http://schemas.microsoft.com/office/drawing/2014/main" id="{F60FD22A-03D4-43C4-B689-145637DED2FC}"/>
              </a:ext>
            </a:extLst>
          </p:cNvPr>
          <p:cNvSpPr/>
          <p:nvPr/>
        </p:nvSpPr>
        <p:spPr bwMode="auto">
          <a:xfrm>
            <a:off x="6878638" y="3775075"/>
            <a:ext cx="533400" cy="685800"/>
          </a:xfrm>
          <a:prstGeom prst="snip1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82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ea typeface="ＭＳ Ｐゴシック" charset="0"/>
            </a:endParaRPr>
          </a:p>
        </p:txBody>
      </p:sp>
      <p:cxnSp>
        <p:nvCxnSpPr>
          <p:cNvPr id="11296" name="Straight Connector 34">
            <a:extLst>
              <a:ext uri="{FF2B5EF4-FFF2-40B4-BE49-F238E27FC236}">
                <a16:creationId xmlns:a16="http://schemas.microsoft.com/office/drawing/2014/main" id="{CB469997-4ECA-4524-8E20-B506AD239C9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954838" y="407987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297" name="Straight Connector 35">
            <a:extLst>
              <a:ext uri="{FF2B5EF4-FFF2-40B4-BE49-F238E27FC236}">
                <a16:creationId xmlns:a16="http://schemas.microsoft.com/office/drawing/2014/main" id="{DAB25524-2052-4E0D-8DFF-B569399AC46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954838" y="415607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298" name="Straight Connector 36">
            <a:extLst>
              <a:ext uri="{FF2B5EF4-FFF2-40B4-BE49-F238E27FC236}">
                <a16:creationId xmlns:a16="http://schemas.microsoft.com/office/drawing/2014/main" id="{16E82DDE-03E2-4A00-A124-C6D3C5F32BD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954838" y="423227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299" name="Straight Connector 37">
            <a:extLst>
              <a:ext uri="{FF2B5EF4-FFF2-40B4-BE49-F238E27FC236}">
                <a16:creationId xmlns:a16="http://schemas.microsoft.com/office/drawing/2014/main" id="{AB7951BE-EB54-4A7F-8DD0-12AA04EE18D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954838" y="430847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300" name="Straight Connector 38">
            <a:extLst>
              <a:ext uri="{FF2B5EF4-FFF2-40B4-BE49-F238E27FC236}">
                <a16:creationId xmlns:a16="http://schemas.microsoft.com/office/drawing/2014/main" id="{6E7FC798-4D3E-4412-9AD0-5A78811AB45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954838" y="438467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0" name="Snip Single Corner Rectangle 39">
            <a:extLst>
              <a:ext uri="{FF2B5EF4-FFF2-40B4-BE49-F238E27FC236}">
                <a16:creationId xmlns:a16="http://schemas.microsoft.com/office/drawing/2014/main" id="{23C0102D-3D1D-42C9-9860-A261B2DF1595}"/>
              </a:ext>
            </a:extLst>
          </p:cNvPr>
          <p:cNvSpPr/>
          <p:nvPr/>
        </p:nvSpPr>
        <p:spPr bwMode="auto">
          <a:xfrm>
            <a:off x="6884988" y="4543425"/>
            <a:ext cx="533400" cy="685800"/>
          </a:xfrm>
          <a:prstGeom prst="snip1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82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ea typeface="ＭＳ Ｐゴシック" charset="0"/>
            </a:endParaRPr>
          </a:p>
        </p:txBody>
      </p:sp>
      <p:cxnSp>
        <p:nvCxnSpPr>
          <p:cNvPr id="11302" name="Straight Connector 41">
            <a:extLst>
              <a:ext uri="{FF2B5EF4-FFF2-40B4-BE49-F238E27FC236}">
                <a16:creationId xmlns:a16="http://schemas.microsoft.com/office/drawing/2014/main" id="{5B7D33D2-DE39-4DE1-9A0F-E3F9A7D7BB3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961188" y="484822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303" name="Straight Connector 42">
            <a:extLst>
              <a:ext uri="{FF2B5EF4-FFF2-40B4-BE49-F238E27FC236}">
                <a16:creationId xmlns:a16="http://schemas.microsoft.com/office/drawing/2014/main" id="{0968C5D8-6403-421F-8556-AB8FFE66A1D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961188" y="492442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304" name="Straight Connector 43">
            <a:extLst>
              <a:ext uri="{FF2B5EF4-FFF2-40B4-BE49-F238E27FC236}">
                <a16:creationId xmlns:a16="http://schemas.microsoft.com/office/drawing/2014/main" id="{A14771D0-C94D-446D-9F2E-D791165A651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961188" y="500062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305" name="Straight Connector 44">
            <a:extLst>
              <a:ext uri="{FF2B5EF4-FFF2-40B4-BE49-F238E27FC236}">
                <a16:creationId xmlns:a16="http://schemas.microsoft.com/office/drawing/2014/main" id="{809D93E2-BF8B-4F62-8E44-3988B5C25B3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961188" y="507682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306" name="Straight Connector 45">
            <a:extLst>
              <a:ext uri="{FF2B5EF4-FFF2-40B4-BE49-F238E27FC236}">
                <a16:creationId xmlns:a16="http://schemas.microsoft.com/office/drawing/2014/main" id="{128E8C7D-113E-44E6-A133-2C4630789ED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961188" y="515302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7" name="Snip Single Corner Rectangle 46">
            <a:extLst>
              <a:ext uri="{FF2B5EF4-FFF2-40B4-BE49-F238E27FC236}">
                <a16:creationId xmlns:a16="http://schemas.microsoft.com/office/drawing/2014/main" id="{022B2C34-1AE4-44DF-833F-946F049D3AC9}"/>
              </a:ext>
            </a:extLst>
          </p:cNvPr>
          <p:cNvSpPr/>
          <p:nvPr/>
        </p:nvSpPr>
        <p:spPr bwMode="auto">
          <a:xfrm>
            <a:off x="6892925" y="5313363"/>
            <a:ext cx="533400" cy="685800"/>
          </a:xfrm>
          <a:prstGeom prst="snip1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82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ea typeface="ＭＳ Ｐゴシック" charset="0"/>
            </a:endParaRPr>
          </a:p>
        </p:txBody>
      </p:sp>
      <p:cxnSp>
        <p:nvCxnSpPr>
          <p:cNvPr id="11308" name="Straight Connector 48">
            <a:extLst>
              <a:ext uri="{FF2B5EF4-FFF2-40B4-BE49-F238E27FC236}">
                <a16:creationId xmlns:a16="http://schemas.microsoft.com/office/drawing/2014/main" id="{EBA457B7-AA20-4CA3-829D-29DFEA39CF2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969125" y="5618163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309" name="Straight Connector 49">
            <a:extLst>
              <a:ext uri="{FF2B5EF4-FFF2-40B4-BE49-F238E27FC236}">
                <a16:creationId xmlns:a16="http://schemas.microsoft.com/office/drawing/2014/main" id="{E39A0BED-7F10-4A9A-A1D0-E580B683F24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969125" y="5694363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310" name="Straight Connector 50">
            <a:extLst>
              <a:ext uri="{FF2B5EF4-FFF2-40B4-BE49-F238E27FC236}">
                <a16:creationId xmlns:a16="http://schemas.microsoft.com/office/drawing/2014/main" id="{53E24F02-ECB5-4B6C-9CEE-5B873BCD9C4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969125" y="5770563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311" name="Straight Connector 51">
            <a:extLst>
              <a:ext uri="{FF2B5EF4-FFF2-40B4-BE49-F238E27FC236}">
                <a16:creationId xmlns:a16="http://schemas.microsoft.com/office/drawing/2014/main" id="{276AB24A-9B91-43D3-928C-B882C1CE3B3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969125" y="5846763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312" name="Straight Connector 52">
            <a:extLst>
              <a:ext uri="{FF2B5EF4-FFF2-40B4-BE49-F238E27FC236}">
                <a16:creationId xmlns:a16="http://schemas.microsoft.com/office/drawing/2014/main" id="{33FF57B0-E6DF-4777-9AD5-6869FFF4599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969125" y="5922963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9E00689-3ED1-4B8A-AE56-7370A681681B}"/>
              </a:ext>
            </a:extLst>
          </p:cNvPr>
          <p:cNvSpPr txBox="1"/>
          <p:nvPr/>
        </p:nvSpPr>
        <p:spPr>
          <a:xfrm>
            <a:off x="3186113" y="2540000"/>
            <a:ext cx="4572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stl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0812F0E-BBCB-4A63-8E73-4CA78E65D35A}"/>
              </a:ext>
            </a:extLst>
          </p:cNvPr>
          <p:cNvSpPr txBox="1"/>
          <p:nvPr/>
        </p:nvSpPr>
        <p:spPr>
          <a:xfrm>
            <a:off x="6858000" y="2941639"/>
            <a:ext cx="6096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exo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E3C4DA5-A2E7-4E8E-80BA-0D5427F67E12}"/>
              </a:ext>
            </a:extLst>
          </p:cNvPr>
          <p:cNvSpPr txBox="1"/>
          <p:nvPr/>
        </p:nvSpPr>
        <p:spPr>
          <a:xfrm>
            <a:off x="6865938" y="3711575"/>
            <a:ext cx="6096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exo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6D3A684-D9A6-4695-A001-837515548143}"/>
              </a:ext>
            </a:extLst>
          </p:cNvPr>
          <p:cNvSpPr txBox="1"/>
          <p:nvPr/>
        </p:nvSpPr>
        <p:spPr>
          <a:xfrm>
            <a:off x="6872288" y="4486275"/>
            <a:ext cx="6096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exo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04371AC-FB1D-449E-85D9-EB7F6209CA79}"/>
              </a:ext>
            </a:extLst>
          </p:cNvPr>
          <p:cNvSpPr txBox="1"/>
          <p:nvPr/>
        </p:nvSpPr>
        <p:spPr>
          <a:xfrm>
            <a:off x="6899275" y="5262564"/>
            <a:ext cx="6096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exo</a:t>
            </a:r>
          </a:p>
        </p:txBody>
      </p:sp>
      <p:sp>
        <p:nvSpPr>
          <p:cNvPr id="13365" name="Rectangle 58">
            <a:extLst>
              <a:ext uri="{FF2B5EF4-FFF2-40B4-BE49-F238E27FC236}">
                <a16:creationId xmlns:a16="http://schemas.microsoft.com/office/drawing/2014/main" id="{03F7E7BF-582E-EA80-613D-F69459A6D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9088" y="4191000"/>
            <a:ext cx="1143000" cy="609600"/>
          </a:xfrm>
          <a:prstGeom prst="rect">
            <a:avLst/>
          </a:prstGeom>
          <a:solidFill>
            <a:srgbClr val="FF568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82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n-US" alt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0639C70-A3EC-4C66-AC09-D7DB188DAD44}"/>
              </a:ext>
            </a:extLst>
          </p:cNvPr>
          <p:cNvSpPr txBox="1"/>
          <p:nvPr/>
        </p:nvSpPr>
        <p:spPr>
          <a:xfrm>
            <a:off x="8243888" y="4267200"/>
            <a:ext cx="6858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epu</a:t>
            </a:r>
          </a:p>
        </p:txBody>
      </p:sp>
      <p:sp>
        <p:nvSpPr>
          <p:cNvPr id="61" name="Snip Single Corner Rectangle 60">
            <a:extLst>
              <a:ext uri="{FF2B5EF4-FFF2-40B4-BE49-F238E27FC236}">
                <a16:creationId xmlns:a16="http://schemas.microsoft.com/office/drawing/2014/main" id="{AEE14A75-046E-43BC-B273-0196215B1911}"/>
              </a:ext>
            </a:extLst>
          </p:cNvPr>
          <p:cNvSpPr/>
          <p:nvPr/>
        </p:nvSpPr>
        <p:spPr bwMode="auto">
          <a:xfrm>
            <a:off x="9539288" y="4191000"/>
            <a:ext cx="533400" cy="685800"/>
          </a:xfrm>
          <a:prstGeom prst="snip1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82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ea typeface="ＭＳ Ｐゴシック" charset="0"/>
            </a:endParaRPr>
          </a:p>
        </p:txBody>
      </p:sp>
      <p:cxnSp>
        <p:nvCxnSpPr>
          <p:cNvPr id="11321" name="Straight Connector 61">
            <a:extLst>
              <a:ext uri="{FF2B5EF4-FFF2-40B4-BE49-F238E27FC236}">
                <a16:creationId xmlns:a16="http://schemas.microsoft.com/office/drawing/2014/main" id="{57337595-5BE4-4772-9901-57770F59131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615488" y="4495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322" name="Straight Connector 62">
            <a:extLst>
              <a:ext uri="{FF2B5EF4-FFF2-40B4-BE49-F238E27FC236}">
                <a16:creationId xmlns:a16="http://schemas.microsoft.com/office/drawing/2014/main" id="{67286CEB-AEEC-4B84-87AA-2E08345A315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615488" y="4572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323" name="Straight Connector 63">
            <a:extLst>
              <a:ext uri="{FF2B5EF4-FFF2-40B4-BE49-F238E27FC236}">
                <a16:creationId xmlns:a16="http://schemas.microsoft.com/office/drawing/2014/main" id="{EEDC4AE1-C095-4460-94B4-7A72D7CEC8A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615488" y="4648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324" name="Straight Connector 64">
            <a:extLst>
              <a:ext uri="{FF2B5EF4-FFF2-40B4-BE49-F238E27FC236}">
                <a16:creationId xmlns:a16="http://schemas.microsoft.com/office/drawing/2014/main" id="{EA139E45-285A-4834-89A8-AA14A46B49B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615488" y="4724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325" name="Straight Connector 65">
            <a:extLst>
              <a:ext uri="{FF2B5EF4-FFF2-40B4-BE49-F238E27FC236}">
                <a16:creationId xmlns:a16="http://schemas.microsoft.com/office/drawing/2014/main" id="{D6254024-7288-4213-90B5-0956FF1B131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615488" y="4800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C78C9FA1-1C63-4FBB-9B77-398994A1FABA}"/>
              </a:ext>
            </a:extLst>
          </p:cNvPr>
          <p:cNvSpPr txBox="1"/>
          <p:nvPr/>
        </p:nvSpPr>
        <p:spPr>
          <a:xfrm>
            <a:off x="9525000" y="4125914"/>
            <a:ext cx="6096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exo</a:t>
            </a:r>
          </a:p>
        </p:txBody>
      </p:sp>
      <p:sp>
        <p:nvSpPr>
          <p:cNvPr id="13374" name="Down Arrow 75">
            <a:extLst>
              <a:ext uri="{FF2B5EF4-FFF2-40B4-BE49-F238E27FC236}">
                <a16:creationId xmlns:a16="http://schemas.microsoft.com/office/drawing/2014/main" id="{63297465-B93B-6837-9D66-2EF71CD2F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4038600"/>
            <a:ext cx="228600" cy="228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82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n-US" alt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375" name="Down Arrow 76">
            <a:extLst>
              <a:ext uri="{FF2B5EF4-FFF2-40B4-BE49-F238E27FC236}">
                <a16:creationId xmlns:a16="http://schemas.microsoft.com/office/drawing/2014/main" id="{3D1C400D-0278-AA04-8518-EAB63465141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029200" y="3194050"/>
            <a:ext cx="228600" cy="228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82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n-US" alt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376" name="Down Arrow 77">
            <a:extLst>
              <a:ext uri="{FF2B5EF4-FFF2-40B4-BE49-F238E27FC236}">
                <a16:creationId xmlns:a16="http://schemas.microsoft.com/office/drawing/2014/main" id="{900D9F25-0755-2ABC-669A-AF1794FF0A5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029200" y="3976688"/>
            <a:ext cx="228600" cy="228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82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n-US" alt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377" name="Down Arrow 78">
            <a:extLst>
              <a:ext uri="{FF2B5EF4-FFF2-40B4-BE49-F238E27FC236}">
                <a16:creationId xmlns:a16="http://schemas.microsoft.com/office/drawing/2014/main" id="{85B276F3-7801-6336-A880-568209FFDDA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029200" y="4745038"/>
            <a:ext cx="228600" cy="228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82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n-US" alt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378" name="Down Arrow 79">
            <a:extLst>
              <a:ext uri="{FF2B5EF4-FFF2-40B4-BE49-F238E27FC236}">
                <a16:creationId xmlns:a16="http://schemas.microsoft.com/office/drawing/2014/main" id="{100932C2-A8AC-1DFE-75C7-313C1594787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029200" y="5516563"/>
            <a:ext cx="228600" cy="228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82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n-US" alt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379" name="Rectangle 80">
            <a:extLst>
              <a:ext uri="{FF2B5EF4-FFF2-40B4-BE49-F238E27FC236}">
                <a16:creationId xmlns:a16="http://schemas.microsoft.com/office/drawing/2014/main" id="{CA05CF08-40DA-BBB7-6CAA-5F07CCCBD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3950" y="3251201"/>
            <a:ext cx="114300" cy="243522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82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n-US" alt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380" name="Rectangle 81">
            <a:extLst>
              <a:ext uri="{FF2B5EF4-FFF2-40B4-BE49-F238E27FC236}">
                <a16:creationId xmlns:a16="http://schemas.microsoft.com/office/drawing/2014/main" id="{D1FD40DE-FC95-376C-1A86-5052CC500B2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779963" y="4392613"/>
            <a:ext cx="114300" cy="1936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82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n-US" alt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381" name="Down Arrow 82">
            <a:extLst>
              <a:ext uri="{FF2B5EF4-FFF2-40B4-BE49-F238E27FC236}">
                <a16:creationId xmlns:a16="http://schemas.microsoft.com/office/drawing/2014/main" id="{24CF7BC1-4738-97B3-111B-44A7C3E82A0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527800" y="3108325"/>
            <a:ext cx="228600" cy="450850"/>
          </a:xfrm>
          <a:prstGeom prst="downArrow">
            <a:avLst>
              <a:gd name="adj1" fmla="val 50000"/>
              <a:gd name="adj2" fmla="val 49999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82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n-US" alt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382" name="Down Arrow 83">
            <a:extLst>
              <a:ext uri="{FF2B5EF4-FFF2-40B4-BE49-F238E27FC236}">
                <a16:creationId xmlns:a16="http://schemas.microsoft.com/office/drawing/2014/main" id="{4B623F66-86C8-2D65-1CE7-B63F8F81609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527800" y="3873500"/>
            <a:ext cx="228600" cy="450850"/>
          </a:xfrm>
          <a:prstGeom prst="downArrow">
            <a:avLst>
              <a:gd name="adj1" fmla="val 50000"/>
              <a:gd name="adj2" fmla="val 49999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82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n-US" alt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383" name="Down Arrow 84">
            <a:extLst>
              <a:ext uri="{FF2B5EF4-FFF2-40B4-BE49-F238E27FC236}">
                <a16:creationId xmlns:a16="http://schemas.microsoft.com/office/drawing/2014/main" id="{FDE7B4B4-C57E-5AB5-FE07-AD93B9487C1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530975" y="4654550"/>
            <a:ext cx="228600" cy="450850"/>
          </a:xfrm>
          <a:prstGeom prst="downArrow">
            <a:avLst>
              <a:gd name="adj1" fmla="val 50000"/>
              <a:gd name="adj2" fmla="val 49999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82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n-US" alt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384" name="Down Arrow 85">
            <a:extLst>
              <a:ext uri="{FF2B5EF4-FFF2-40B4-BE49-F238E27FC236}">
                <a16:creationId xmlns:a16="http://schemas.microsoft.com/office/drawing/2014/main" id="{9ED803DE-A592-81AA-0B38-3F5B28D477A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530975" y="5426075"/>
            <a:ext cx="228600" cy="450850"/>
          </a:xfrm>
          <a:prstGeom prst="downArrow">
            <a:avLst>
              <a:gd name="adj1" fmla="val 50000"/>
              <a:gd name="adj2" fmla="val 49999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82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n-US" alt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385" name="Rectangle 86">
            <a:extLst>
              <a:ext uri="{FF2B5EF4-FFF2-40B4-BE49-F238E27FC236}">
                <a16:creationId xmlns:a16="http://schemas.microsoft.com/office/drawing/2014/main" id="{090670A6-297A-3E0D-DEFB-92B0491E9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300" y="3276601"/>
            <a:ext cx="114300" cy="243522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82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n-US" alt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386" name="Down Arrow 87">
            <a:extLst>
              <a:ext uri="{FF2B5EF4-FFF2-40B4-BE49-F238E27FC236}">
                <a16:creationId xmlns:a16="http://schemas.microsoft.com/office/drawing/2014/main" id="{C9DE6770-4549-0631-CC34-AF492C7168A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699375" y="4381500"/>
            <a:ext cx="228600" cy="228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82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n-US" alt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387" name="Rectangle 88">
            <a:extLst>
              <a:ext uri="{FF2B5EF4-FFF2-40B4-BE49-F238E27FC236}">
                <a16:creationId xmlns:a16="http://schemas.microsoft.com/office/drawing/2014/main" id="{1D7BF9C2-30B4-3EF9-3E97-1A40E09939B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450138" y="3236913"/>
            <a:ext cx="114300" cy="1936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82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n-US" alt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388" name="Rectangle 89">
            <a:extLst>
              <a:ext uri="{FF2B5EF4-FFF2-40B4-BE49-F238E27FC236}">
                <a16:creationId xmlns:a16="http://schemas.microsoft.com/office/drawing/2014/main" id="{42CB0BA8-AC05-0E7A-F857-021B8224203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453313" y="4011613"/>
            <a:ext cx="114300" cy="1936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82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n-US" alt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389" name="Rectangle 90">
            <a:extLst>
              <a:ext uri="{FF2B5EF4-FFF2-40B4-BE49-F238E27FC236}">
                <a16:creationId xmlns:a16="http://schemas.microsoft.com/office/drawing/2014/main" id="{8375E8B4-3FE1-7EC0-7F71-7BDFECB8A30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462838" y="4802188"/>
            <a:ext cx="114300" cy="1936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82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n-US" alt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390" name="Rectangle 91">
            <a:extLst>
              <a:ext uri="{FF2B5EF4-FFF2-40B4-BE49-F238E27FC236}">
                <a16:creationId xmlns:a16="http://schemas.microsoft.com/office/drawing/2014/main" id="{C1130F8A-0643-2DFA-2103-D401146BD13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469188" y="5557838"/>
            <a:ext cx="114300" cy="1936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82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n-US" alt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391" name="Down Arrow 92">
            <a:extLst>
              <a:ext uri="{FF2B5EF4-FFF2-40B4-BE49-F238E27FC236}">
                <a16:creationId xmlns:a16="http://schemas.microsoft.com/office/drawing/2014/main" id="{31CC2CEB-FB8E-FE96-7163-7D558A4BC04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196388" y="4271963"/>
            <a:ext cx="228600" cy="454025"/>
          </a:xfrm>
          <a:prstGeom prst="downArrow">
            <a:avLst>
              <a:gd name="adj1" fmla="val 50000"/>
              <a:gd name="adj2" fmla="val 50002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82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n-US" alt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392" name="Rectangle 93">
            <a:extLst>
              <a:ext uri="{FF2B5EF4-FFF2-40B4-BE49-F238E27FC236}">
                <a16:creationId xmlns:a16="http://schemas.microsoft.com/office/drawing/2014/main" id="{313FBA22-4A11-70E1-A5D0-DEE37D601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8675" y="1752601"/>
            <a:ext cx="114300" cy="243522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82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n-US" alt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393" name="Down Arrow 94">
            <a:extLst>
              <a:ext uri="{FF2B5EF4-FFF2-40B4-BE49-F238E27FC236}">
                <a16:creationId xmlns:a16="http://schemas.microsoft.com/office/drawing/2014/main" id="{14E50F00-76F1-1D1C-AE7B-7B179045C9F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134226" y="-692150"/>
            <a:ext cx="228600" cy="5006975"/>
          </a:xfrm>
          <a:prstGeom prst="downArrow">
            <a:avLst>
              <a:gd name="adj1" fmla="val 50000"/>
              <a:gd name="adj2" fmla="val 49991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82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endParaRPr lang="en-US" altLang="en-US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29AAE524-CD7D-EC12-F03A-3884E416D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217488"/>
            <a:ext cx="679132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000000"/>
                </a:solidFill>
              </a:rPr>
              <a:t>Sculpt Application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>
            <a:extLst>
              <a:ext uri="{FF2B5EF4-FFF2-40B4-BE49-F238E27FC236}">
                <a16:creationId xmlns:a16="http://schemas.microsoft.com/office/drawing/2014/main" id="{AF00A92F-06CA-2F46-D30F-CF8C98F5C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556" y="1229302"/>
            <a:ext cx="2274888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3646420B-20B8-7C37-E33D-4354D300F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752" y="957080"/>
            <a:ext cx="3301235" cy="300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>
            <a:extLst>
              <a:ext uri="{FF2B5EF4-FFF2-40B4-BE49-F238E27FC236}">
                <a16:creationId xmlns:a16="http://schemas.microsoft.com/office/drawing/2014/main" id="{83052333-D8AA-7023-39EA-9DE9FC3CC4C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688" y="471661"/>
            <a:ext cx="3025364" cy="328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ight Arrow 6">
            <a:extLst>
              <a:ext uri="{FF2B5EF4-FFF2-40B4-BE49-F238E27FC236}">
                <a16:creationId xmlns:a16="http://schemas.microsoft.com/office/drawing/2014/main" id="{FE10C2A3-4036-FAAA-7F14-23F45D996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8319" y="2149474"/>
            <a:ext cx="696912" cy="365125"/>
          </a:xfrm>
          <a:prstGeom prst="rightArrow">
            <a:avLst>
              <a:gd name="adj1" fmla="val 50000"/>
              <a:gd name="adj2" fmla="val 49988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endParaRPr lang="en-US" altLang="en-US" sz="1000" b="0">
              <a:solidFill>
                <a:schemeClr val="tx1"/>
              </a:solidFill>
            </a:endParaRPr>
          </a:p>
        </p:txBody>
      </p:sp>
      <p:sp>
        <p:nvSpPr>
          <p:cNvPr id="15367" name="Right Arrow 7">
            <a:extLst>
              <a:ext uri="{FF2B5EF4-FFF2-40B4-BE49-F238E27FC236}">
                <a16:creationId xmlns:a16="http://schemas.microsoft.com/office/drawing/2014/main" id="{2CF56E2A-8691-5B98-774B-22FFE16CB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4347" y="2161164"/>
            <a:ext cx="695325" cy="365125"/>
          </a:xfrm>
          <a:prstGeom prst="rightArrow">
            <a:avLst>
              <a:gd name="adj1" fmla="val 50000"/>
              <a:gd name="adj2" fmla="val 4987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endParaRPr lang="en-US" altLang="en-US" sz="1000" b="0">
              <a:solidFill>
                <a:schemeClr val="tx1"/>
              </a:solidFill>
            </a:endParaRPr>
          </a:p>
        </p:txBody>
      </p:sp>
      <p:sp>
        <p:nvSpPr>
          <p:cNvPr id="15368" name="TextBox 11">
            <a:extLst>
              <a:ext uri="{FF2B5EF4-FFF2-40B4-BE49-F238E27FC236}">
                <a16:creationId xmlns:a16="http://schemas.microsoft.com/office/drawing/2014/main" id="{45841869-ACA1-826D-4C0F-37BA3FF0C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4118" y="4378324"/>
            <a:ext cx="7391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sz="1800" b="0" dirty="0">
                <a:latin typeface="+mn-lt"/>
              </a:rPr>
              <a:t>Geometry is first converted to “Volume Fraction” Data before meshing.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DD6980-8875-451C-832D-37F910F3C6E8}"/>
              </a:ext>
            </a:extLst>
          </p:cNvPr>
          <p:cNvSpPr txBox="1"/>
          <p:nvPr/>
        </p:nvSpPr>
        <p:spPr>
          <a:xfrm>
            <a:off x="2438400" y="4851977"/>
            <a:ext cx="39309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2400" b="1" dirty="0">
                <a:solidFill>
                  <a:srgbClr val="000000"/>
                </a:solidFill>
                <a:ea typeface="ＭＳ Ｐゴシック" charset="0"/>
              </a:rPr>
              <a:t>Advantages</a:t>
            </a:r>
          </a:p>
          <a:p>
            <a:pPr marL="285750" indent="-285750"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Geometry Tolerant</a:t>
            </a:r>
          </a:p>
          <a:p>
            <a:pPr marL="285750" indent="-285750"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No decomposition needed</a:t>
            </a:r>
          </a:p>
          <a:p>
            <a:pPr marL="285750" indent="-285750"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No imprint/merge needed</a:t>
            </a:r>
          </a:p>
          <a:p>
            <a:pPr marL="285750" indent="-285750">
              <a:buClr>
                <a:srgbClr val="000000"/>
              </a:buClr>
              <a:buSzPct val="100000"/>
              <a:buFont typeface="Arial"/>
              <a:buChar char="•"/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Scalable to massive parallel</a:t>
            </a:r>
          </a:p>
        </p:txBody>
      </p:sp>
      <p:sp>
        <p:nvSpPr>
          <p:cNvPr id="15370" name="TextBox 13">
            <a:extLst>
              <a:ext uri="{FF2B5EF4-FFF2-40B4-BE49-F238E27FC236}">
                <a16:creationId xmlns:a16="http://schemas.microsoft.com/office/drawing/2014/main" id="{B8879860-9EA2-273E-111B-B9A6766B9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1" y="4851978"/>
            <a:ext cx="360203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dirty="0">
                <a:latin typeface="+mn-lt"/>
              </a:rPr>
              <a:t>Disadvantages </a:t>
            </a:r>
          </a:p>
          <a:p>
            <a:pPr marL="228600" indent="-222250">
              <a:lnSpc>
                <a:spcPct val="100000"/>
              </a:lnSpc>
              <a:spcBef>
                <a:spcPct val="0"/>
              </a:spcBef>
            </a:pPr>
            <a:r>
              <a:rPr lang="en-US" altLang="en-US" sz="1800" b="0" dirty="0">
                <a:latin typeface="+mn-lt"/>
              </a:rPr>
              <a:t>No Geometry Associativity</a:t>
            </a:r>
          </a:p>
          <a:p>
            <a:pPr marL="228600" indent="-222250">
              <a:lnSpc>
                <a:spcPct val="100000"/>
              </a:lnSpc>
              <a:spcBef>
                <a:spcPct val="0"/>
              </a:spcBef>
            </a:pPr>
            <a:r>
              <a:rPr lang="en-US" altLang="en-US" sz="1800" b="0" dirty="0">
                <a:latin typeface="+mn-lt"/>
              </a:rPr>
              <a:t>Does not capture corners</a:t>
            </a:r>
          </a:p>
          <a:p>
            <a:pPr marL="228600" indent="-222250">
              <a:lnSpc>
                <a:spcPct val="100000"/>
              </a:lnSpc>
              <a:spcBef>
                <a:spcPct val="0"/>
              </a:spcBef>
            </a:pPr>
            <a:r>
              <a:rPr lang="en-US" altLang="en-US" sz="1800" b="0" dirty="0">
                <a:latin typeface="+mn-lt"/>
              </a:rPr>
              <a:t>“Small” features not resolved</a:t>
            </a:r>
          </a:p>
          <a:p>
            <a:pPr marL="228600" indent="-222250">
              <a:lnSpc>
                <a:spcPct val="100000"/>
              </a:lnSpc>
              <a:spcBef>
                <a:spcPct val="0"/>
              </a:spcBef>
            </a:pPr>
            <a:r>
              <a:rPr lang="en-US" altLang="en-US" sz="1800" b="0" dirty="0">
                <a:latin typeface="+mn-lt"/>
              </a:rPr>
              <a:t>May require large mesh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6E2AEF8B-EDE1-FFAC-0C32-401230589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217488"/>
            <a:ext cx="679132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000000"/>
                </a:solidFill>
              </a:rPr>
              <a:t>Sculpt Application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D624AD51-685C-8269-F9C7-E090E304A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8306" y="3878270"/>
            <a:ext cx="15335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sz="1400" b="0" dirty="0">
                <a:latin typeface="+mn-lt"/>
              </a:rPr>
              <a:t>CAD Volume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1051ED6D-F98A-C042-7B3C-27A31CE8D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2192" y="3808510"/>
            <a:ext cx="19542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sz="1400" b="0" dirty="0">
                <a:latin typeface="+mn-lt"/>
              </a:rPr>
              <a:t>Volume Fraction Data</a:t>
            </a: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0CFCA72A-3F1C-D246-1092-3B5A6CA6D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0901" y="3808509"/>
            <a:ext cx="19542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76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 Unicode MS" panose="020B0604020202020204" pitchFamily="34" charset="-128"/>
              </a:defRPr>
            </a:lvl1pPr>
            <a:lvl2pPr marL="742950" indent="-285750">
              <a:lnSpc>
                <a:spcPct val="104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Verdana" panose="020B0604030504040204" pitchFamily="34" charset="0"/>
              <a:buChar char="–"/>
              <a:defRPr sz="2200">
                <a:solidFill>
                  <a:srgbClr val="000000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lnSpc>
                <a:spcPct val="82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000" b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lnSpc>
                <a:spcPct val="82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82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en-US" altLang="en-US" sz="1400" b="0" dirty="0">
                <a:latin typeface="+mn-lt"/>
              </a:rPr>
              <a:t>Hex Mesh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>
            <a:extLst>
              <a:ext uri="{FF2B5EF4-FFF2-40B4-BE49-F238E27FC236}">
                <a16:creationId xmlns:a16="http://schemas.microsoft.com/office/drawing/2014/main" id="{EAE64C0C-A97B-E90F-DA11-A7BF1ED9620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" y="2733607"/>
            <a:ext cx="6057243" cy="412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83014B4F-88B5-FF44-93C7-F00FE6AA6D7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970" y="901610"/>
            <a:ext cx="6016052" cy="445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D62E7968-97FD-23B5-4A6F-927606A50C4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948" y="2314774"/>
            <a:ext cx="6016052" cy="445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415AF0C1-EAB2-7BC7-7E83-564617DC42F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083" y="223805"/>
            <a:ext cx="2443474" cy="2653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CE0BFD-F021-0DA2-538B-9FA866955AC6}"/>
              </a:ext>
            </a:extLst>
          </p:cNvPr>
          <p:cNvSpPr txBox="1"/>
          <p:nvPr/>
        </p:nvSpPr>
        <p:spPr>
          <a:xfrm>
            <a:off x="499554" y="1550776"/>
            <a:ext cx="2570551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dirty="0"/>
              <a:t>Example Sculpt Mesh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02DAC9-F9E4-FC31-E917-2BE55D832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497" y="1172789"/>
            <a:ext cx="4991322" cy="2389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92A203BB-E94D-2318-3160-F73D1588A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1" y="217488"/>
            <a:ext cx="6791325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000000"/>
                </a:solidFill>
              </a:rPr>
              <a:t>Sculpt Command Panel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88DEB0-426F-4A24-F00E-1EC0C36BAE03}"/>
              </a:ext>
            </a:extLst>
          </p:cNvPr>
          <p:cNvSpPr txBox="1"/>
          <p:nvPr/>
        </p:nvSpPr>
        <p:spPr>
          <a:xfrm>
            <a:off x="6655497" y="5985027"/>
            <a:ext cx="2199676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sculpt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print_help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[”&lt;string&gt;”]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862766-8E6D-C0C2-B541-79970502F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0" y="2363712"/>
            <a:ext cx="533400" cy="533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55865D-2CF5-C682-6AD5-DFED62971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0" y="1764621"/>
            <a:ext cx="533400" cy="53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311078-21E5-2969-3077-91FE60605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53" y="1165530"/>
            <a:ext cx="533400" cy="533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28C226-8C29-8359-D049-05FABC4DEC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03" y="2962803"/>
            <a:ext cx="546100" cy="533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82D962-677B-A902-B2BD-A4944BAF58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0" y="3561894"/>
            <a:ext cx="533400" cy="533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3F83AE-CB9F-C4B9-408D-DDEAC551D3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01" y="4160985"/>
            <a:ext cx="547437" cy="533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9550F2-F874-7DC1-016B-8DBEF2D587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01" y="5373392"/>
            <a:ext cx="547624" cy="533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CC1FCF-E792-8DEC-072E-13B83E43AA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01" y="5972486"/>
            <a:ext cx="547624" cy="54762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9DC8496-3F2F-70FE-7CCB-158155E0C5C6}"/>
              </a:ext>
            </a:extLst>
          </p:cNvPr>
          <p:cNvSpPr txBox="1"/>
          <p:nvPr/>
        </p:nvSpPr>
        <p:spPr>
          <a:xfrm>
            <a:off x="1316103" y="1143567"/>
            <a:ext cx="4212366" cy="533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600" b="1" dirty="0"/>
              <a:t>Process Control: </a:t>
            </a:r>
            <a:br>
              <a:rPr lang="en-US" sz="1600" dirty="0"/>
            </a:br>
            <a:r>
              <a:rPr lang="en-US" sz="1600" dirty="0"/>
              <a:t>parallel processors, execution, filenames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CAFCD5D-124E-E1B6-F576-0C976F288BDA}"/>
              </a:ext>
            </a:extLst>
          </p:cNvPr>
          <p:cNvSpPr txBox="1"/>
          <p:nvPr/>
        </p:nvSpPr>
        <p:spPr>
          <a:xfrm>
            <a:off x="1324139" y="1759002"/>
            <a:ext cx="4212366" cy="533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600" b="1" dirty="0"/>
              <a:t>Overlay Grid: </a:t>
            </a:r>
            <a:br>
              <a:rPr lang="en-US" sz="1600" dirty="0"/>
            </a:br>
            <a:r>
              <a:rPr lang="en-US" sz="1600" dirty="0"/>
              <a:t>Cartesian grid description, input mesh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7EDCFC-D321-8C66-9939-2D1458FC9055}"/>
              </a:ext>
            </a:extLst>
          </p:cNvPr>
          <p:cNvSpPr txBox="1"/>
          <p:nvPr/>
        </p:nvSpPr>
        <p:spPr>
          <a:xfrm>
            <a:off x="1324139" y="2341822"/>
            <a:ext cx="4212366" cy="533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600" b="1" dirty="0"/>
              <a:t>Geometry Definition: </a:t>
            </a:r>
            <a:br>
              <a:rPr lang="en-US" sz="1600" dirty="0"/>
            </a:br>
            <a:r>
              <a:rPr lang="en-US" sz="1600" dirty="0"/>
              <a:t>Cubit geometry, STL, Diatom, microstructures etc.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63593C-D3B0-D3C3-C957-FF2A8CEB3D31}"/>
              </a:ext>
            </a:extLst>
          </p:cNvPr>
          <p:cNvSpPr txBox="1"/>
          <p:nvPr/>
        </p:nvSpPr>
        <p:spPr>
          <a:xfrm>
            <a:off x="1324139" y="3534474"/>
            <a:ext cx="4212366" cy="533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600" b="1" dirty="0"/>
              <a:t>Smoothing: </a:t>
            </a:r>
            <a:br>
              <a:rPr lang="en-US" sz="1600" dirty="0"/>
            </a:br>
            <a:r>
              <a:rPr lang="en-US" sz="1600" dirty="0"/>
              <a:t>Parameters for smoothing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57DB82-9792-A64A-BEE7-0066D4C2F53F}"/>
              </a:ext>
            </a:extLst>
          </p:cNvPr>
          <p:cNvSpPr txBox="1"/>
          <p:nvPr/>
        </p:nvSpPr>
        <p:spPr>
          <a:xfrm>
            <a:off x="1324139" y="2962803"/>
            <a:ext cx="4212366" cy="533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600" b="1" dirty="0"/>
              <a:t>Mesh Parameters: </a:t>
            </a:r>
            <a:br>
              <a:rPr lang="en-US" sz="1600" dirty="0"/>
            </a:br>
            <a:r>
              <a:rPr lang="en-US" sz="1600" dirty="0"/>
              <a:t>Stair Step, Mesh Void, Hex Dominant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F4C8F26-2107-3E8A-FBC2-E82A77C383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55" y="4760076"/>
            <a:ext cx="547624" cy="54762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D0518FC-7302-AEC8-1223-28920F9B0E89}"/>
              </a:ext>
            </a:extLst>
          </p:cNvPr>
          <p:cNvSpPr txBox="1"/>
          <p:nvPr/>
        </p:nvSpPr>
        <p:spPr>
          <a:xfrm>
            <a:off x="1324139" y="4133565"/>
            <a:ext cx="4212366" cy="533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600" b="1" dirty="0"/>
              <a:t>Mesh Improvement: </a:t>
            </a:r>
            <a:br>
              <a:rPr lang="en-US" sz="1600" dirty="0"/>
            </a:br>
            <a:r>
              <a:rPr lang="en-US" sz="1600" dirty="0"/>
              <a:t>Pillowing, Defeaturing, Capture, Thicken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734F941-2109-7269-D7F5-9DDDDBA69C10}"/>
              </a:ext>
            </a:extLst>
          </p:cNvPr>
          <p:cNvSpPr txBox="1"/>
          <p:nvPr/>
        </p:nvSpPr>
        <p:spPr>
          <a:xfrm>
            <a:off x="1324139" y="4754131"/>
            <a:ext cx="4212366" cy="533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600" b="1" dirty="0"/>
              <a:t>Adaptivity: </a:t>
            </a:r>
            <a:br>
              <a:rPr lang="en-US" sz="1600" dirty="0"/>
            </a:br>
            <a:r>
              <a:rPr lang="en-US" sz="1600" dirty="0"/>
              <a:t>Mesh refinement and coarsening criteria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BAD7CA3-129C-94BC-C4FC-17A8F6B16761}"/>
              </a:ext>
            </a:extLst>
          </p:cNvPr>
          <p:cNvSpPr txBox="1"/>
          <p:nvPr/>
        </p:nvSpPr>
        <p:spPr>
          <a:xfrm>
            <a:off x="1324139" y="5363308"/>
            <a:ext cx="4212366" cy="533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600" b="1" dirty="0"/>
              <a:t>Boundary Conditions: </a:t>
            </a:r>
            <a:br>
              <a:rPr lang="en-US" sz="1600" dirty="0"/>
            </a:br>
            <a:r>
              <a:rPr lang="en-US" sz="1600" dirty="0"/>
              <a:t>Block and </a:t>
            </a:r>
            <a:r>
              <a:rPr lang="en-US" sz="1600" dirty="0" err="1"/>
              <a:t>sideset</a:t>
            </a:r>
            <a:r>
              <a:rPr lang="en-US" sz="1600" dirty="0"/>
              <a:t> definitions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2919718-38B3-3DBA-ABEF-42A8F84209C8}"/>
              </a:ext>
            </a:extLst>
          </p:cNvPr>
          <p:cNvSpPr txBox="1"/>
          <p:nvPr/>
        </p:nvSpPr>
        <p:spPr>
          <a:xfrm>
            <a:off x="1316103" y="5973788"/>
            <a:ext cx="4212366" cy="533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sz="1600" b="1" dirty="0"/>
              <a:t>Mesh Output: </a:t>
            </a:r>
            <a:br>
              <a:rPr lang="en-US" sz="1600" dirty="0"/>
            </a:br>
            <a:r>
              <a:rPr lang="en-US" sz="1600" dirty="0"/>
              <a:t>Exodus Mesh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76BC718-BC4E-6BAD-058B-0FC6A99D644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24"/>
          <a:stretch/>
        </p:blipFill>
        <p:spPr>
          <a:xfrm>
            <a:off x="6655497" y="4181830"/>
            <a:ext cx="4991322" cy="1386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9B21D38-D224-604F-706C-41A8DB2B20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158" y="3210624"/>
            <a:ext cx="2019300" cy="118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Right Arrow 41">
            <a:extLst>
              <a:ext uri="{FF2B5EF4-FFF2-40B4-BE49-F238E27FC236}">
                <a16:creationId xmlns:a16="http://schemas.microsoft.com/office/drawing/2014/main" id="{70069A5A-FEF4-5187-14E0-FD6523BA9FFE}"/>
              </a:ext>
            </a:extLst>
          </p:cNvPr>
          <p:cNvSpPr/>
          <p:nvPr/>
        </p:nvSpPr>
        <p:spPr>
          <a:xfrm rot="14144369">
            <a:off x="9732723" y="3376564"/>
            <a:ext cx="356992" cy="239280"/>
          </a:xfrm>
          <a:prstGeom prst="rightArrow">
            <a:avLst>
              <a:gd name="adj1" fmla="val 33571"/>
              <a:gd name="adj2" fmla="val 914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7C2E387E-37A6-6656-BEA5-108F5F68E18E}"/>
              </a:ext>
            </a:extLst>
          </p:cNvPr>
          <p:cNvSpPr/>
          <p:nvPr/>
        </p:nvSpPr>
        <p:spPr>
          <a:xfrm rot="14144369">
            <a:off x="6947770" y="5116069"/>
            <a:ext cx="356992" cy="239280"/>
          </a:xfrm>
          <a:prstGeom prst="rightArrow">
            <a:avLst>
              <a:gd name="adj1" fmla="val 33571"/>
              <a:gd name="adj2" fmla="val 9147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7EB3D89-B874-FD56-934E-FF8E155E51B3}"/>
              </a:ext>
            </a:extLst>
          </p:cNvPr>
          <p:cNvSpPr txBox="1"/>
          <p:nvPr/>
        </p:nvSpPr>
        <p:spPr>
          <a:xfrm>
            <a:off x="6654190" y="3765252"/>
            <a:ext cx="1775826" cy="368313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algn="l"/>
            <a:r>
              <a:rPr lang="en-US" dirty="0"/>
              <a:t>Help Options</a:t>
            </a:r>
          </a:p>
        </p:txBody>
      </p:sp>
      <p:sp>
        <p:nvSpPr>
          <p:cNvPr id="45" name="Oval 14">
            <a:extLst>
              <a:ext uri="{FF2B5EF4-FFF2-40B4-BE49-F238E27FC236}">
                <a16:creationId xmlns:a16="http://schemas.microsoft.com/office/drawing/2014/main" id="{F38B37B6-0B24-F24A-2E60-45BCFD586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6511" y="5167792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 dirty="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46" name="Oval 20">
            <a:extLst>
              <a:ext uri="{FF2B5EF4-FFF2-40B4-BE49-F238E27FC236}">
                <a16:creationId xmlns:a16="http://schemas.microsoft.com/office/drawing/2014/main" id="{C755E021-2EE8-F8AF-9BE5-4634AFA61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9022" y="3340068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 dirty="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7" name="Oval 14">
            <a:extLst>
              <a:ext uri="{FF2B5EF4-FFF2-40B4-BE49-F238E27FC236}">
                <a16:creationId xmlns:a16="http://schemas.microsoft.com/office/drawing/2014/main" id="{CEE3FAA6-5BE9-DE53-5E85-57007E757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0419" y="6035985"/>
            <a:ext cx="381000" cy="3048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339933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 dirty="0"/>
              <a:t>3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andia Angles">
  <a:themeElements>
    <a:clrScheme name="SandiaBrandTheme">
      <a:dk1>
        <a:srgbClr val="3C3C3C"/>
      </a:dk1>
      <a:lt1>
        <a:srgbClr val="FFFFFF"/>
      </a:lt1>
      <a:dk2>
        <a:srgbClr val="005376"/>
      </a:dk2>
      <a:lt2>
        <a:srgbClr val="FFFFFF"/>
      </a:lt2>
      <a:accent1>
        <a:srgbClr val="00ADD0"/>
      </a:accent1>
      <a:accent2>
        <a:srgbClr val="6CB312"/>
      </a:accent2>
      <a:accent3>
        <a:srgbClr val="FFA033"/>
      </a:accent3>
      <a:accent4>
        <a:srgbClr val="008E74"/>
      </a:accent4>
      <a:accent5>
        <a:srgbClr val="A92C00"/>
      </a:accent5>
      <a:accent6>
        <a:srgbClr val="7D0D7C"/>
      </a:accent6>
      <a:hlink>
        <a:srgbClr val="27ADCF"/>
      </a:hlink>
      <a:folHlink>
        <a:srgbClr val="2588BA"/>
      </a:folHlink>
    </a:clrScheme>
    <a:fontScheme name="Open Sans Bold &amp; light">
      <a:majorFont>
        <a:latin typeface="Open Sans bold"/>
        <a:ea typeface=""/>
        <a:cs typeface=""/>
      </a:majorFont>
      <a:minorFont>
        <a:latin typeface="Open Sa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18759</TotalTime>
  <Words>2187</Words>
  <Application>Microsoft Macintosh PowerPoint</Application>
  <PresentationFormat>Widescreen</PresentationFormat>
  <Paragraphs>362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MS PGothic</vt:lpstr>
      <vt:lpstr>Open Sans bold</vt:lpstr>
      <vt:lpstr>Times New Roman</vt:lpstr>
      <vt:lpstr>Open Sans Light</vt:lpstr>
      <vt:lpstr>Courier</vt:lpstr>
      <vt:lpstr>Arial Black</vt:lpstr>
      <vt:lpstr>Arial</vt:lpstr>
      <vt:lpstr>Wingdings</vt:lpstr>
      <vt:lpstr>Arial Unicode MS</vt:lpstr>
      <vt:lpstr>Open Sans</vt:lpstr>
      <vt:lpstr>Courier New</vt:lpstr>
      <vt:lpstr>MS PGothic</vt:lpstr>
      <vt:lpstr>Sandia Angles</vt:lpstr>
      <vt:lpstr>Sculpt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15.1  Sculpt Cartesian Grid Sizing</vt:lpstr>
      <vt:lpstr>PowerPoint Presentation</vt:lpstr>
      <vt:lpstr>Example 15.2  Sculpt Input Mesh</vt:lpstr>
      <vt:lpstr>PowerPoint Presentation</vt:lpstr>
      <vt:lpstr>Example 15.3  Sculpt Refinement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15.4  Sculpt Batch</vt:lpstr>
      <vt:lpstr>PowerPoint Presentation</vt:lpstr>
      <vt:lpstr>PowerPoint Presentation</vt:lpstr>
      <vt:lpstr>Example 15.5  Microstructures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Rejeki Lancar</dc:creator>
  <cp:lastModifiedBy>Zac White</cp:lastModifiedBy>
  <cp:revision>497</cp:revision>
  <dcterms:created xsi:type="dcterms:W3CDTF">2018-07-21T13:25:45Z</dcterms:created>
  <dcterms:modified xsi:type="dcterms:W3CDTF">2023-08-15T21:42:57Z</dcterms:modified>
</cp:coreProperties>
</file>