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30"/>
  </p:notesMasterIdLst>
  <p:handoutMasterIdLst>
    <p:handoutMasterId r:id="rId31"/>
  </p:handoutMasterIdLst>
  <p:sldIdLst>
    <p:sldId id="431" r:id="rId2"/>
    <p:sldId id="473" r:id="rId3"/>
    <p:sldId id="302" r:id="rId4"/>
    <p:sldId id="260" r:id="rId5"/>
    <p:sldId id="557" r:id="rId6"/>
    <p:sldId id="568" r:id="rId7"/>
    <p:sldId id="467" r:id="rId8"/>
    <p:sldId id="468" r:id="rId9"/>
    <p:sldId id="469" r:id="rId10"/>
    <p:sldId id="474" r:id="rId11"/>
    <p:sldId id="471" r:id="rId12"/>
    <p:sldId id="567" r:id="rId13"/>
    <p:sldId id="475" r:id="rId14"/>
    <p:sldId id="292" r:id="rId15"/>
    <p:sldId id="324" r:id="rId16"/>
    <p:sldId id="326" r:id="rId17"/>
    <p:sldId id="476" r:id="rId18"/>
    <p:sldId id="477" r:id="rId19"/>
    <p:sldId id="439" r:id="rId20"/>
    <p:sldId id="479" r:id="rId21"/>
    <p:sldId id="478" r:id="rId22"/>
    <p:sldId id="569" r:id="rId23"/>
    <p:sldId id="570" r:id="rId24"/>
    <p:sldId id="572" r:id="rId25"/>
    <p:sldId id="573" r:id="rId26"/>
    <p:sldId id="574" r:id="rId27"/>
    <p:sldId id="575" r:id="rId28"/>
    <p:sldId id="314" r:id="rId29"/>
  </p:sldIdLst>
  <p:sldSz cx="12192000" cy="6858000"/>
  <p:notesSz cx="6858000" cy="9144000"/>
  <p:embeddedFontLst>
    <p:embeddedFont>
      <p:font typeface="Arial Black" panose="020B0604020202020204" pitchFamily="34" charset="0"/>
      <p:bold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bold" panose="020B0706030804020204" pitchFamily="34" charset="0"/>
      <p:regular r:id="rId37"/>
      <p:bold r:id="rId38"/>
      <p:italic r:id="rId39"/>
      <p:boldItalic r:id="rId40"/>
    </p:embeddedFont>
    <p:embeddedFont>
      <p:font typeface="Open Sans Light" panose="020B0306030504020204" pitchFamily="34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ometry Cleanup for Assemblies" id="{D278F097-0A73-434B-97FE-ED3B8A0EF645}">
          <p14:sldIdLst>
            <p14:sldId id="431"/>
            <p14:sldId id="473"/>
            <p14:sldId id="302"/>
            <p14:sldId id="260"/>
            <p14:sldId id="557"/>
            <p14:sldId id="568"/>
            <p14:sldId id="467"/>
            <p14:sldId id="468"/>
            <p14:sldId id="469"/>
            <p14:sldId id="474"/>
            <p14:sldId id="471"/>
            <p14:sldId id="567"/>
            <p14:sldId id="475"/>
            <p14:sldId id="292"/>
            <p14:sldId id="324"/>
            <p14:sldId id="326"/>
            <p14:sldId id="476"/>
            <p14:sldId id="477"/>
            <p14:sldId id="439"/>
            <p14:sldId id="479"/>
            <p14:sldId id="478"/>
            <p14:sldId id="569"/>
            <p14:sldId id="570"/>
            <p14:sldId id="572"/>
            <p14:sldId id="573"/>
            <p14:sldId id="574"/>
            <p14:sldId id="575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1" autoAdjust="0"/>
    <p:restoredTop sz="86413" autoAdjust="0"/>
  </p:normalViewPr>
  <p:slideViewPr>
    <p:cSldViewPr snapToGrid="0" showGuides="1">
      <p:cViewPr varScale="1">
        <p:scale>
          <a:sx n="125" d="100"/>
          <a:sy n="125" d="100"/>
        </p:scale>
        <p:origin x="1104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497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8/15/23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38B5A60-E93E-2846-B4B6-C1D78B0A52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8909051" y="6503989"/>
            <a:ext cx="1540933" cy="244475"/>
          </a:xfrm>
          <a:prstGeom prst="rect">
            <a:avLst/>
          </a:prstGeom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Steve Owen </a:t>
            </a:r>
          </a:p>
        </p:txBody>
      </p:sp>
    </p:spTree>
    <p:extLst>
      <p:ext uri="{BB962C8B-B14F-4D97-AF65-F5344CB8AC3E}">
        <p14:creationId xmlns:p14="http://schemas.microsoft.com/office/powerpoint/2010/main" val="207745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32" y="2404928"/>
            <a:ext cx="6165850" cy="1166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Geometry Cleanup for Assemblies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32" y="4256500"/>
            <a:ext cx="5243147" cy="667120"/>
          </a:xfrm>
        </p:spPr>
        <p:txBody>
          <a:bodyPr/>
          <a:lstStyle/>
          <a:p>
            <a:r>
              <a:rPr lang="en-US" dirty="0"/>
              <a:t>Steven Owen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33" y="3778308"/>
            <a:ext cx="6165850" cy="378587"/>
          </a:xfrm>
        </p:spPr>
        <p:txBody>
          <a:bodyPr/>
          <a:lstStyle/>
          <a:p>
            <a:r>
              <a:rPr lang="en-US" dirty="0"/>
              <a:t>CUBIT™ 200 Tutorials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2DC94-CDAD-B040-B849-6C3CC0DE930D}"/>
              </a:ext>
            </a:extLst>
          </p:cNvPr>
          <p:cNvGrpSpPr/>
          <p:nvPr/>
        </p:nvGrpSpPr>
        <p:grpSpPr>
          <a:xfrm>
            <a:off x="6292924" y="955497"/>
            <a:ext cx="5520487" cy="3686141"/>
            <a:chOff x="4474962" y="256854"/>
            <a:chExt cx="7446325" cy="4972062"/>
          </a:xfrm>
        </p:grpSpPr>
        <p:pic>
          <p:nvPicPr>
            <p:cNvPr id="12" name="Picture 9" descr="360_antenna_support">
              <a:extLst>
                <a:ext uri="{FF2B5EF4-FFF2-40B4-BE49-F238E27FC236}">
                  <a16:creationId xmlns:a16="http://schemas.microsoft.com/office/drawing/2014/main" id="{BC6E5148-1F87-1945-895B-5FA4464A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45" y="256854"/>
              <a:ext cx="5900565" cy="49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0" descr="Paper bag">
              <a:extLst>
                <a:ext uri="{FF2B5EF4-FFF2-40B4-BE49-F238E27FC236}">
                  <a16:creationId xmlns:a16="http://schemas.microsoft.com/office/drawing/2014/main" id="{228E9DF8-9DDE-174C-9F56-108426566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4962" y="1462598"/>
              <a:ext cx="6779372" cy="26102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2528"/>
                </a:avLst>
              </a:prstTxWarp>
              <a:scene3d>
                <a:camera prst="legacyPerspectiveTopLeft">
                  <a:rot lat="0" lon="20519958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604020202020204" pitchFamily="34" charset="0"/>
                  <a:cs typeface="Arial Black" panose="020B0604020202020204" pitchFamily="34" charset="0"/>
                </a:rPr>
                <a:t>CUBIT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4459622-1D59-EF4D-8730-3A31E7B9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9984" y="3246368"/>
              <a:ext cx="5181303" cy="11560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Geometry and </a:t>
              </a:r>
            </a:p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Mesh Generation Toolkit</a:t>
              </a:r>
            </a:p>
          </p:txBody>
        </p: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58A160F5-8E7E-374A-A2DC-0F264F90FA3E}"/>
              </a:ext>
            </a:extLst>
          </p:cNvPr>
          <p:cNvSpPr txBox="1">
            <a:spLocks/>
          </p:cNvSpPr>
          <p:nvPr/>
        </p:nvSpPr>
        <p:spPr>
          <a:xfrm>
            <a:off x="1049777" y="1801063"/>
            <a:ext cx="5243147" cy="66712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F0FC4-1DF4-A98D-93F4-51AF2343C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SAND2022-15142 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>
            <a:extLst>
              <a:ext uri="{FF2B5EF4-FFF2-40B4-BE49-F238E27FC236}">
                <a16:creationId xmlns:a16="http://schemas.microsoft.com/office/drawing/2014/main" id="{33F8F6AF-CBB9-4343-ADC1-E8B47474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16" y="1259973"/>
            <a:ext cx="7336140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Volume overlaps usually create sliver geometry during imprinting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Slivers almost always result in poor quality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One way to remove overlaps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is with the </a:t>
            </a:r>
            <a:r>
              <a:rPr lang="en-US" altLang="en-US" sz="1800" b="1" dirty="0">
                <a:latin typeface="+mn-lt"/>
              </a:rPr>
              <a:t>tweak surface</a:t>
            </a:r>
            <a:r>
              <a:rPr lang="en-US" altLang="en-US" sz="1800" dirty="0">
                <a:latin typeface="+mn-lt"/>
              </a:rPr>
              <a:t>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operation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</p:txBody>
      </p:sp>
      <p:sp>
        <p:nvSpPr>
          <p:cNvPr id="2" name="Oval 6">
            <a:extLst>
              <a:ext uri="{FF2B5EF4-FFF2-40B4-BE49-F238E27FC236}">
                <a16:creationId xmlns:a16="http://schemas.microsoft.com/office/drawing/2014/main" id="{8F3BA04B-2124-6023-168D-18105C7BF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136" y="418268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127BB87B-9DB4-0E12-553A-08482437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136" y="477005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8</a:t>
            </a: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A1E06115-A0B2-A5F6-6CF7-40D66114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11" y="586008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9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2A68C58-FB25-2DE8-FD4B-A82786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996" y="4123728"/>
            <a:ext cx="59514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Reset and import </a:t>
            </a:r>
            <a:r>
              <a:rPr lang="ja-JP" altLang="en-US" sz="1800">
                <a:latin typeface="+mn-lt"/>
                <a:cs typeface="Arial" panose="020B0604020202020204" pitchFamily="34" charset="0"/>
              </a:rPr>
              <a:t>“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contig_exercise3.sat</a:t>
            </a:r>
            <a:r>
              <a:rPr lang="ja-JP" altLang="en-US" sz="1800">
                <a:latin typeface="+mn-lt"/>
                <a:cs typeface="Arial" panose="020B0604020202020204" pitchFamily="34" charset="0"/>
              </a:rPr>
              <a:t>”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 again.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User the </a:t>
            </a:r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tweak surface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 command to correct the overlap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Imprint and merge and then mesh.  Verify that the mesh quality is good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DDA86-62CB-8EA0-A031-4840632F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/>
          <a:stretch/>
        </p:blipFill>
        <p:spPr>
          <a:xfrm>
            <a:off x="8313212" y="387901"/>
            <a:ext cx="3433370" cy="568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70AC8E-E777-DEE0-2A34-0890E74CA400}"/>
              </a:ext>
            </a:extLst>
          </p:cNvPr>
          <p:cNvSpPr txBox="1"/>
          <p:nvPr/>
        </p:nvSpPr>
        <p:spPr>
          <a:xfrm>
            <a:off x="2014722" y="5194082"/>
            <a:ext cx="6095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tweak surface 8 replace with surface 1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AACA398-928E-8A88-9B4A-D8E04AC8FFF1}"/>
              </a:ext>
            </a:extLst>
          </p:cNvPr>
          <p:cNvSpPr txBox="1">
            <a:spLocks noChangeArrowheads="1"/>
          </p:cNvSpPr>
          <p:nvPr/>
        </p:nvSpPr>
        <p:spPr>
          <a:xfrm>
            <a:off x="1554031" y="220663"/>
            <a:ext cx="6791325" cy="8493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Exercise 12.3 (continued)</a:t>
            </a:r>
            <a:br>
              <a:rPr lang="en-US" altLang="en-US" dirty="0"/>
            </a:br>
            <a:r>
              <a:rPr lang="en-US" altLang="en-US" dirty="0"/>
              <a:t>Volume Overlaps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2537BA-B8DA-7175-61EA-D8E99DE1A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182" y="2027310"/>
            <a:ext cx="3679635" cy="16742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5D498E60-ED0C-7715-733C-D579BABC77B1}"/>
              </a:ext>
            </a:extLst>
          </p:cNvPr>
          <p:cNvSpPr txBox="1">
            <a:spLocks noChangeArrowheads="1"/>
          </p:cNvSpPr>
          <p:nvPr/>
        </p:nvSpPr>
        <p:spPr>
          <a:xfrm>
            <a:off x="2609499" y="175419"/>
            <a:ext cx="6791325" cy="8493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 Volume Overlap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6BD61-B0BB-88B2-FF9E-A8ED94F85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86" y="1216780"/>
            <a:ext cx="3780060" cy="4495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159F3-E2BA-AB35-AD05-09EAD6E3D0AC}"/>
              </a:ext>
            </a:extLst>
          </p:cNvPr>
          <p:cNvSpPr txBox="1"/>
          <p:nvPr/>
        </p:nvSpPr>
        <p:spPr>
          <a:xfrm>
            <a:off x="457201" y="1279207"/>
            <a:ext cx="492899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To visually inspect </a:t>
            </a:r>
            <a:br>
              <a:rPr lang="en-US" dirty="0"/>
            </a:br>
            <a:r>
              <a:rPr lang="en-US" dirty="0"/>
              <a:t>overlap between volumes, </a:t>
            </a:r>
            <a:br>
              <a:rPr lang="en-US" dirty="0"/>
            </a:br>
            <a:r>
              <a:rPr lang="en-US" dirty="0"/>
              <a:t>use the volume context </a:t>
            </a:r>
            <a:br>
              <a:rPr lang="en-US" dirty="0"/>
            </a:br>
            <a:r>
              <a:rPr lang="en-US" dirty="0"/>
              <a:t>menu (right click),</a:t>
            </a:r>
          </a:p>
          <a:p>
            <a:pPr algn="l"/>
            <a:r>
              <a:rPr lang="en-US" dirty="0"/>
              <a:t>Or the </a:t>
            </a:r>
            <a:r>
              <a:rPr lang="en-US" b="1" dirty="0"/>
              <a:t>draw volume </a:t>
            </a:r>
            <a:br>
              <a:rPr lang="en-US" b="1" dirty="0"/>
            </a:br>
            <a:r>
              <a:rPr lang="en-US" b="1" dirty="0"/>
              <a:t>overlap </a:t>
            </a:r>
            <a:r>
              <a:rPr lang="en-US" dirty="0"/>
              <a:t>command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8EBA1-0F12-C660-D745-06105208D6F4}"/>
              </a:ext>
            </a:extLst>
          </p:cNvPr>
          <p:cNvSpPr txBox="1"/>
          <p:nvPr/>
        </p:nvSpPr>
        <p:spPr>
          <a:xfrm>
            <a:off x="1067935" y="5711868"/>
            <a:ext cx="1293222" cy="31577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Command Line: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EBC94-0C2A-9C55-156E-75BB5FB8D80A}"/>
              </a:ext>
            </a:extLst>
          </p:cNvPr>
          <p:cNvSpPr txBox="1"/>
          <p:nvPr/>
        </p:nvSpPr>
        <p:spPr>
          <a:xfrm>
            <a:off x="1067935" y="5903916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draw volume 1 2 overlap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0F134-542B-2C6A-9D72-F54AFEC93527}"/>
              </a:ext>
            </a:extLst>
          </p:cNvPr>
          <p:cNvSpPr txBox="1"/>
          <p:nvPr/>
        </p:nvSpPr>
        <p:spPr>
          <a:xfrm>
            <a:off x="4780952" y="5747340"/>
            <a:ext cx="3611485" cy="55325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Select a volume and</a:t>
            </a:r>
          </a:p>
          <a:p>
            <a:pPr algn="l"/>
            <a:r>
              <a:rPr lang="en-US" sz="1200" dirty="0"/>
              <a:t>choose the </a:t>
            </a:r>
            <a:r>
              <a:rPr lang="en-US" sz="1200" b="1" dirty="0"/>
              <a:t>Draw Volume </a:t>
            </a:r>
            <a:br>
              <a:rPr lang="en-US" sz="1200" b="1" dirty="0"/>
            </a:br>
            <a:r>
              <a:rPr lang="en-US" sz="1200" b="1" dirty="0"/>
              <a:t>Overlap </a:t>
            </a:r>
            <a:r>
              <a:rPr lang="en-US" sz="1200" dirty="0"/>
              <a:t>context menu in </a:t>
            </a:r>
            <a:br>
              <a:rPr lang="en-US" sz="1200" dirty="0"/>
            </a:br>
            <a:r>
              <a:rPr lang="en-US" sz="1200" dirty="0"/>
              <a:t>the graphics window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C5FE14D-CFA5-31BD-99FB-C5042A354A83}"/>
              </a:ext>
            </a:extLst>
          </p:cNvPr>
          <p:cNvSpPr/>
          <p:nvPr/>
        </p:nvSpPr>
        <p:spPr>
          <a:xfrm rot="14255181">
            <a:off x="5945687" y="4697261"/>
            <a:ext cx="300625" cy="187890"/>
          </a:xfrm>
          <a:prstGeom prst="rightArrow">
            <a:avLst>
              <a:gd name="adj1" fmla="val 50000"/>
              <a:gd name="adj2" fmla="val 1000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704671-F8E3-C966-8531-734EEECC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85" y="1425712"/>
            <a:ext cx="3906806" cy="4029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531F11-ADF3-2012-663E-DFF53AB632E3}"/>
              </a:ext>
            </a:extLst>
          </p:cNvPr>
          <p:cNvSpPr txBox="1"/>
          <p:nvPr/>
        </p:nvSpPr>
        <p:spPr>
          <a:xfrm>
            <a:off x="8392437" y="5747340"/>
            <a:ext cx="3611485" cy="55325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Solid red represents overlap region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B9DC454B-1332-58CB-CC8A-38473D8286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0070" y="173631"/>
            <a:ext cx="6791325" cy="849313"/>
          </a:xfrm>
        </p:spPr>
        <p:txBody>
          <a:bodyPr/>
          <a:lstStyle/>
          <a:p>
            <a:r>
              <a:rPr lang="en-US" altLang="en-US" dirty="0"/>
              <a:t>Exercise 12.4 </a:t>
            </a:r>
            <a:br>
              <a:rPr lang="en-US" altLang="en-US" dirty="0"/>
            </a:br>
            <a:r>
              <a:rPr lang="en-US" altLang="en-US" dirty="0"/>
              <a:t>Volume Misalignments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618B6736-70EC-106B-376D-4CF9D841C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1"/>
            <a:ext cx="4800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Import </a:t>
            </a:r>
            <a:r>
              <a:rPr lang="ja-JP" altLang="en-US" sz="180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contig_exercise4.sat</a:t>
            </a:r>
            <a:r>
              <a:rPr lang="ja-JP" altLang="en-US" sz="1800">
                <a:latin typeface="+mn-lt"/>
              </a:rPr>
              <a:t>”</a:t>
            </a:r>
            <a:r>
              <a:rPr lang="en-US" altLang="ja-JP" sz="1800" dirty="0">
                <a:latin typeface="+mn-lt"/>
              </a:rPr>
              <a:t>.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Imprint and Merge the two volumes.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Mesh the volumes.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Did you get what you expected?  Why or why not?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Was there any output from CUBIT™ that helps shed light on the results?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Hint: zoom in on vertex 15.</a:t>
            </a:r>
          </a:p>
        </p:txBody>
      </p:sp>
      <p:sp>
        <p:nvSpPr>
          <p:cNvPr id="14340" name="Oval 5">
            <a:extLst>
              <a:ext uri="{FF2B5EF4-FFF2-40B4-BE49-F238E27FC236}">
                <a16:creationId xmlns:a16="http://schemas.microsoft.com/office/drawing/2014/main" id="{253C4BA1-039C-85FC-4E61-94C3669FC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85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4341" name="Oval 6">
            <a:extLst>
              <a:ext uri="{FF2B5EF4-FFF2-40B4-BE49-F238E27FC236}">
                <a16:creationId xmlns:a16="http://schemas.microsoft.com/office/drawing/2014/main" id="{9611BF05-DC1C-D34F-A426-163CDA36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5390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14342" name="Oval 7">
            <a:extLst>
              <a:ext uri="{FF2B5EF4-FFF2-40B4-BE49-F238E27FC236}">
                <a16:creationId xmlns:a16="http://schemas.microsoft.com/office/drawing/2014/main" id="{ECC51D68-2570-243C-7D2A-8B7D9BDF6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229" y="240923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4343" name="Oval 15">
            <a:extLst>
              <a:ext uri="{FF2B5EF4-FFF2-40B4-BE49-F238E27FC236}">
                <a16:creationId xmlns:a16="http://schemas.microsoft.com/office/drawing/2014/main" id="{0A9A19F0-22FE-19D1-FE7A-08809C68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98966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4344" name="Oval 16">
            <a:extLst>
              <a:ext uri="{FF2B5EF4-FFF2-40B4-BE49-F238E27FC236}">
                <a16:creationId xmlns:a16="http://schemas.microsoft.com/office/drawing/2014/main" id="{78309318-9CA2-E237-5942-9F946911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381000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pic>
        <p:nvPicPr>
          <p:cNvPr id="14345" name="Picture 3">
            <a:extLst>
              <a:ext uri="{FF2B5EF4-FFF2-40B4-BE49-F238E27FC236}">
                <a16:creationId xmlns:a16="http://schemas.microsoft.com/office/drawing/2014/main" id="{3FDAEC27-5274-4F4B-2129-2E6565998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603376"/>
            <a:ext cx="35528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8C3A99C2-2CF7-CA36-4C19-06672F861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462341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0493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>
            <a:extLst>
              <a:ext uri="{FF2B5EF4-FFF2-40B4-BE49-F238E27FC236}">
                <a16:creationId xmlns:a16="http://schemas.microsoft.com/office/drawing/2014/main" id="{33F8F6AF-CBB9-4343-ADC1-E8B47474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52" y="1197080"/>
            <a:ext cx="7713069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Volume misalignments can also create sliver geometry during imprinting, causing poor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Misalignments can also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be resolved with a </a:t>
            </a:r>
            <a:r>
              <a:rPr lang="en-US" altLang="en-US" sz="2000" b="1" dirty="0">
                <a:latin typeface="+mn-lt"/>
              </a:rPr>
              <a:t>tweak </a:t>
            </a:r>
            <a:br>
              <a:rPr lang="en-US" altLang="en-US" sz="2000" b="1" dirty="0">
                <a:latin typeface="+mn-lt"/>
              </a:rPr>
            </a:br>
            <a:r>
              <a:rPr lang="en-US" altLang="en-US" sz="2000" b="1" dirty="0">
                <a:latin typeface="+mn-lt"/>
              </a:rPr>
              <a:t>surface</a:t>
            </a:r>
            <a:r>
              <a:rPr lang="en-US" altLang="en-US" sz="2000" dirty="0">
                <a:latin typeface="+mn-lt"/>
              </a:rPr>
              <a:t> operation</a:t>
            </a:r>
            <a:br>
              <a:rPr lang="en-US" altLang="en-US" sz="2000" dirty="0">
                <a:latin typeface="+mn-lt"/>
              </a:rPr>
            </a:br>
            <a:br>
              <a:rPr lang="en-US" altLang="en-US" sz="2000" dirty="0">
                <a:latin typeface="+mn-lt"/>
              </a:rPr>
            </a:br>
            <a:endParaRPr lang="en-US" altLang="en-US" sz="2000" dirty="0">
              <a:latin typeface="+mn-lt"/>
            </a:endParaRPr>
          </a:p>
        </p:txBody>
      </p:sp>
      <p:sp>
        <p:nvSpPr>
          <p:cNvPr id="2" name="Oval 6">
            <a:extLst>
              <a:ext uri="{FF2B5EF4-FFF2-40B4-BE49-F238E27FC236}">
                <a16:creationId xmlns:a16="http://schemas.microsoft.com/office/drawing/2014/main" id="{8F3BA04B-2124-6023-168D-18105C7BF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391" y="362407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127BB87B-9DB4-0E12-553A-08482437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341" y="414851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8</a:t>
            </a: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A1E06115-A0B2-A5F6-6CF7-40D66114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341" y="471599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9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2A68C58-FB25-2DE8-FD4B-A82786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251" y="3566278"/>
            <a:ext cx="514395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Reset and import </a:t>
            </a:r>
            <a:r>
              <a:rPr lang="ja-JP" altLang="en-US" sz="1800">
                <a:latin typeface="+mn-lt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+mn-lt"/>
                <a:cs typeface="Arial" panose="020B0604020202020204" pitchFamily="34" charset="0"/>
              </a:rPr>
              <a:t>contig_exercise4.sat</a:t>
            </a:r>
            <a:r>
              <a:rPr lang="ja-JP" altLang="en-US" sz="1800">
                <a:latin typeface="+mn-lt"/>
                <a:cs typeface="Arial" panose="020B0604020202020204" pitchFamily="34" charset="0"/>
              </a:rPr>
              <a:t>”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 again.</a:t>
            </a:r>
          </a:p>
          <a:p>
            <a:endParaRPr lang="en-US" altLang="ja-JP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ja-JP" sz="1800" dirty="0">
                <a:latin typeface="+mn-lt"/>
                <a:cs typeface="Arial" panose="020B0604020202020204" pitchFamily="34" charset="0"/>
              </a:rPr>
              <a:t>Zoom to vertex 14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User </a:t>
            </a:r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tweak surface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 command to correct the overlap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Imprint and merge and then mesh.  Verify that the mesh quality is good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0AC8E-E777-DEE0-2A34-0890E74CA400}"/>
              </a:ext>
            </a:extLst>
          </p:cNvPr>
          <p:cNvSpPr txBox="1"/>
          <p:nvPr/>
        </p:nvSpPr>
        <p:spPr>
          <a:xfrm>
            <a:off x="2570223" y="5351551"/>
            <a:ext cx="6095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tweak surface 3 target surface 9</a:t>
            </a:r>
          </a:p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tweak surface 12 target surface 6</a:t>
            </a:r>
          </a:p>
          <a:p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E4533-719C-C298-6A06-8BEA56CF7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 b="-1"/>
          <a:stretch/>
        </p:blipFill>
        <p:spPr>
          <a:xfrm>
            <a:off x="8440790" y="732016"/>
            <a:ext cx="3281156" cy="513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6">
            <a:extLst>
              <a:ext uri="{FF2B5EF4-FFF2-40B4-BE49-F238E27FC236}">
                <a16:creationId xmlns:a16="http://schemas.microsoft.com/office/drawing/2014/main" id="{73FBE96A-B982-0DEE-A327-1B47C9D9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341" y="60597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D31B98-CE16-435D-9657-D7FB8604C1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0086" y="1743405"/>
            <a:ext cx="3678782" cy="1685595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C6FCDAC0-FCB6-5D6C-63CF-BBE2BB8ACC06}"/>
              </a:ext>
            </a:extLst>
          </p:cNvPr>
          <p:cNvSpPr txBox="1">
            <a:spLocks noChangeArrowheads="1"/>
          </p:cNvSpPr>
          <p:nvPr/>
        </p:nvSpPr>
        <p:spPr>
          <a:xfrm>
            <a:off x="1540070" y="173631"/>
            <a:ext cx="6791325" cy="8493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Exercise 12.4 (continued)</a:t>
            </a:r>
            <a:br>
              <a:rPr lang="en-US" altLang="en-US" dirty="0"/>
            </a:br>
            <a:r>
              <a:rPr lang="en-US" altLang="en-US" dirty="0"/>
              <a:t>Volume Misalignments</a:t>
            </a:r>
          </a:p>
        </p:txBody>
      </p:sp>
    </p:spTree>
    <p:extLst>
      <p:ext uri="{BB962C8B-B14F-4D97-AF65-F5344CB8AC3E}">
        <p14:creationId xmlns:p14="http://schemas.microsoft.com/office/powerpoint/2010/main" val="218409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F6654524-596C-B40C-4A9F-8F261FFCAB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00337" y="223476"/>
            <a:ext cx="6791325" cy="84931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Adverse Effects of Gaps/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Overaps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/Misalignments</a:t>
            </a:r>
          </a:p>
        </p:txBody>
      </p:sp>
      <p:sp>
        <p:nvSpPr>
          <p:cNvPr id="15363" name="TextBox 2">
            <a:extLst>
              <a:ext uri="{FF2B5EF4-FFF2-40B4-BE49-F238E27FC236}">
                <a16:creationId xmlns:a16="http://schemas.microsoft.com/office/drawing/2014/main" id="{7686650A-EB74-4E8E-A6C9-9D68CCA11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34" y="1374030"/>
            <a:ext cx="550108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en-US" altLang="en-US" sz="2000" b="1" dirty="0">
                <a:latin typeface="+mn-lt"/>
              </a:rPr>
              <a:t>Gaps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Imprinting fails to occur and volumes are not connected at a merged surface</a:t>
            </a:r>
            <a:br>
              <a:rPr lang="en-US" altLang="en-US" sz="2000" dirty="0">
                <a:latin typeface="+mn-lt"/>
              </a:rPr>
            </a:br>
            <a:endParaRPr lang="en-US" altLang="en-US" sz="2000" dirty="0">
              <a:latin typeface="+mn-lt"/>
            </a:endParaRPr>
          </a:p>
          <a:p>
            <a:pPr marL="457200" lvl="1" indent="0"/>
            <a:endParaRPr lang="en-US" altLang="en-US" sz="2000" dirty="0">
              <a:latin typeface="+mn-lt"/>
            </a:endParaRPr>
          </a:p>
          <a:p>
            <a:pPr marL="0" indent="0"/>
            <a:r>
              <a:rPr lang="en-US" altLang="en-US" sz="2000" b="1" dirty="0">
                <a:latin typeface="+mn-lt"/>
              </a:rPr>
              <a:t>Volume Overlaps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Imprinting creates sliver geometry resulting in poor mesh quality</a:t>
            </a:r>
            <a:br>
              <a:rPr lang="en-US" altLang="en-US" sz="2000" dirty="0">
                <a:latin typeface="+mn-lt"/>
              </a:rPr>
            </a:br>
            <a:endParaRPr lang="en-US" altLang="en-US" sz="2000" dirty="0">
              <a:latin typeface="+mn-lt"/>
            </a:endParaRPr>
          </a:p>
          <a:p>
            <a:pPr marL="457200" lvl="1" indent="0"/>
            <a:endParaRPr lang="en-US" altLang="en-US" sz="2000" dirty="0">
              <a:latin typeface="+mn-lt"/>
            </a:endParaRPr>
          </a:p>
          <a:p>
            <a:pPr marL="0" indent="0"/>
            <a:r>
              <a:rPr lang="en-US" altLang="en-US" sz="2000" b="1" dirty="0">
                <a:latin typeface="+mn-lt"/>
              </a:rPr>
              <a:t>Volume Misalignments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Imprinting creates sliver geometry resulting in poor mesh quality</a:t>
            </a: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D7C1D0A5-F2AE-5A7F-46C2-A7C7118DA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28" y="5689936"/>
            <a:ext cx="56029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Unfortunately, if you haven</a:t>
            </a:r>
            <a:r>
              <a:rPr lang="ja-JP" altLang="en-US" sz="2000">
                <a:solidFill>
                  <a:srgbClr val="FF0000"/>
                </a:solidFill>
              </a:rPr>
              <a:t>’</a:t>
            </a:r>
            <a:r>
              <a:rPr lang="en-US" altLang="ja-JP" sz="2000" dirty="0">
                <a:solidFill>
                  <a:srgbClr val="FF0000"/>
                </a:solidFill>
              </a:rPr>
              <a:t>t looked for these problems you may not even know they exist until your analysis run!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C0C02-96A4-ED9D-7C5B-BE87259B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61" y="1115134"/>
            <a:ext cx="3624552" cy="1605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46A87C-53DE-719E-E241-E3EB9278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2720721"/>
            <a:ext cx="3679635" cy="1674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6005EC-39A8-7DF6-F48C-5DD1BB891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861" y="4439727"/>
            <a:ext cx="3534638" cy="16195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1">
            <a:extLst>
              <a:ext uri="{FF2B5EF4-FFF2-40B4-BE49-F238E27FC236}">
                <a16:creationId xmlns:a16="http://schemas.microsoft.com/office/drawing/2014/main" id="{EEAC9253-9536-CE52-FD34-8B48CC22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89" y="1347616"/>
            <a:ext cx="644027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+mn-lt"/>
              </a:rPr>
              <a:t>Same as regular imprint/merge but effectively allows the user to set the tolerance used during imprinting (and merging).</a:t>
            </a:r>
          </a:p>
          <a:p>
            <a:endParaRPr lang="en-US" altLang="en-US" sz="24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Instead of using 1e-6 to decide what is coincident it uses whatever the current merge tolerance is.</a:t>
            </a:r>
          </a:p>
          <a:p>
            <a:endParaRPr lang="en-US" altLang="en-US" sz="24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07F06-F4F1-B4FD-D158-81FE5B35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09" y="542619"/>
            <a:ext cx="3912516" cy="5772762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179B3BD-3457-39C2-E439-AFC023E37831}"/>
              </a:ext>
            </a:extLst>
          </p:cNvPr>
          <p:cNvSpPr txBox="1">
            <a:spLocks noChangeArrowheads="1"/>
          </p:cNvSpPr>
          <p:nvPr/>
        </p:nvSpPr>
        <p:spPr>
          <a:xfrm>
            <a:off x="1206584" y="259866"/>
            <a:ext cx="6791325" cy="8493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Tolerant Imprint/Merge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1">
            <a:extLst>
              <a:ext uri="{FF2B5EF4-FFF2-40B4-BE49-F238E27FC236}">
                <a16:creationId xmlns:a16="http://schemas.microsoft.com/office/drawing/2014/main" id="{7EF0645C-E234-4D97-DB64-C84157E3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319" y="1330286"/>
            <a:ext cx="63706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+mn-lt"/>
              </a:rPr>
              <a:t>The advantage:</a:t>
            </a:r>
          </a:p>
          <a:p>
            <a:endParaRPr lang="en-US" altLang="en-US" sz="24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If there is an appropriate merge tolerance that could be used for the whole assembly there is no need for any geometry modifications prior to imprinting/merging.</a:t>
            </a:r>
          </a:p>
          <a:p>
            <a:endParaRPr lang="en-US" altLang="en-US" sz="24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The challenge: </a:t>
            </a:r>
          </a:p>
          <a:p>
            <a:endParaRPr lang="en-US" altLang="en-US" sz="2400" dirty="0">
              <a:latin typeface="+mn-lt"/>
            </a:endParaRPr>
          </a:p>
          <a:p>
            <a:r>
              <a:rPr lang="en-US" altLang="en-US" sz="2400" dirty="0">
                <a:latin typeface="+mn-lt"/>
              </a:rPr>
              <a:t>Finding an appropriate merge tolerance.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BE020-DB6E-C0FB-AE44-C7283145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325" y="1082084"/>
            <a:ext cx="3624552" cy="1605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40858-7E62-FF1E-D944-58FAEA83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063" y="2687671"/>
            <a:ext cx="3679635" cy="1674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BA68B-20BD-376A-F38F-C0E493D5B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325" y="4406677"/>
            <a:ext cx="3534638" cy="1619549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5F2AD8D7-21C7-8542-06F9-E41CC5E0EF52}"/>
              </a:ext>
            </a:extLst>
          </p:cNvPr>
          <p:cNvSpPr txBox="1">
            <a:spLocks noChangeArrowheads="1"/>
          </p:cNvSpPr>
          <p:nvPr/>
        </p:nvSpPr>
        <p:spPr>
          <a:xfrm>
            <a:off x="1206584" y="259866"/>
            <a:ext cx="6791325" cy="8493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Tolerant Imprint/Merge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E176EB-3075-509F-6A52-2318822016ED}"/>
              </a:ext>
            </a:extLst>
          </p:cNvPr>
          <p:cNvSpPr/>
          <p:nvPr/>
        </p:nvSpPr>
        <p:spPr>
          <a:xfrm>
            <a:off x="7202564" y="2369046"/>
            <a:ext cx="1569904" cy="1569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C1041-E507-FE2A-6D0B-BE684D81F722}"/>
              </a:ext>
            </a:extLst>
          </p:cNvPr>
          <p:cNvSpPr/>
          <p:nvPr/>
        </p:nvSpPr>
        <p:spPr>
          <a:xfrm>
            <a:off x="8875292" y="2369046"/>
            <a:ext cx="1569904" cy="1569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B9AB15-7E03-02E5-7EDF-D94BB4D4451D}"/>
              </a:ext>
            </a:extLst>
          </p:cNvPr>
          <p:cNvSpPr/>
          <p:nvPr/>
        </p:nvSpPr>
        <p:spPr>
          <a:xfrm>
            <a:off x="10445196" y="3465261"/>
            <a:ext cx="97966" cy="9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F6EC5-A344-97BF-39E6-8263CED083EA}"/>
              </a:ext>
            </a:extLst>
          </p:cNvPr>
          <p:cNvSpPr/>
          <p:nvPr/>
        </p:nvSpPr>
        <p:spPr>
          <a:xfrm>
            <a:off x="10445196" y="3261106"/>
            <a:ext cx="97966" cy="9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50DF9C-E5C0-2FE3-78BA-C54DFB1C91D8}"/>
              </a:ext>
            </a:extLst>
          </p:cNvPr>
          <p:cNvSpPr/>
          <p:nvPr/>
        </p:nvSpPr>
        <p:spPr>
          <a:xfrm>
            <a:off x="10445196" y="3056951"/>
            <a:ext cx="97966" cy="9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49209A-EC3A-5087-EA41-69A9915363E9}"/>
              </a:ext>
            </a:extLst>
          </p:cNvPr>
          <p:cNvCxnSpPr>
            <a:cxnSpLocks/>
          </p:cNvCxnSpPr>
          <p:nvPr/>
        </p:nvCxnSpPr>
        <p:spPr>
          <a:xfrm flipV="1">
            <a:off x="8772468" y="2065928"/>
            <a:ext cx="0" cy="24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7218C-F093-5B51-F6E2-2F5F7458DDBE}"/>
              </a:ext>
            </a:extLst>
          </p:cNvPr>
          <p:cNvCxnSpPr>
            <a:cxnSpLocks/>
          </p:cNvCxnSpPr>
          <p:nvPr/>
        </p:nvCxnSpPr>
        <p:spPr>
          <a:xfrm flipV="1">
            <a:off x="8875292" y="2065928"/>
            <a:ext cx="0" cy="24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C207E9-B304-90A8-0E38-A68CD320FEBB}"/>
              </a:ext>
            </a:extLst>
          </p:cNvPr>
          <p:cNvCxnSpPr/>
          <p:nvPr/>
        </p:nvCxnSpPr>
        <p:spPr>
          <a:xfrm>
            <a:off x="8510894" y="2186578"/>
            <a:ext cx="261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88D529-002E-6F65-176E-0D7B0AAECC1D}"/>
              </a:ext>
            </a:extLst>
          </p:cNvPr>
          <p:cNvCxnSpPr>
            <a:cxnSpLocks/>
          </p:cNvCxnSpPr>
          <p:nvPr/>
        </p:nvCxnSpPr>
        <p:spPr>
          <a:xfrm flipH="1">
            <a:off x="8875292" y="2186578"/>
            <a:ext cx="267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500DB6F-8692-3180-4D2C-13CFC5F0F63E}"/>
              </a:ext>
            </a:extLst>
          </p:cNvPr>
          <p:cNvSpPr txBox="1"/>
          <p:nvPr/>
        </p:nvSpPr>
        <p:spPr>
          <a:xfrm>
            <a:off x="8298780" y="1803804"/>
            <a:ext cx="1304313" cy="27473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gap distance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92EFA-C977-317D-300B-D587B49BAA9D}"/>
              </a:ext>
            </a:extLst>
          </p:cNvPr>
          <p:cNvSpPr txBox="1"/>
          <p:nvPr/>
        </p:nvSpPr>
        <p:spPr>
          <a:xfrm>
            <a:off x="9084650" y="2035672"/>
            <a:ext cx="1304313" cy="27473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0.01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4208F8-BCF7-AA59-A080-0792C8687097}"/>
              </a:ext>
            </a:extLst>
          </p:cNvPr>
          <p:cNvCxnSpPr>
            <a:cxnSpLocks/>
          </p:cNvCxnSpPr>
          <p:nvPr/>
        </p:nvCxnSpPr>
        <p:spPr>
          <a:xfrm flipH="1">
            <a:off x="10590519" y="3056951"/>
            <a:ext cx="24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D7AAD6-25E8-CF3C-31B3-F08EF5A1819F}"/>
              </a:ext>
            </a:extLst>
          </p:cNvPr>
          <p:cNvCxnSpPr>
            <a:cxnSpLocks/>
          </p:cNvCxnSpPr>
          <p:nvPr/>
        </p:nvCxnSpPr>
        <p:spPr>
          <a:xfrm flipH="1">
            <a:off x="10590519" y="3153998"/>
            <a:ext cx="24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E13A6A-167B-45E8-066C-4AD6B92CC222}"/>
              </a:ext>
            </a:extLst>
          </p:cNvPr>
          <p:cNvCxnSpPr>
            <a:cxnSpLocks/>
          </p:cNvCxnSpPr>
          <p:nvPr/>
        </p:nvCxnSpPr>
        <p:spPr>
          <a:xfrm>
            <a:off x="10711169" y="2815228"/>
            <a:ext cx="0" cy="24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DD968B-6AE5-F636-BA73-B75777FEBA42}"/>
              </a:ext>
            </a:extLst>
          </p:cNvPr>
          <p:cNvCxnSpPr>
            <a:cxnSpLocks/>
          </p:cNvCxnSpPr>
          <p:nvPr/>
        </p:nvCxnSpPr>
        <p:spPr>
          <a:xfrm flipV="1">
            <a:off x="10711169" y="3153998"/>
            <a:ext cx="0" cy="24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F8DC6A4-8143-3356-C93F-29FFDBED07ED}"/>
              </a:ext>
            </a:extLst>
          </p:cNvPr>
          <p:cNvSpPr txBox="1"/>
          <p:nvPr/>
        </p:nvSpPr>
        <p:spPr>
          <a:xfrm>
            <a:off x="10809135" y="2776923"/>
            <a:ext cx="685800" cy="65710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small </a:t>
            </a:r>
            <a:br>
              <a:rPr lang="en-US" sz="1200" dirty="0"/>
            </a:br>
            <a:r>
              <a:rPr lang="en-US" sz="1200" dirty="0"/>
              <a:t>feature </a:t>
            </a:r>
            <a:br>
              <a:rPr lang="en-US" sz="1200" dirty="0"/>
            </a:br>
            <a:r>
              <a:rPr lang="en-US" sz="1200" dirty="0"/>
              <a:t>size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883AA-3FE6-038B-AF1F-17412FFDC3E8}"/>
              </a:ext>
            </a:extLst>
          </p:cNvPr>
          <p:cNvSpPr txBox="1"/>
          <p:nvPr/>
        </p:nvSpPr>
        <p:spPr>
          <a:xfrm>
            <a:off x="10415608" y="2582074"/>
            <a:ext cx="1304313" cy="27473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0.009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8AB085-1F53-B0C4-9E1E-3E40CC736B44}"/>
              </a:ext>
            </a:extLst>
          </p:cNvPr>
          <p:cNvSpPr/>
          <p:nvPr/>
        </p:nvSpPr>
        <p:spPr>
          <a:xfrm>
            <a:off x="1527246" y="2363601"/>
            <a:ext cx="1569904" cy="1569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DAD58D-4CC4-BC30-31E6-F06A16F02A8D}"/>
              </a:ext>
            </a:extLst>
          </p:cNvPr>
          <p:cNvSpPr/>
          <p:nvPr/>
        </p:nvSpPr>
        <p:spPr>
          <a:xfrm>
            <a:off x="3199974" y="2363601"/>
            <a:ext cx="1569904" cy="1569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EC2E34-BBB0-BCBE-5953-E59FA359CFF0}"/>
              </a:ext>
            </a:extLst>
          </p:cNvPr>
          <p:cNvCxnSpPr>
            <a:cxnSpLocks/>
          </p:cNvCxnSpPr>
          <p:nvPr/>
        </p:nvCxnSpPr>
        <p:spPr>
          <a:xfrm flipV="1">
            <a:off x="3097150" y="2060483"/>
            <a:ext cx="0" cy="24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E13E10-6C42-525B-505A-0010C272A540}"/>
              </a:ext>
            </a:extLst>
          </p:cNvPr>
          <p:cNvCxnSpPr>
            <a:cxnSpLocks/>
          </p:cNvCxnSpPr>
          <p:nvPr/>
        </p:nvCxnSpPr>
        <p:spPr>
          <a:xfrm flipV="1">
            <a:off x="3199974" y="2060483"/>
            <a:ext cx="0" cy="24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D1C023-175E-F703-C78E-A56CC8C2FBB2}"/>
              </a:ext>
            </a:extLst>
          </p:cNvPr>
          <p:cNvCxnSpPr/>
          <p:nvPr/>
        </p:nvCxnSpPr>
        <p:spPr>
          <a:xfrm>
            <a:off x="2835576" y="2181133"/>
            <a:ext cx="261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0C7DA5-96E0-882E-C4C4-EBD3FBBB7BB7}"/>
              </a:ext>
            </a:extLst>
          </p:cNvPr>
          <p:cNvCxnSpPr>
            <a:cxnSpLocks/>
          </p:cNvCxnSpPr>
          <p:nvPr/>
        </p:nvCxnSpPr>
        <p:spPr>
          <a:xfrm flipH="1">
            <a:off x="3199974" y="2181133"/>
            <a:ext cx="267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0399FFB-45E1-E7E6-0AA4-62755D2C1A00}"/>
              </a:ext>
            </a:extLst>
          </p:cNvPr>
          <p:cNvSpPr txBox="1"/>
          <p:nvPr/>
        </p:nvSpPr>
        <p:spPr>
          <a:xfrm>
            <a:off x="2623462" y="1798359"/>
            <a:ext cx="1304313" cy="27473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gap distance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202B74-B941-D81F-4A9E-82E1229C7417}"/>
              </a:ext>
            </a:extLst>
          </p:cNvPr>
          <p:cNvSpPr txBox="1"/>
          <p:nvPr/>
        </p:nvSpPr>
        <p:spPr>
          <a:xfrm>
            <a:off x="3409332" y="2030227"/>
            <a:ext cx="1304313" cy="27473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0.01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7E8990-2ED2-7854-6181-D287CE6806F3}"/>
              </a:ext>
            </a:extLst>
          </p:cNvPr>
          <p:cNvCxnSpPr>
            <a:cxnSpLocks/>
          </p:cNvCxnSpPr>
          <p:nvPr/>
        </p:nvCxnSpPr>
        <p:spPr>
          <a:xfrm>
            <a:off x="4830156" y="2363601"/>
            <a:ext cx="265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4AD7C3-64DD-B8E1-481B-BF81EBE0987B}"/>
              </a:ext>
            </a:extLst>
          </p:cNvPr>
          <p:cNvCxnSpPr>
            <a:cxnSpLocks/>
          </p:cNvCxnSpPr>
          <p:nvPr/>
        </p:nvCxnSpPr>
        <p:spPr>
          <a:xfrm flipH="1">
            <a:off x="4830156" y="3933505"/>
            <a:ext cx="265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68352ED-665F-43F4-A20A-8839FA9DD044}"/>
              </a:ext>
            </a:extLst>
          </p:cNvPr>
          <p:cNvSpPr txBox="1"/>
          <p:nvPr/>
        </p:nvSpPr>
        <p:spPr>
          <a:xfrm>
            <a:off x="5233131" y="2820001"/>
            <a:ext cx="685800" cy="65710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small </a:t>
            </a:r>
            <a:br>
              <a:rPr lang="en-US" sz="1200" dirty="0"/>
            </a:br>
            <a:r>
              <a:rPr lang="en-US" sz="1200" dirty="0"/>
              <a:t>feature </a:t>
            </a:r>
            <a:br>
              <a:rPr lang="en-US" sz="1200" dirty="0"/>
            </a:br>
            <a:r>
              <a:rPr lang="en-US" sz="1200" dirty="0"/>
              <a:t>size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760206D-8B6A-3F24-8A90-F625EE6D8F01}"/>
              </a:ext>
            </a:extLst>
          </p:cNvPr>
          <p:cNvCxnSpPr/>
          <p:nvPr/>
        </p:nvCxnSpPr>
        <p:spPr>
          <a:xfrm>
            <a:off x="4962961" y="2363601"/>
            <a:ext cx="0" cy="15699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59A2708-3A93-D1FA-6CC7-40B68DA4F3D8}"/>
              </a:ext>
            </a:extLst>
          </p:cNvPr>
          <p:cNvSpPr txBox="1"/>
          <p:nvPr/>
        </p:nvSpPr>
        <p:spPr>
          <a:xfrm rot="5400000">
            <a:off x="4852311" y="3024250"/>
            <a:ext cx="427719" cy="27473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1.0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3C2852-22CC-40F8-1289-AB635AA2BDEB}"/>
              </a:ext>
            </a:extLst>
          </p:cNvPr>
          <p:cNvSpPr txBox="1"/>
          <p:nvPr/>
        </p:nvSpPr>
        <p:spPr>
          <a:xfrm>
            <a:off x="1420231" y="1214389"/>
            <a:ext cx="8690419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000" dirty="0"/>
              <a:t>Tolerance should be greater than gap distance, but less than smallest feature size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6DC2EE-719E-14D1-F6AA-182445BA0667}"/>
              </a:ext>
            </a:extLst>
          </p:cNvPr>
          <p:cNvSpPr txBox="1"/>
          <p:nvPr/>
        </p:nvSpPr>
        <p:spPr>
          <a:xfrm>
            <a:off x="1090371" y="4231184"/>
            <a:ext cx="4480935" cy="11466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Example 1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Any tolerance &gt; 0.01 but less than 1.0 </a:t>
            </a:r>
            <a:br>
              <a:rPr lang="en-US" dirty="0"/>
            </a:br>
            <a:r>
              <a:rPr lang="en-US" dirty="0"/>
              <a:t>should successfully merge these blocks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395ABA-F67D-7F63-CEC5-119CE34A72AE}"/>
              </a:ext>
            </a:extLst>
          </p:cNvPr>
          <p:cNvSpPr txBox="1"/>
          <p:nvPr/>
        </p:nvSpPr>
        <p:spPr>
          <a:xfrm>
            <a:off x="6902251" y="4232180"/>
            <a:ext cx="4480935" cy="244108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Example 2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Since smallest feature size is smaller </a:t>
            </a:r>
            <a:br>
              <a:rPr lang="en-US" dirty="0"/>
            </a:br>
            <a:r>
              <a:rPr lang="en-US" dirty="0"/>
              <a:t>than the gap distance, this is NOT a candidate </a:t>
            </a:r>
            <a:br>
              <a:rPr lang="en-US" dirty="0"/>
            </a:br>
            <a:r>
              <a:rPr lang="en-US" dirty="0"/>
              <a:t>for tolerant imprinting.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Try using the </a:t>
            </a:r>
            <a:r>
              <a:rPr lang="en-US" b="1" dirty="0"/>
              <a:t>tweak </a:t>
            </a:r>
            <a:r>
              <a:rPr lang="en-US" dirty="0"/>
              <a:t>operation to remove </a:t>
            </a:r>
            <a:br>
              <a:rPr lang="en-US" dirty="0"/>
            </a:br>
            <a:r>
              <a:rPr lang="en-US" dirty="0"/>
              <a:t>larger gaps, overlaps, misalignments </a:t>
            </a:r>
            <a:br>
              <a:rPr lang="en-US" dirty="0"/>
            </a:br>
            <a:r>
              <a:rPr lang="en-US" dirty="0"/>
              <a:t>until smaller than small feature size   </a:t>
            </a: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BEA3B2EB-927A-6914-6715-D4DA528D5B2F}"/>
              </a:ext>
            </a:extLst>
          </p:cNvPr>
          <p:cNvSpPr txBox="1">
            <a:spLocks noChangeArrowheads="1"/>
          </p:cNvSpPr>
          <p:nvPr/>
        </p:nvSpPr>
        <p:spPr>
          <a:xfrm>
            <a:off x="1206584" y="259866"/>
            <a:ext cx="6791325" cy="8493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Tolerant Imprint/Merge</a:t>
            </a:r>
          </a:p>
        </p:txBody>
      </p:sp>
    </p:spTree>
    <p:extLst>
      <p:ext uri="{BB962C8B-B14F-4D97-AF65-F5344CB8AC3E}">
        <p14:creationId xmlns:p14="http://schemas.microsoft.com/office/powerpoint/2010/main" val="255641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B9DC454B-1332-58CB-CC8A-38473D8286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28387" y="248928"/>
            <a:ext cx="6791325" cy="849313"/>
          </a:xfrm>
        </p:spPr>
        <p:txBody>
          <a:bodyPr/>
          <a:lstStyle/>
          <a:p>
            <a:r>
              <a:rPr lang="en-US" altLang="en-US" dirty="0"/>
              <a:t>Exercise 12.5 </a:t>
            </a:r>
            <a:br>
              <a:rPr lang="en-US" altLang="en-US" dirty="0"/>
            </a:br>
            <a:r>
              <a:rPr lang="en-US" altLang="en-US" dirty="0"/>
              <a:t>Tolerant Imprinting</a:t>
            </a: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618B6736-70EC-106B-376D-4CF9D841C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953" y="1233106"/>
            <a:ext cx="565839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Import </a:t>
            </a:r>
            <a:r>
              <a:rPr lang="ja-JP" altLang="en-US" sz="180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contig_exercise4.sat</a:t>
            </a:r>
            <a:r>
              <a:rPr lang="ja-JP" altLang="en-US" sz="1800">
                <a:latin typeface="+mn-lt"/>
              </a:rPr>
              <a:t>”</a:t>
            </a:r>
            <a:r>
              <a:rPr lang="en-US" altLang="ja-JP" sz="1800" dirty="0">
                <a:latin typeface="+mn-lt"/>
              </a:rPr>
              <a:t>.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Zoom to vertex 14 and 1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Measure the distance between vertices 14 and 1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 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Measure the length of the smallest curve in the assembly (one of the curves in volume 2)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Set an appropriate imprint tolerance based on your measurements  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Perform tolerant imprint and merge.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Check that volumes are merged (try </a:t>
            </a:r>
            <a:r>
              <a:rPr lang="en-US" altLang="en-US" sz="1800" b="1" dirty="0" err="1">
                <a:latin typeface="+mn-lt"/>
              </a:rPr>
              <a:t>is_merged</a:t>
            </a:r>
            <a:r>
              <a:rPr lang="en-US" altLang="en-US" sz="1800" dirty="0">
                <a:latin typeface="+mn-lt"/>
              </a:rPr>
              <a:t>)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Mesh the geometry and check for a valid mesh</a:t>
            </a:r>
          </a:p>
        </p:txBody>
      </p:sp>
      <p:sp>
        <p:nvSpPr>
          <p:cNvPr id="14340" name="Oval 5">
            <a:extLst>
              <a:ext uri="{FF2B5EF4-FFF2-40B4-BE49-F238E27FC236}">
                <a16:creationId xmlns:a16="http://schemas.microsoft.com/office/drawing/2014/main" id="{253C4BA1-039C-85FC-4E61-94C3669FC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54" y="123628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4341" name="Oval 6">
            <a:extLst>
              <a:ext uri="{FF2B5EF4-FFF2-40B4-BE49-F238E27FC236}">
                <a16:creationId xmlns:a16="http://schemas.microsoft.com/office/drawing/2014/main" id="{9611BF05-DC1C-D34F-A426-163CDA36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54" y="179160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14342" name="Oval 7">
            <a:extLst>
              <a:ext uri="{FF2B5EF4-FFF2-40B4-BE49-F238E27FC236}">
                <a16:creationId xmlns:a16="http://schemas.microsoft.com/office/drawing/2014/main" id="{ECC51D68-2570-243C-7D2A-8B7D9BDF6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83" y="234693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4343" name="Oval 15">
            <a:extLst>
              <a:ext uri="{FF2B5EF4-FFF2-40B4-BE49-F238E27FC236}">
                <a16:creationId xmlns:a16="http://schemas.microsoft.com/office/drawing/2014/main" id="{0A9A19F0-22FE-19D1-FE7A-08809C68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54" y="346535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4</a:t>
            </a:r>
          </a:p>
        </p:txBody>
      </p:sp>
      <p:sp>
        <p:nvSpPr>
          <p:cNvPr id="14344" name="Oval 16">
            <a:extLst>
              <a:ext uri="{FF2B5EF4-FFF2-40B4-BE49-F238E27FC236}">
                <a16:creationId xmlns:a16="http://schemas.microsoft.com/office/drawing/2014/main" id="{78309318-9CA2-E237-5942-9F946911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54" y="429090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5</a:t>
            </a:r>
          </a:p>
        </p:txBody>
      </p:sp>
      <p:sp>
        <p:nvSpPr>
          <p:cNvPr id="2" name="Oval 5">
            <a:extLst>
              <a:ext uri="{FF2B5EF4-FFF2-40B4-BE49-F238E27FC236}">
                <a16:creationId xmlns:a16="http://schemas.microsoft.com/office/drawing/2014/main" id="{8C3A99C2-2CF7-CA36-4C19-06672F861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83" y="511645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696A7-52C5-15DA-942D-22E8075E0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34" y="181857"/>
            <a:ext cx="3161212" cy="3019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80855-977D-9034-ECE4-25368AF6E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6" y="3247352"/>
            <a:ext cx="3409405" cy="3361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152A11-0B09-6C08-321F-4822E05C4DBA}"/>
              </a:ext>
            </a:extLst>
          </p:cNvPr>
          <p:cNvSpPr txBox="1"/>
          <p:nvPr/>
        </p:nvSpPr>
        <p:spPr>
          <a:xfrm>
            <a:off x="9725295" y="2771673"/>
            <a:ext cx="1567543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vertex 14,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48AF7C-18B6-4BAC-91F2-3566E026B393}"/>
              </a:ext>
            </a:extLst>
          </p:cNvPr>
          <p:cNvCxnSpPr/>
          <p:nvPr/>
        </p:nvCxnSpPr>
        <p:spPr>
          <a:xfrm flipH="1" flipV="1">
            <a:off x="9366069" y="2714030"/>
            <a:ext cx="411480" cy="244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5D302B-9874-4CF3-FD59-494B6C34A124}"/>
              </a:ext>
            </a:extLst>
          </p:cNvPr>
          <p:cNvSpPr txBox="1"/>
          <p:nvPr/>
        </p:nvSpPr>
        <p:spPr>
          <a:xfrm>
            <a:off x="1658980" y="2893800"/>
            <a:ext cx="6097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</a:rPr>
              <a:t>Distance between Vertex 14 and Vertex 1 is 0.01414213562373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133C1-A7C2-D9BB-08B7-55CCE116C4AB}"/>
              </a:ext>
            </a:extLst>
          </p:cNvPr>
          <p:cNvSpPr txBox="1"/>
          <p:nvPr/>
        </p:nvSpPr>
        <p:spPr>
          <a:xfrm>
            <a:off x="8310152" y="4354456"/>
            <a:ext cx="1567543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vertex 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0645B-23F8-32B5-2F63-2B2DB594FCDB}"/>
              </a:ext>
            </a:extLst>
          </p:cNvPr>
          <p:cNvSpPr txBox="1"/>
          <p:nvPr/>
        </p:nvSpPr>
        <p:spPr>
          <a:xfrm>
            <a:off x="9248503" y="5033125"/>
            <a:ext cx="1567543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vertex 1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DCEB8666-8895-5C25-B4C3-1CC74197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20" y="563720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01727D06-6228-7639-E621-A80B2F5A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20" y="619253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0954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32376-B9A2-1B58-653C-2BE98AC1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9" y="970670"/>
            <a:ext cx="2191031" cy="562607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5FD38AB-411F-3EA2-C6C8-739B546C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326" y="1244734"/>
            <a:ext cx="63706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The Geometry Power Tool has diagnostics to check for gaps, overlaps and misalignments.</a:t>
            </a: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Suggests </a:t>
            </a:r>
            <a:r>
              <a:rPr lang="en-US" altLang="en-US" sz="2000" b="1" dirty="0">
                <a:latin typeface="+mn-lt"/>
              </a:rPr>
              <a:t>tweak</a:t>
            </a:r>
            <a:r>
              <a:rPr lang="en-US" altLang="en-US" sz="2000" dirty="0">
                <a:latin typeface="+mn-lt"/>
              </a:rPr>
              <a:t> and </a:t>
            </a:r>
            <a:r>
              <a:rPr lang="en-US" altLang="en-US" sz="2000" b="1" dirty="0">
                <a:latin typeface="+mn-lt"/>
              </a:rPr>
              <a:t>move</a:t>
            </a:r>
            <a:r>
              <a:rPr lang="en-US" altLang="en-US" sz="2000" dirty="0">
                <a:latin typeface="+mn-lt"/>
              </a:rPr>
              <a:t> solutions to resolve potential problems</a:t>
            </a: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Can perform tolerant Imprinting (includes option for automatically setting imprint tolerance)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BA486-1C91-AA88-3D01-A26BFE567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4" y="970670"/>
            <a:ext cx="2217339" cy="5674114"/>
          </a:xfrm>
          <a:prstGeom prst="rect">
            <a:avLst/>
          </a:prstGeom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id="{9549C596-FCBD-5FCB-3692-88A5EA4B9B6D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1338721" y="1135497"/>
            <a:ext cx="127992" cy="218475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F6BD4D1E-EB0F-70B0-8B41-4AFBBA27BA82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1549148" y="1514335"/>
            <a:ext cx="127992" cy="218475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F9496CB8-B71E-960A-276E-BA7FB6219DEF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3442907" y="4972933"/>
            <a:ext cx="127992" cy="218475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354F3B02-57B4-0F7B-C972-EE327C06B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740" y="636352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2836C0BE-6CAD-3BD6-3FD3-98D6A10A9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038" y="108184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16EBA55A-75F6-81D6-8BDC-82FB47E99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465" y="15422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EFC1D373-B32F-C9FC-1437-BDA6C115457E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396908" y="6589615"/>
            <a:ext cx="127992" cy="218475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860CBA4E-D937-F3A5-5C2A-CBD7D0D46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416" y="477737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9BB1EB6-BF94-61FC-4626-CE9BC688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941" y="460813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FFCCC60B-210F-3DF9-43AD-64D8F842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719" y="50451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2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82ABD1F2-51D2-AE26-0D5A-28CCD4A7F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719" y="548223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2DC45F4A-FC1F-A220-EC86-88726E0E1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836" y="591794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BFC4EA-4EF2-C025-741F-200B825D8348}"/>
              </a:ext>
            </a:extLst>
          </p:cNvPr>
          <p:cNvSpPr txBox="1"/>
          <p:nvPr/>
        </p:nvSpPr>
        <p:spPr>
          <a:xfrm>
            <a:off x="6215681" y="4584520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Select the Power Tools Panel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6586C-649E-9900-9C56-D9FE7B9887FC}"/>
              </a:ext>
            </a:extLst>
          </p:cNvPr>
          <p:cNvSpPr txBox="1"/>
          <p:nvPr/>
        </p:nvSpPr>
        <p:spPr>
          <a:xfrm>
            <a:off x="6215681" y="5017289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Select the Geometry Power Tool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F89329-30AB-060F-F5FB-D4405C50FF07}"/>
              </a:ext>
            </a:extLst>
          </p:cNvPr>
          <p:cNvSpPr txBox="1"/>
          <p:nvPr/>
        </p:nvSpPr>
        <p:spPr>
          <a:xfrm>
            <a:off x="6215681" y="5450058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Select the Options Button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3C33C-EDD9-8882-539C-66897F702A29}"/>
              </a:ext>
            </a:extLst>
          </p:cNvPr>
          <p:cNvSpPr txBox="1"/>
          <p:nvPr/>
        </p:nvSpPr>
        <p:spPr>
          <a:xfrm>
            <a:off x="6229489" y="5882827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Select the </a:t>
            </a:r>
            <a:r>
              <a:rPr lang="en-US" b="1" dirty="0"/>
              <a:t>Assembly Checks</a:t>
            </a:r>
            <a:r>
              <a:rPr lang="en-US" dirty="0"/>
              <a:t> Diagnostic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B93E1443-B2E0-5FAD-5A86-71E12F1C1CE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76969" y="24786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 Power Tool</a:t>
            </a:r>
          </a:p>
        </p:txBody>
      </p:sp>
    </p:spTree>
    <p:extLst>
      <p:ext uri="{BB962C8B-B14F-4D97-AF65-F5344CB8AC3E}">
        <p14:creationId xmlns:p14="http://schemas.microsoft.com/office/powerpoint/2010/main" val="107348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>
            <a:extLst>
              <a:ext uri="{FF2B5EF4-FFF2-40B4-BE49-F238E27FC236}">
                <a16:creationId xmlns:a16="http://schemas.microsoft.com/office/drawing/2014/main" id="{8C4E2F36-9BE4-D143-B4AD-432E6AD1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A334257E-B78A-4A48-A0F2-A047D3A89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4CE40070-F5E2-EC45-B5BB-0A1788D4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36446D16-C19A-7B48-BB90-D52D104F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CC2A7AD9-EDEC-0341-BE16-7F4F6D30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1446214"/>
            <a:ext cx="2671762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934B39A6-3F7C-FA42-B8C8-363CD3EE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1446214"/>
            <a:ext cx="266382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7C12D603-D5F7-D942-85A8-888080199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1446214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5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52" name="Rectangle 11">
            <a:extLst>
              <a:ext uri="{FF2B5EF4-FFF2-40B4-BE49-F238E27FC236}">
                <a16:creationId xmlns:a16="http://schemas.microsoft.com/office/drawing/2014/main" id="{20F30139-AF23-2D4F-8403-C40ED510F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The Basic CUBIT™ Process</a:t>
            </a:r>
          </a:p>
        </p:txBody>
      </p:sp>
      <p:pic>
        <p:nvPicPr>
          <p:cNvPr id="6153" name="Picture 12">
            <a:extLst>
              <a:ext uri="{FF2B5EF4-FFF2-40B4-BE49-F238E27FC236}">
                <a16:creationId xmlns:a16="http://schemas.microsoft.com/office/drawing/2014/main" id="{333E03E7-F11B-7A4C-B51B-BD6559DA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1516063"/>
            <a:ext cx="898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>
            <a:extLst>
              <a:ext uri="{FF2B5EF4-FFF2-40B4-BE49-F238E27FC236}">
                <a16:creationId xmlns:a16="http://schemas.microsoft.com/office/drawing/2014/main" id="{C74C2D9F-E3EA-A34D-958A-FBD1220E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1" y="1508126"/>
            <a:ext cx="1025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>
            <a:extLst>
              <a:ext uri="{FF2B5EF4-FFF2-40B4-BE49-F238E27FC236}">
                <a16:creationId xmlns:a16="http://schemas.microsoft.com/office/drawing/2014/main" id="{A9EEC730-9C2A-6043-8C44-B57F6540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554163"/>
            <a:ext cx="9921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>
            <a:extLst>
              <a:ext uri="{FF2B5EF4-FFF2-40B4-BE49-F238E27FC236}">
                <a16:creationId xmlns:a16="http://schemas.microsoft.com/office/drawing/2014/main" id="{1C187D88-89DB-4E41-A488-C9043FC9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344864"/>
            <a:ext cx="10223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6">
            <a:extLst>
              <a:ext uri="{FF2B5EF4-FFF2-40B4-BE49-F238E27FC236}">
                <a16:creationId xmlns:a16="http://schemas.microsoft.com/office/drawing/2014/main" id="{8C50B960-80B7-4F4E-ABF9-83649A9D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3319463"/>
            <a:ext cx="1017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7">
            <a:extLst>
              <a:ext uri="{FF2B5EF4-FFF2-40B4-BE49-F238E27FC236}">
                <a16:creationId xmlns:a16="http://schemas.microsoft.com/office/drawing/2014/main" id="{46DADBEA-97A5-4544-A3AF-3E79B0C8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5111750"/>
            <a:ext cx="1306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8">
            <a:extLst>
              <a:ext uri="{FF2B5EF4-FFF2-40B4-BE49-F238E27FC236}">
                <a16:creationId xmlns:a16="http://schemas.microsoft.com/office/drawing/2014/main" id="{ECAAE7F1-E06E-814C-9770-CFE17C24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5146675"/>
            <a:ext cx="10334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AutoShape 19">
            <a:extLst>
              <a:ext uri="{FF2B5EF4-FFF2-40B4-BE49-F238E27FC236}">
                <a16:creationId xmlns:a16="http://schemas.microsoft.com/office/drawing/2014/main" id="{1496647D-C2E3-E44F-913C-83AD3E86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161" name="Picture 20">
            <a:extLst>
              <a:ext uri="{FF2B5EF4-FFF2-40B4-BE49-F238E27FC236}">
                <a16:creationId xmlns:a16="http://schemas.microsoft.com/office/drawing/2014/main" id="{26CCC8D3-8EC0-1D4E-8DC0-96530AA9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3300414"/>
            <a:ext cx="1044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AutoShape 21">
            <a:extLst>
              <a:ext uri="{FF2B5EF4-FFF2-40B4-BE49-F238E27FC236}">
                <a16:creationId xmlns:a16="http://schemas.microsoft.com/office/drawing/2014/main" id="{EF136122-A075-2845-8D1C-853FDCCA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163" name="Picture 22">
            <a:extLst>
              <a:ext uri="{FF2B5EF4-FFF2-40B4-BE49-F238E27FC236}">
                <a16:creationId xmlns:a16="http://schemas.microsoft.com/office/drawing/2014/main" id="{771AC8D4-BBF1-2544-92B5-EF6D7E1A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5156201"/>
            <a:ext cx="10080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64" name="AutoShape 23">
            <a:extLst>
              <a:ext uri="{FF2B5EF4-FFF2-40B4-BE49-F238E27FC236}">
                <a16:creationId xmlns:a16="http://schemas.microsoft.com/office/drawing/2014/main" id="{2162B15D-B289-774B-91EA-15200E9D1EE7}"/>
              </a:ext>
            </a:extLst>
          </p:cNvPr>
          <p:cNvCxnSpPr>
            <a:cxnSpLocks noChangeShapeType="1"/>
            <a:stCxn id="34826" idx="3"/>
            <a:endCxn id="34825" idx="1"/>
          </p:cNvCxnSpPr>
          <p:nvPr/>
        </p:nvCxnSpPr>
        <p:spPr bwMode="auto">
          <a:xfrm>
            <a:off x="4508501" y="1987550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AutoShape 24">
            <a:extLst>
              <a:ext uri="{FF2B5EF4-FFF2-40B4-BE49-F238E27FC236}">
                <a16:creationId xmlns:a16="http://schemas.microsoft.com/office/drawing/2014/main" id="{F8235894-5175-854A-9D29-D6878114E428}"/>
              </a:ext>
            </a:extLst>
          </p:cNvPr>
          <p:cNvCxnSpPr>
            <a:cxnSpLocks noChangeShapeType="1"/>
            <a:stCxn id="34825" idx="3"/>
            <a:endCxn id="34824" idx="1"/>
          </p:cNvCxnSpPr>
          <p:nvPr/>
        </p:nvCxnSpPr>
        <p:spPr bwMode="auto">
          <a:xfrm>
            <a:off x="7505701" y="1987550"/>
            <a:ext cx="296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AutoShape 25">
            <a:extLst>
              <a:ext uri="{FF2B5EF4-FFF2-40B4-BE49-F238E27FC236}">
                <a16:creationId xmlns:a16="http://schemas.microsoft.com/office/drawing/2014/main" id="{6BED4760-1E27-7949-82EB-E5F0BEE58F96}"/>
              </a:ext>
            </a:extLst>
          </p:cNvPr>
          <p:cNvCxnSpPr>
            <a:cxnSpLocks noChangeShapeType="1"/>
            <a:stCxn id="34824" idx="2"/>
            <a:endCxn id="34835" idx="0"/>
          </p:cNvCxnSpPr>
          <p:nvPr/>
        </p:nvCxnSpPr>
        <p:spPr bwMode="auto">
          <a:xfrm rot="5400000">
            <a:off x="5780883" y="-91281"/>
            <a:ext cx="738187" cy="5978525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AutoShape 26">
            <a:extLst>
              <a:ext uri="{FF2B5EF4-FFF2-40B4-BE49-F238E27FC236}">
                <a16:creationId xmlns:a16="http://schemas.microsoft.com/office/drawing/2014/main" id="{2189B1E8-E08E-D748-BC5D-75A1DD71E128}"/>
              </a:ext>
            </a:extLst>
          </p:cNvPr>
          <p:cNvCxnSpPr>
            <a:cxnSpLocks noChangeShapeType="1"/>
            <a:stCxn id="34835" idx="3"/>
            <a:endCxn id="34823" idx="1"/>
          </p:cNvCxnSpPr>
          <p:nvPr/>
        </p:nvCxnSpPr>
        <p:spPr bwMode="auto">
          <a:xfrm>
            <a:off x="4508501" y="380841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AutoShape 27">
            <a:extLst>
              <a:ext uri="{FF2B5EF4-FFF2-40B4-BE49-F238E27FC236}">
                <a16:creationId xmlns:a16="http://schemas.microsoft.com/office/drawing/2014/main" id="{B5B4C2B2-2C8A-E549-93A1-4849501773A7}"/>
              </a:ext>
            </a:extLst>
          </p:cNvPr>
          <p:cNvCxnSpPr>
            <a:cxnSpLocks noChangeShapeType="1"/>
            <a:stCxn id="34823" idx="3"/>
            <a:endCxn id="34822" idx="1"/>
          </p:cNvCxnSpPr>
          <p:nvPr/>
        </p:nvCxnSpPr>
        <p:spPr bwMode="auto">
          <a:xfrm>
            <a:off x="7537451" y="380841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AutoShape 28">
            <a:extLst>
              <a:ext uri="{FF2B5EF4-FFF2-40B4-BE49-F238E27FC236}">
                <a16:creationId xmlns:a16="http://schemas.microsoft.com/office/drawing/2014/main" id="{96D41D7B-8C3A-2A40-8DC6-D08E2ACB778D}"/>
              </a:ext>
            </a:extLst>
          </p:cNvPr>
          <p:cNvCxnSpPr>
            <a:cxnSpLocks noChangeShapeType="1"/>
            <a:stCxn id="34822" idx="2"/>
            <a:endCxn id="34820" idx="0"/>
          </p:cNvCxnSpPr>
          <p:nvPr/>
        </p:nvCxnSpPr>
        <p:spPr bwMode="auto">
          <a:xfrm rot="5400000">
            <a:off x="5785645" y="1724820"/>
            <a:ext cx="739775" cy="5989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AutoShape 29">
            <a:extLst>
              <a:ext uri="{FF2B5EF4-FFF2-40B4-BE49-F238E27FC236}">
                <a16:creationId xmlns:a16="http://schemas.microsoft.com/office/drawing/2014/main" id="{7BFB0C71-94CF-8340-ABC0-C86725DCF546}"/>
              </a:ext>
            </a:extLst>
          </p:cNvPr>
          <p:cNvCxnSpPr>
            <a:cxnSpLocks noChangeShapeType="1"/>
            <a:stCxn id="34820" idx="3"/>
            <a:endCxn id="34821" idx="1"/>
          </p:cNvCxnSpPr>
          <p:nvPr/>
        </p:nvCxnSpPr>
        <p:spPr bwMode="auto">
          <a:xfrm>
            <a:off x="4508501" y="563086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AutoShape 30">
            <a:extLst>
              <a:ext uri="{FF2B5EF4-FFF2-40B4-BE49-F238E27FC236}">
                <a16:creationId xmlns:a16="http://schemas.microsoft.com/office/drawing/2014/main" id="{6966E997-07D3-2B48-994D-844FF3413826}"/>
              </a:ext>
            </a:extLst>
          </p:cNvPr>
          <p:cNvCxnSpPr>
            <a:cxnSpLocks noChangeShapeType="1"/>
            <a:stCxn id="34821" idx="3"/>
            <a:endCxn id="34837" idx="1"/>
          </p:cNvCxnSpPr>
          <p:nvPr/>
        </p:nvCxnSpPr>
        <p:spPr bwMode="auto">
          <a:xfrm>
            <a:off x="7537451" y="563086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2" name="Text Box 31">
            <a:extLst>
              <a:ext uri="{FF2B5EF4-FFF2-40B4-BE49-F238E27FC236}">
                <a16:creationId xmlns:a16="http://schemas.microsoft.com/office/drawing/2014/main" id="{917E2B44-9E93-104F-AF2E-228703E4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9" y="177641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Import Solid Model</a:t>
            </a:r>
          </a:p>
        </p:txBody>
      </p:sp>
      <p:sp>
        <p:nvSpPr>
          <p:cNvPr id="6173" name="Oval 32">
            <a:extLst>
              <a:ext uri="{FF2B5EF4-FFF2-40B4-BE49-F238E27FC236}">
                <a16:creationId xmlns:a16="http://schemas.microsoft.com/office/drawing/2014/main" id="{4C195719-DCC9-9D4C-8A59-EE21C714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1" y="150653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1</a:t>
            </a:r>
          </a:p>
        </p:txBody>
      </p:sp>
      <p:sp>
        <p:nvSpPr>
          <p:cNvPr id="6174" name="Text Box 33">
            <a:extLst>
              <a:ext uri="{FF2B5EF4-FFF2-40B4-BE49-F238E27FC236}">
                <a16:creationId xmlns:a16="http://schemas.microsoft.com/office/drawing/2014/main" id="{F838EFAB-0228-B040-A77B-CF2B48F0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9" y="179863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Simplify Geometry</a:t>
            </a:r>
          </a:p>
        </p:txBody>
      </p:sp>
      <p:sp>
        <p:nvSpPr>
          <p:cNvPr id="6175" name="Oval 34">
            <a:extLst>
              <a:ext uri="{FF2B5EF4-FFF2-40B4-BE49-F238E27FC236}">
                <a16:creationId xmlns:a16="http://schemas.microsoft.com/office/drawing/2014/main" id="{805D06B6-B0C2-7D41-952C-6E7329C7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1" y="15287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2</a:t>
            </a:r>
          </a:p>
        </p:txBody>
      </p:sp>
      <p:sp>
        <p:nvSpPr>
          <p:cNvPr id="6176" name="Text Box 35">
            <a:extLst>
              <a:ext uri="{FF2B5EF4-FFF2-40B4-BE49-F238E27FC236}">
                <a16:creationId xmlns:a16="http://schemas.microsoft.com/office/drawing/2014/main" id="{3D51AF05-9B83-174C-8774-DA1E46B2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4" y="183038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Decompose Geometry</a:t>
            </a:r>
          </a:p>
        </p:txBody>
      </p:sp>
      <p:sp>
        <p:nvSpPr>
          <p:cNvPr id="6177" name="Oval 36">
            <a:extLst>
              <a:ext uri="{FF2B5EF4-FFF2-40B4-BE49-F238E27FC236}">
                <a16:creationId xmlns:a16="http://schemas.microsoft.com/office/drawing/2014/main" id="{B04C29E7-9BE7-E244-9AD0-C794FA34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15605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3</a:t>
            </a:r>
          </a:p>
        </p:txBody>
      </p:sp>
      <p:sp>
        <p:nvSpPr>
          <p:cNvPr id="6178" name="Text Box 37">
            <a:extLst>
              <a:ext uri="{FF2B5EF4-FFF2-40B4-BE49-F238E27FC236}">
                <a16:creationId xmlns:a16="http://schemas.microsoft.com/office/drawing/2014/main" id="{78ACD2C4-285D-B140-A341-FA1EF3A6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3616325"/>
            <a:ext cx="166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Imprint &amp; Merge</a:t>
            </a:r>
          </a:p>
        </p:txBody>
      </p:sp>
      <p:sp>
        <p:nvSpPr>
          <p:cNvPr id="6179" name="Oval 38">
            <a:extLst>
              <a:ext uri="{FF2B5EF4-FFF2-40B4-BE49-F238E27FC236}">
                <a16:creationId xmlns:a16="http://schemas.microsoft.com/office/drawing/2014/main" id="{B469A679-80D5-F44B-8446-7AB7C62F0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9" y="334645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4</a:t>
            </a:r>
          </a:p>
        </p:txBody>
      </p:sp>
      <p:sp>
        <p:nvSpPr>
          <p:cNvPr id="6180" name="Text Box 39">
            <a:extLst>
              <a:ext uri="{FF2B5EF4-FFF2-40B4-BE49-F238E27FC236}">
                <a16:creationId xmlns:a16="http://schemas.microsoft.com/office/drawing/2014/main" id="{D7006AD9-5069-BD41-8460-7BF4C072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9" y="362426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Set Schemes</a:t>
            </a:r>
          </a:p>
          <a:p>
            <a:r>
              <a:rPr lang="en-US" altLang="en-US" sz="1800" b="1"/>
              <a:t>&amp; Intervals</a:t>
            </a:r>
          </a:p>
        </p:txBody>
      </p:sp>
      <p:sp>
        <p:nvSpPr>
          <p:cNvPr id="6181" name="Oval 40">
            <a:extLst>
              <a:ext uri="{FF2B5EF4-FFF2-40B4-BE49-F238E27FC236}">
                <a16:creationId xmlns:a16="http://schemas.microsoft.com/office/drawing/2014/main" id="{737BC5F9-365F-6A4C-BAA1-BE30740BB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335280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5</a:t>
            </a:r>
          </a:p>
        </p:txBody>
      </p:sp>
      <p:sp>
        <p:nvSpPr>
          <p:cNvPr id="6182" name="Text Box 41">
            <a:extLst>
              <a:ext uri="{FF2B5EF4-FFF2-40B4-BE49-F238E27FC236}">
                <a16:creationId xmlns:a16="http://schemas.microsoft.com/office/drawing/2014/main" id="{09AB473C-5E2E-9F4B-BBD0-33FE5F905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3751263"/>
            <a:ext cx="82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Mesh</a:t>
            </a:r>
          </a:p>
        </p:txBody>
      </p:sp>
      <p:sp>
        <p:nvSpPr>
          <p:cNvPr id="6183" name="Oval 42">
            <a:extLst>
              <a:ext uri="{FF2B5EF4-FFF2-40B4-BE49-F238E27FC236}">
                <a16:creationId xmlns:a16="http://schemas.microsoft.com/office/drawing/2014/main" id="{35F90239-3DA2-7B4C-B3DD-3B2549AB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51" y="33575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6</a:t>
            </a:r>
          </a:p>
        </p:txBody>
      </p:sp>
      <p:sp>
        <p:nvSpPr>
          <p:cNvPr id="6184" name="Text Box 43">
            <a:extLst>
              <a:ext uri="{FF2B5EF4-FFF2-40B4-BE49-F238E27FC236}">
                <a16:creationId xmlns:a16="http://schemas.microsoft.com/office/drawing/2014/main" id="{4ACD3F05-7EEC-FC45-B43C-F5D6DEB7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1" y="5449888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Check</a:t>
            </a:r>
          </a:p>
          <a:p>
            <a:r>
              <a:rPr lang="en-US" altLang="en-US" sz="1800" b="1"/>
              <a:t>Quality</a:t>
            </a:r>
          </a:p>
        </p:txBody>
      </p:sp>
      <p:sp>
        <p:nvSpPr>
          <p:cNvPr id="6185" name="Oval 44">
            <a:extLst>
              <a:ext uri="{FF2B5EF4-FFF2-40B4-BE49-F238E27FC236}">
                <a16:creationId xmlns:a16="http://schemas.microsoft.com/office/drawing/2014/main" id="{E28B27E8-337E-3A46-B8E5-8C2DB26A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4" y="5178426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7</a:t>
            </a:r>
          </a:p>
        </p:txBody>
      </p:sp>
      <p:sp>
        <p:nvSpPr>
          <p:cNvPr id="6186" name="Text Box 45">
            <a:extLst>
              <a:ext uri="{FF2B5EF4-FFF2-40B4-BE49-F238E27FC236}">
                <a16:creationId xmlns:a16="http://schemas.microsoft.com/office/drawing/2014/main" id="{D402288C-017C-CC42-BD8A-C2B1A1DA3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5454650"/>
            <a:ext cx="102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Apply B.C.s</a:t>
            </a:r>
          </a:p>
        </p:txBody>
      </p:sp>
      <p:sp>
        <p:nvSpPr>
          <p:cNvPr id="6187" name="Oval 46">
            <a:extLst>
              <a:ext uri="{FF2B5EF4-FFF2-40B4-BE49-F238E27FC236}">
                <a16:creationId xmlns:a16="http://schemas.microsoft.com/office/drawing/2014/main" id="{7034BF06-24C8-C240-AF8C-7AE8381D7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518318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8</a:t>
            </a:r>
          </a:p>
        </p:txBody>
      </p:sp>
      <p:sp>
        <p:nvSpPr>
          <p:cNvPr id="6188" name="Text Box 47">
            <a:extLst>
              <a:ext uri="{FF2B5EF4-FFF2-40B4-BE49-F238E27FC236}">
                <a16:creationId xmlns:a16="http://schemas.microsoft.com/office/drawing/2014/main" id="{E77755F7-73AA-4F41-83DA-236FD9807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6" y="5451475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Export</a:t>
            </a:r>
          </a:p>
          <a:p>
            <a:r>
              <a:rPr lang="en-US" altLang="en-US" sz="1800" b="1"/>
              <a:t>Mesh</a:t>
            </a:r>
          </a:p>
        </p:txBody>
      </p:sp>
      <p:sp>
        <p:nvSpPr>
          <p:cNvPr id="6189" name="Oval 48">
            <a:extLst>
              <a:ext uri="{FF2B5EF4-FFF2-40B4-BE49-F238E27FC236}">
                <a16:creationId xmlns:a16="http://schemas.microsoft.com/office/drawing/2014/main" id="{068BE68D-C1D0-F741-A4F9-70EC8409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4" y="51800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9</a:t>
            </a:r>
          </a:p>
        </p:txBody>
      </p:sp>
      <p:sp>
        <p:nvSpPr>
          <p:cNvPr id="6190" name="Rectangle 49">
            <a:extLst>
              <a:ext uri="{FF2B5EF4-FFF2-40B4-BE49-F238E27FC236}">
                <a16:creationId xmlns:a16="http://schemas.microsoft.com/office/drawing/2014/main" id="{D715FF1F-3E47-8F43-9416-B04ABC7D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294" y="3113726"/>
            <a:ext cx="2890838" cy="13716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33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65A5AF-4B4C-F64B-8679-30131D146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5415" y="252201"/>
            <a:ext cx="10096500" cy="77477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Exercise 12.6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Geometry Power Tool – Assembly Checks</a:t>
            </a: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9BB1EB6-BF94-61FC-4626-CE9BC688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75" y="120182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FFCCC60B-210F-3DF9-43AD-64D8F842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53" y="163887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2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82ABD1F2-51D2-AE26-0D5A-28CCD4A7F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45" y="233372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2DC45F4A-FC1F-A220-EC86-88726E0E1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62" y="297712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BFC4EA-4EF2-C025-741F-200B825D8348}"/>
              </a:ext>
            </a:extLst>
          </p:cNvPr>
          <p:cNvSpPr txBox="1"/>
          <p:nvPr/>
        </p:nvSpPr>
        <p:spPr>
          <a:xfrm>
            <a:off x="1385415" y="1178205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Reset and Import “</a:t>
            </a:r>
            <a:r>
              <a:rPr lang="en-US" b="1" dirty="0"/>
              <a:t>contig_exercise4.sat</a:t>
            </a:r>
            <a:r>
              <a:rPr lang="en-US" dirty="0"/>
              <a:t>”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6586C-649E-9900-9C56-D9FE7B9887FC}"/>
              </a:ext>
            </a:extLst>
          </p:cNvPr>
          <p:cNvSpPr txBox="1"/>
          <p:nvPr/>
        </p:nvSpPr>
        <p:spPr>
          <a:xfrm>
            <a:off x="1385415" y="1610974"/>
            <a:ext cx="671854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Navigate to the Geometry Power Tool and set the </a:t>
            </a:r>
            <a:r>
              <a:rPr lang="en-US" b="1" dirty="0"/>
              <a:t>Assembly </a:t>
            </a:r>
            <a:br>
              <a:rPr lang="en-US" b="1" dirty="0"/>
            </a:br>
            <a:r>
              <a:rPr lang="en-US" b="1" dirty="0"/>
              <a:t>Checks</a:t>
            </a:r>
            <a:r>
              <a:rPr lang="en-US" dirty="0"/>
              <a:t> Diagnostic in the Options panel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F89329-30AB-060F-F5FB-D4405C50FF07}"/>
              </a:ext>
            </a:extLst>
          </p:cNvPr>
          <p:cNvSpPr txBox="1"/>
          <p:nvPr/>
        </p:nvSpPr>
        <p:spPr>
          <a:xfrm>
            <a:off x="1385415" y="2950944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Click </a:t>
            </a:r>
            <a:r>
              <a:rPr lang="en-US" b="1" dirty="0"/>
              <a:t>Done</a:t>
            </a:r>
            <a:r>
              <a:rPr lang="en-US" dirty="0"/>
              <a:t> on the Options panel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3C33C-EDD9-8882-539C-66897F702A29}"/>
              </a:ext>
            </a:extLst>
          </p:cNvPr>
          <p:cNvSpPr txBox="1"/>
          <p:nvPr/>
        </p:nvSpPr>
        <p:spPr>
          <a:xfrm>
            <a:off x="1385415" y="3423442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Click the </a:t>
            </a:r>
            <a:r>
              <a:rPr lang="en-US" b="1" dirty="0"/>
              <a:t>Analyze</a:t>
            </a:r>
            <a:r>
              <a:rPr lang="en-US" dirty="0"/>
              <a:t> button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3B461-F830-0360-8D6D-899590DB5235}"/>
              </a:ext>
            </a:extLst>
          </p:cNvPr>
          <p:cNvSpPr txBox="1"/>
          <p:nvPr/>
        </p:nvSpPr>
        <p:spPr>
          <a:xfrm>
            <a:off x="1385415" y="2295184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Click the </a:t>
            </a:r>
            <a:r>
              <a:rPr lang="en-US" b="1" dirty="0"/>
              <a:t>Auto Size </a:t>
            </a:r>
            <a:r>
              <a:rPr lang="en-US" dirty="0"/>
              <a:t>button to populate the thresholds with </a:t>
            </a:r>
            <a:br>
              <a:rPr lang="en-US" dirty="0"/>
            </a:br>
            <a:r>
              <a:rPr lang="en-US" dirty="0"/>
              <a:t>default values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72597EFB-7478-5D00-FBE6-D673BBB9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45" y="346172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53A7E162-79F5-8253-478C-AD30629E5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45" y="393811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6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C66586-40B3-D60D-331D-FDA2D56B1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40" y="460696"/>
            <a:ext cx="2833898" cy="6002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ACF3FC-1443-AB5F-0BBA-043C079DC8CB}"/>
              </a:ext>
            </a:extLst>
          </p:cNvPr>
          <p:cNvSpPr txBox="1"/>
          <p:nvPr/>
        </p:nvSpPr>
        <p:spPr>
          <a:xfrm>
            <a:off x="1385415" y="3895940"/>
            <a:ext cx="398232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Click the </a:t>
            </a:r>
            <a:r>
              <a:rPr lang="en-US" b="1" dirty="0"/>
              <a:t>Show Solutions</a:t>
            </a:r>
            <a:r>
              <a:rPr lang="en-US" dirty="0"/>
              <a:t> check box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08C3AD-6E26-EEE4-A129-0960273F0E98}"/>
              </a:ext>
            </a:extLst>
          </p:cNvPr>
          <p:cNvSpPr txBox="1"/>
          <p:nvPr/>
        </p:nvSpPr>
        <p:spPr>
          <a:xfrm>
            <a:off x="1385415" y="4408167"/>
            <a:ext cx="398232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Explore solutions:</a:t>
            </a:r>
          </a:p>
          <a:p>
            <a:pPr algn="l"/>
            <a:r>
              <a:rPr lang="en-US" dirty="0"/>
              <a:t>Expand the </a:t>
            </a:r>
            <a:r>
              <a:rPr lang="en-US" b="1" dirty="0"/>
              <a:t>Volume Misalignments </a:t>
            </a:r>
            <a:r>
              <a:rPr lang="en-US" dirty="0"/>
              <a:t>and </a:t>
            </a:r>
            <a:r>
              <a:rPr lang="en-US" b="1" dirty="0"/>
              <a:t>Vol1—Vol2 </a:t>
            </a:r>
            <a:r>
              <a:rPr lang="en-US" dirty="0"/>
              <a:t>items in the list.</a:t>
            </a:r>
            <a:br>
              <a:rPr lang="en-US" dirty="0"/>
            </a:br>
            <a:r>
              <a:rPr lang="en-US" b="1" dirty="0"/>
              <a:t>Single click on a solution</a:t>
            </a:r>
            <a:r>
              <a:rPr lang="en-US" dirty="0"/>
              <a:t>: preview the tweak or move operation</a:t>
            </a:r>
            <a:br>
              <a:rPr lang="en-US" dirty="0"/>
            </a:br>
            <a:r>
              <a:rPr lang="en-US" b="1" dirty="0"/>
              <a:t>Double click</a:t>
            </a:r>
            <a:r>
              <a:rPr lang="en-US" dirty="0"/>
              <a:t>: execute the solution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9A5DB0CA-6A05-9810-48B6-55CD06F2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45" y="444694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ACD835-6AF0-361D-B12E-30F7427AFBD3}"/>
              </a:ext>
            </a:extLst>
          </p:cNvPr>
          <p:cNvSpPr txBox="1"/>
          <p:nvPr/>
        </p:nvSpPr>
        <p:spPr>
          <a:xfrm>
            <a:off x="1385415" y="5618719"/>
            <a:ext cx="398232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Click the </a:t>
            </a:r>
            <a:r>
              <a:rPr lang="en-US" b="1" dirty="0"/>
              <a:t>Analyze</a:t>
            </a:r>
            <a:r>
              <a:rPr lang="en-US" dirty="0"/>
              <a:t> button after executing a solution to check </a:t>
            </a:r>
            <a:br>
              <a:rPr lang="en-US" dirty="0"/>
            </a:br>
            <a:r>
              <a:rPr lang="en-US" dirty="0"/>
              <a:t>if you have resolved all misalignments</a:t>
            </a:r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176C34E3-FBAD-B553-5500-42A12FA3E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53" y="568270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8</a:t>
            </a:r>
          </a:p>
        </p:txBody>
      </p:sp>
      <p:sp>
        <p:nvSpPr>
          <p:cNvPr id="31" name="AutoShape 9">
            <a:extLst>
              <a:ext uri="{FF2B5EF4-FFF2-40B4-BE49-F238E27FC236}">
                <a16:creationId xmlns:a16="http://schemas.microsoft.com/office/drawing/2014/main" id="{2F432253-3BE6-7B22-822A-7C36C0C307FB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10343160" y="1174761"/>
            <a:ext cx="127992" cy="218475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F2C04440-5C81-09FF-B3FC-DDA71C99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622" y="124712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33" name="AutoShape 9">
            <a:extLst>
              <a:ext uri="{FF2B5EF4-FFF2-40B4-BE49-F238E27FC236}">
                <a16:creationId xmlns:a16="http://schemas.microsoft.com/office/drawing/2014/main" id="{3B9CF3FB-2428-3321-3B33-FEF5E868A623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8643942" y="1391146"/>
            <a:ext cx="127992" cy="218475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4D224F15-F64C-8551-AAE8-0C4EB06BC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669" y="12354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6</a:t>
            </a: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739C2547-8F75-689A-D5FC-C9B56908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53" y="631034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1417E2-6209-A32F-4D55-E1DEE5E467DC}"/>
              </a:ext>
            </a:extLst>
          </p:cNvPr>
          <p:cNvSpPr txBox="1"/>
          <p:nvPr/>
        </p:nvSpPr>
        <p:spPr>
          <a:xfrm>
            <a:off x="1385415" y="6249583"/>
            <a:ext cx="398232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Imprint, merge and mesh.  Visually check for a valid mesh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AD1DDE6-4A5A-C10E-7B9A-1AEFDE991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68" y="2707845"/>
            <a:ext cx="1989066" cy="19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68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43BD5F-0ADA-BC5D-EDB3-D8DD3014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85" y="1164920"/>
            <a:ext cx="2286978" cy="529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2D2A252A-62C9-44C1-AF2D-3819D0552D9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76969" y="24786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 Power Tool – Tolerant Imprinting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DEFCF1-76A7-3B2E-9CF1-9EF8EB2D97E5}"/>
              </a:ext>
            </a:extLst>
          </p:cNvPr>
          <p:cNvSpPr/>
          <p:nvPr/>
        </p:nvSpPr>
        <p:spPr>
          <a:xfrm>
            <a:off x="1203814" y="2805830"/>
            <a:ext cx="2447523" cy="623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39D05-7E88-F496-6368-E2BA5DD5E294}"/>
              </a:ext>
            </a:extLst>
          </p:cNvPr>
          <p:cNvSpPr txBox="1"/>
          <p:nvPr/>
        </p:nvSpPr>
        <p:spPr>
          <a:xfrm>
            <a:off x="4114799" y="1457038"/>
            <a:ext cx="656990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The Geometry Power tool can be used for tolerant imprinting</a:t>
            </a:r>
          </a:p>
          <a:p>
            <a:pPr algn="l"/>
            <a:r>
              <a:rPr lang="en-US" dirty="0"/>
              <a:t>Check the Tolerant Imprint Option</a:t>
            </a:r>
          </a:p>
          <a:p>
            <a:pPr algn="l"/>
            <a:r>
              <a:rPr lang="en-US" dirty="0"/>
              <a:t>Use the Estimate Tol. Button. CUBIT™ will estimate a tolerance </a:t>
            </a:r>
            <a:br>
              <a:rPr lang="en-US" dirty="0"/>
            </a:br>
            <a:r>
              <a:rPr lang="en-US" dirty="0"/>
              <a:t>and display it.  You can always override the estimated tolerance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CB83E-56C3-34E4-157A-0F4929C91265}"/>
              </a:ext>
            </a:extLst>
          </p:cNvPr>
          <p:cNvSpPr txBox="1"/>
          <p:nvPr/>
        </p:nvSpPr>
        <p:spPr>
          <a:xfrm>
            <a:off x="4114798" y="2971800"/>
            <a:ext cx="656990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If the tolerance works for your model, the </a:t>
            </a:r>
            <a:r>
              <a:rPr lang="en-US" b="1" dirty="0"/>
              <a:t>Analyze</a:t>
            </a:r>
            <a:r>
              <a:rPr lang="en-US" dirty="0"/>
              <a:t> button </a:t>
            </a:r>
            <a:br>
              <a:rPr lang="en-US" dirty="0"/>
            </a:br>
            <a:r>
              <a:rPr lang="en-US" dirty="0"/>
              <a:t>should show only mergeable entities.  (No gaps, overlaps or </a:t>
            </a:r>
            <a:br>
              <a:rPr lang="en-US" dirty="0"/>
            </a:br>
            <a:r>
              <a:rPr lang="en-US" dirty="0"/>
              <a:t>misalignments)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5782B-38BE-E198-C051-A20DA3DEA3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r="-1"/>
          <a:stretch/>
        </p:blipFill>
        <p:spPr>
          <a:xfrm>
            <a:off x="5198300" y="4082597"/>
            <a:ext cx="3925171" cy="218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8E2DA1A-3A1D-19A0-B5FC-19E5EF921D07}"/>
              </a:ext>
            </a:extLst>
          </p:cNvPr>
          <p:cNvSpPr/>
          <p:nvPr/>
        </p:nvSpPr>
        <p:spPr>
          <a:xfrm>
            <a:off x="5070181" y="5336087"/>
            <a:ext cx="1806607" cy="413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4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265A5AF-4B4C-F64B-8679-30131D146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5415" y="252201"/>
            <a:ext cx="10096500" cy="77477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Exercise 12.7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Geometry Power Tool – Tolerant Imprinting</a:t>
            </a: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9BB1EB6-BF94-61FC-4626-CE9BC688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75" y="314066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FFCCC60B-210F-3DF9-43AD-64D8F842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53" y="35777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2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82ABD1F2-51D2-AE26-0D5A-28CCD4A7F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45" y="427256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2DC45F4A-FC1F-A220-EC86-88726E0E1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53" y="475715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BFC4EA-4EF2-C025-741F-200B825D8348}"/>
              </a:ext>
            </a:extLst>
          </p:cNvPr>
          <p:cNvSpPr txBox="1"/>
          <p:nvPr/>
        </p:nvSpPr>
        <p:spPr>
          <a:xfrm>
            <a:off x="1385415" y="3117046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Reset and Import “</a:t>
            </a:r>
            <a:r>
              <a:rPr lang="en-US" b="1" dirty="0"/>
              <a:t>contig_exercise4.sat</a:t>
            </a:r>
            <a:r>
              <a:rPr lang="en-US" dirty="0"/>
              <a:t>”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D6586C-649E-9900-9C56-D9FE7B9887FC}"/>
              </a:ext>
            </a:extLst>
          </p:cNvPr>
          <p:cNvSpPr txBox="1"/>
          <p:nvPr/>
        </p:nvSpPr>
        <p:spPr>
          <a:xfrm>
            <a:off x="1385415" y="3549815"/>
            <a:ext cx="6718542" cy="6842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Try using an estimated tolerance for imprinting in the </a:t>
            </a:r>
            <a:br>
              <a:rPr lang="en-US" dirty="0"/>
            </a:br>
            <a:r>
              <a:rPr lang="en-US" dirty="0"/>
              <a:t>Geometry Power tool Options panel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F89329-30AB-060F-F5FB-D4405C50FF07}"/>
              </a:ext>
            </a:extLst>
          </p:cNvPr>
          <p:cNvSpPr txBox="1"/>
          <p:nvPr/>
        </p:nvSpPr>
        <p:spPr>
          <a:xfrm>
            <a:off x="1385415" y="4693265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Perform tolerant imprint and merge with the </a:t>
            </a:r>
            <a:br>
              <a:rPr lang="en-US" dirty="0"/>
            </a:br>
            <a:r>
              <a:rPr lang="en-US" dirty="0"/>
              <a:t>estimated tolerance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3C33C-EDD9-8882-539C-66897F702A29}"/>
              </a:ext>
            </a:extLst>
          </p:cNvPr>
          <p:cNvSpPr txBox="1"/>
          <p:nvPr/>
        </p:nvSpPr>
        <p:spPr>
          <a:xfrm>
            <a:off x="1399223" y="5382228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Mesh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3B461-F830-0360-8D6D-899590DB5235}"/>
              </a:ext>
            </a:extLst>
          </p:cNvPr>
          <p:cNvSpPr txBox="1"/>
          <p:nvPr/>
        </p:nvSpPr>
        <p:spPr>
          <a:xfrm>
            <a:off x="1385415" y="4234025"/>
            <a:ext cx="3493712" cy="4327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Check that no misalignments exist 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72597EFB-7478-5D00-FBE6-D673BBB9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53" y="542050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AD1DDE6-4A5A-C10E-7B9A-1AEFDE991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65" y="1237156"/>
            <a:ext cx="1989066" cy="1900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BFAE87-AA3F-9AC6-AF59-270B665C6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05" y="952462"/>
            <a:ext cx="3776980" cy="3326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3120D-B280-0F4D-8C29-35FF2E8C4AF2}"/>
              </a:ext>
            </a:extLst>
          </p:cNvPr>
          <p:cNvSpPr txBox="1"/>
          <p:nvPr/>
        </p:nvSpPr>
        <p:spPr>
          <a:xfrm>
            <a:off x="6611931" y="4921554"/>
            <a:ext cx="4579692" cy="1347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Note</a:t>
            </a:r>
            <a:r>
              <a:rPr lang="en-US" dirty="0"/>
              <a:t>: To execute tolerant imprinting from </a:t>
            </a:r>
            <a:br>
              <a:rPr lang="en-US" dirty="0"/>
            </a:br>
            <a:r>
              <a:rPr lang="en-US" dirty="0"/>
              <a:t>the Geometry Power tool, right click on </a:t>
            </a:r>
            <a:br>
              <a:rPr lang="en-US" dirty="0"/>
            </a:br>
            <a:r>
              <a:rPr lang="en-US" dirty="0"/>
              <a:t>Mergeable entities (vertices) and select </a:t>
            </a:r>
            <a:br>
              <a:rPr lang="en-US" dirty="0"/>
            </a:br>
            <a:r>
              <a:rPr lang="en-US" b="1" dirty="0"/>
              <a:t>Tolerant Imprint/Merge Volumes…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75D035-39B3-4545-AA28-109D961B9561}"/>
              </a:ext>
            </a:extLst>
          </p:cNvPr>
          <p:cNvSpPr/>
          <p:nvPr/>
        </p:nvSpPr>
        <p:spPr>
          <a:xfrm>
            <a:off x="8857936" y="3445465"/>
            <a:ext cx="2133653" cy="293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8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022C24A2-7720-9B98-3EFC-D31F7B1C01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4016" y="253206"/>
            <a:ext cx="6791325" cy="849313"/>
          </a:xfrm>
        </p:spPr>
        <p:txBody>
          <a:bodyPr/>
          <a:lstStyle/>
          <a:p>
            <a:r>
              <a:rPr lang="en-US" altLang="en-US" dirty="0"/>
              <a:t>Exercise 12.8</a:t>
            </a:r>
            <a:br>
              <a:rPr lang="en-US" altLang="en-US" dirty="0"/>
            </a:br>
            <a:r>
              <a:rPr lang="en-US" altLang="en-US" dirty="0" err="1"/>
              <a:t>contig_assembly</a:t>
            </a:r>
            <a:endParaRPr lang="en-US" altLang="en-US" dirty="0"/>
          </a:p>
        </p:txBody>
      </p:sp>
      <p:sp>
        <p:nvSpPr>
          <p:cNvPr id="24579" name="TextBox 1">
            <a:extLst>
              <a:ext uri="{FF2B5EF4-FFF2-40B4-BE49-F238E27FC236}">
                <a16:creationId xmlns:a16="http://schemas.microsoft.com/office/drawing/2014/main" id="{00B612EC-A605-ECC0-A485-D7898395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016" y="1625447"/>
            <a:ext cx="4953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import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dirty="0" err="1">
                <a:latin typeface="+mn-lt"/>
              </a:rPr>
              <a:t>contig_assembly.sat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Try the default </a:t>
            </a:r>
            <a:r>
              <a:rPr lang="en-US" altLang="en-US" sz="1600" b="1" dirty="0">
                <a:latin typeface="+mn-lt"/>
              </a:rPr>
              <a:t>imprint</a:t>
            </a:r>
            <a:r>
              <a:rPr lang="en-US" altLang="en-US" sz="1600" dirty="0">
                <a:latin typeface="+mn-lt"/>
              </a:rPr>
              <a:t> and </a:t>
            </a:r>
            <a:r>
              <a:rPr lang="en-US" altLang="en-US" sz="1600" b="1" dirty="0">
                <a:latin typeface="+mn-lt"/>
              </a:rPr>
              <a:t>merge</a:t>
            </a:r>
            <a:r>
              <a:rPr lang="en-US" altLang="en-US" sz="1600" dirty="0">
                <a:latin typeface="+mn-lt"/>
              </a:rPr>
              <a:t> commands and observe the results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Reset and reimport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dirty="0" err="1">
                <a:latin typeface="+mn-lt"/>
              </a:rPr>
              <a:t>contig_assembly.sat</a:t>
            </a:r>
            <a:r>
              <a:rPr lang="ja-JP" altLang="en-US" sz="1600">
                <a:latin typeface="+mn-lt"/>
              </a:rPr>
              <a:t>”</a:t>
            </a:r>
            <a:endParaRPr lang="en-US" altLang="en-US" sz="1600" dirty="0">
              <a:latin typeface="+mn-lt"/>
            </a:endParaRP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Go to the Geometry Power Tool Options panel and uncheck </a:t>
            </a:r>
            <a:r>
              <a:rPr lang="en-US" altLang="en-US" sz="1600" b="1" dirty="0">
                <a:latin typeface="+mn-lt"/>
              </a:rPr>
              <a:t>Tolerant imprint, </a:t>
            </a:r>
            <a:r>
              <a:rPr lang="en-US" altLang="en-US" sz="1600" dirty="0">
                <a:latin typeface="+mn-lt"/>
              </a:rPr>
              <a:t>Click</a:t>
            </a:r>
            <a:r>
              <a:rPr lang="en-US" altLang="en-US" sz="1600" b="1" dirty="0">
                <a:latin typeface="+mn-lt"/>
              </a:rPr>
              <a:t> Auto Size, </a:t>
            </a:r>
            <a:r>
              <a:rPr lang="en-US" altLang="en-US" sz="1600" dirty="0">
                <a:latin typeface="+mn-lt"/>
              </a:rPr>
              <a:t>check the </a:t>
            </a:r>
            <a:r>
              <a:rPr lang="en-US" altLang="en-US" sz="1600" b="1" dirty="0">
                <a:latin typeface="+mn-lt"/>
              </a:rPr>
              <a:t>Assembly Checks </a:t>
            </a:r>
            <a:r>
              <a:rPr lang="en-US" altLang="en-US" sz="1600" dirty="0">
                <a:latin typeface="+mn-lt"/>
              </a:rPr>
              <a:t>diagnostics</a:t>
            </a:r>
            <a:r>
              <a:rPr lang="en-US" altLang="en-US" sz="1600" b="1" dirty="0">
                <a:latin typeface="+mn-lt"/>
              </a:rPr>
              <a:t>. </a:t>
            </a:r>
            <a:r>
              <a:rPr lang="en-US" altLang="en-US" sz="1600" dirty="0">
                <a:latin typeface="+mn-lt"/>
              </a:rPr>
              <a:t>Click</a:t>
            </a:r>
            <a:r>
              <a:rPr lang="en-US" altLang="en-US" sz="1600" b="1" dirty="0">
                <a:latin typeface="+mn-lt"/>
              </a:rPr>
              <a:t> Done</a:t>
            </a:r>
            <a:endParaRPr lang="en-US" altLang="en-US" sz="1600" dirty="0">
              <a:latin typeface="+mn-lt"/>
            </a:endParaRP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In the Geometry Power Tool, Click Analyze</a:t>
            </a:r>
            <a:endParaRPr lang="en-US" altLang="ja-JP" sz="1600" dirty="0">
              <a:latin typeface="+mn-lt"/>
            </a:endParaRP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Expand the </a:t>
            </a:r>
            <a:r>
              <a:rPr lang="en-US" altLang="en-US" sz="1600" b="1" dirty="0">
                <a:latin typeface="+mn-lt"/>
              </a:rPr>
              <a:t>Volume Overlaps </a:t>
            </a:r>
            <a:r>
              <a:rPr lang="en-US" altLang="en-US" sz="1600" dirty="0">
                <a:latin typeface="+mn-lt"/>
              </a:rPr>
              <a:t>and </a:t>
            </a:r>
            <a:r>
              <a:rPr lang="en-US" altLang="en-US" sz="1600" b="1" dirty="0">
                <a:latin typeface="+mn-lt"/>
              </a:rPr>
              <a:t>Volume Misalignments</a:t>
            </a:r>
            <a:r>
              <a:rPr lang="en-US" altLang="en-US" sz="1600" dirty="0">
                <a:latin typeface="+mn-lt"/>
              </a:rPr>
              <a:t> and explore some of the issues.  Attempt to resolve overlaps and/or misalignments using the suggested Solutions</a:t>
            </a:r>
            <a:endParaRPr lang="en-US" altLang="ja-JP" sz="1600" dirty="0">
              <a:latin typeface="+mn-lt"/>
            </a:endParaRPr>
          </a:p>
        </p:txBody>
      </p:sp>
      <p:sp>
        <p:nvSpPr>
          <p:cNvPr id="24580" name="Oval 5">
            <a:extLst>
              <a:ext uri="{FF2B5EF4-FFF2-40B4-BE49-F238E27FC236}">
                <a16:creationId xmlns:a16="http://schemas.microsoft.com/office/drawing/2014/main" id="{0AAFDD32-8381-7DF6-BF58-5DD56AAC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1625446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24581" name="Oval 6">
            <a:extLst>
              <a:ext uri="{FF2B5EF4-FFF2-40B4-BE49-F238E27FC236}">
                <a16:creationId xmlns:a16="http://schemas.microsoft.com/office/drawing/2014/main" id="{1B9DBBD4-52D6-8D39-1349-FB360AE0B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2235046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24582" name="Oval 7">
            <a:extLst>
              <a:ext uri="{FF2B5EF4-FFF2-40B4-BE49-F238E27FC236}">
                <a16:creationId xmlns:a16="http://schemas.microsoft.com/office/drawing/2014/main" id="{DCEBD2BE-65E8-19D1-D80F-FDA01070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2844646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24583" name="Oval 15">
            <a:extLst>
              <a:ext uri="{FF2B5EF4-FFF2-40B4-BE49-F238E27FC236}">
                <a16:creationId xmlns:a16="http://schemas.microsoft.com/office/drawing/2014/main" id="{F79CF3F6-D9BA-0A20-0511-558CED6A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337804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24584" name="Oval 16">
            <a:extLst>
              <a:ext uri="{FF2B5EF4-FFF2-40B4-BE49-F238E27FC236}">
                <a16:creationId xmlns:a16="http://schemas.microsoft.com/office/drawing/2014/main" id="{9BE97F97-2FBD-3BCF-4600-0D5A5C692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383524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24585" name="Oval 5">
            <a:extLst>
              <a:ext uri="{FF2B5EF4-FFF2-40B4-BE49-F238E27FC236}">
                <a16:creationId xmlns:a16="http://schemas.microsoft.com/office/drawing/2014/main" id="{0EEFF8DD-D007-EB31-95AF-500552E0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429244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6</a:t>
            </a:r>
          </a:p>
        </p:txBody>
      </p:sp>
      <p:pic>
        <p:nvPicPr>
          <p:cNvPr id="24586" name="Picture 9">
            <a:extLst>
              <a:ext uri="{FF2B5EF4-FFF2-40B4-BE49-F238E27FC236}">
                <a16:creationId xmlns:a16="http://schemas.microsoft.com/office/drawing/2014/main" id="{6A1AB60E-44FE-1FDF-0B91-C2F13EE77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038" y="253206"/>
            <a:ext cx="292893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09EC4F-AB41-8C42-FDDE-C94F0D287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34" y="3437545"/>
            <a:ext cx="2607007" cy="287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6">
            <a:extLst>
              <a:ext uri="{FF2B5EF4-FFF2-40B4-BE49-F238E27FC236}">
                <a16:creationId xmlns:a16="http://schemas.microsoft.com/office/drawing/2014/main" id="{9DA7DD30-5F87-B924-803B-CD586F7D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4846766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9D16C-BD38-0B86-B00F-77556C15AD1A}"/>
              </a:ext>
            </a:extLst>
          </p:cNvPr>
          <p:cNvSpPr txBox="1"/>
          <p:nvPr/>
        </p:nvSpPr>
        <p:spPr>
          <a:xfrm>
            <a:off x="9698277" y="3987646"/>
            <a:ext cx="2376814" cy="1450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Note: For this example, </a:t>
            </a:r>
            <a:br>
              <a:rPr lang="en-US" sz="1400" dirty="0"/>
            </a:br>
            <a:r>
              <a:rPr lang="en-US" sz="1400" dirty="0"/>
              <a:t>there are far too many </a:t>
            </a:r>
          </a:p>
          <a:p>
            <a:pPr algn="l"/>
            <a:r>
              <a:rPr lang="en-US" sz="1400" dirty="0"/>
              <a:t>overlaps and misalignments </a:t>
            </a:r>
            <a:br>
              <a:rPr lang="en-US" sz="1400" dirty="0"/>
            </a:br>
            <a:r>
              <a:rPr lang="en-US" sz="1400" dirty="0"/>
              <a:t>to deal with one by one.  </a:t>
            </a:r>
          </a:p>
          <a:p>
            <a:pPr algn="l"/>
            <a:r>
              <a:rPr lang="en-US" sz="1400" dirty="0"/>
              <a:t>This is a good candidate </a:t>
            </a:r>
          </a:p>
          <a:p>
            <a:pPr algn="l"/>
            <a:r>
              <a:rPr lang="en-US" sz="1400" dirty="0"/>
              <a:t>for tolerant imprinting.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022C24A2-7720-9B98-3EFC-D31F7B1C01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4016" y="253206"/>
            <a:ext cx="6791325" cy="849313"/>
          </a:xfrm>
        </p:spPr>
        <p:txBody>
          <a:bodyPr/>
          <a:lstStyle/>
          <a:p>
            <a:r>
              <a:rPr lang="en-US" altLang="en-US" dirty="0"/>
              <a:t>Exercise 12.9</a:t>
            </a:r>
            <a:br>
              <a:rPr lang="en-US" altLang="en-US" dirty="0"/>
            </a:br>
            <a:r>
              <a:rPr lang="en-US" altLang="en-US" dirty="0" err="1"/>
              <a:t>contig_assembly</a:t>
            </a:r>
            <a:r>
              <a:rPr lang="en-US" altLang="en-US" dirty="0"/>
              <a:t> – tolerant imprint</a:t>
            </a:r>
          </a:p>
        </p:txBody>
      </p:sp>
      <p:sp>
        <p:nvSpPr>
          <p:cNvPr id="24579" name="TextBox 1">
            <a:extLst>
              <a:ext uri="{FF2B5EF4-FFF2-40B4-BE49-F238E27FC236}">
                <a16:creationId xmlns:a16="http://schemas.microsoft.com/office/drawing/2014/main" id="{00B612EC-A605-ECC0-A485-D7898395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016" y="1356137"/>
            <a:ext cx="4953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Reset and import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dirty="0" err="1">
                <a:latin typeface="+mn-lt"/>
              </a:rPr>
              <a:t>contig_assembly.sat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Go to the Geometry Power Tool Options panel and now check </a:t>
            </a:r>
            <a:r>
              <a:rPr lang="en-US" altLang="en-US" sz="1600" b="1" dirty="0">
                <a:latin typeface="+mn-lt"/>
              </a:rPr>
              <a:t>Tolerant imprint, </a:t>
            </a:r>
            <a:r>
              <a:rPr lang="en-US" altLang="en-US" sz="1600" dirty="0">
                <a:latin typeface="+mn-lt"/>
              </a:rPr>
              <a:t>Click</a:t>
            </a:r>
            <a:r>
              <a:rPr lang="en-US" altLang="en-US" sz="1600" b="1" dirty="0">
                <a:latin typeface="+mn-lt"/>
              </a:rPr>
              <a:t> Auto Size, </a:t>
            </a:r>
            <a:r>
              <a:rPr lang="en-US" altLang="en-US" sz="1600" dirty="0">
                <a:latin typeface="+mn-lt"/>
              </a:rPr>
              <a:t>check the </a:t>
            </a:r>
            <a:r>
              <a:rPr lang="en-US" altLang="en-US" sz="1600" b="1" dirty="0">
                <a:latin typeface="+mn-lt"/>
              </a:rPr>
              <a:t>Assembly Checks </a:t>
            </a:r>
            <a:r>
              <a:rPr lang="en-US" altLang="en-US" sz="1600" dirty="0">
                <a:latin typeface="+mn-lt"/>
              </a:rPr>
              <a:t>diagnostics</a:t>
            </a:r>
            <a:r>
              <a:rPr lang="en-US" altLang="en-US" sz="1600" b="1" dirty="0">
                <a:latin typeface="+mn-lt"/>
              </a:rPr>
              <a:t>.</a:t>
            </a:r>
            <a:endParaRPr lang="en-US" altLang="en-US" sz="1600" dirty="0">
              <a:latin typeface="+mn-lt"/>
            </a:endParaRP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Click </a:t>
            </a:r>
            <a:r>
              <a:rPr lang="en-US" altLang="en-US" sz="1600" b="1" dirty="0">
                <a:latin typeface="+mn-lt"/>
              </a:rPr>
              <a:t>Est. Tolerance </a:t>
            </a:r>
            <a:r>
              <a:rPr lang="en-US" altLang="en-US" sz="1600" dirty="0">
                <a:latin typeface="+mn-lt"/>
              </a:rPr>
              <a:t>button and observe the CUBIT™ computed tolerance.  Click </a:t>
            </a:r>
            <a:r>
              <a:rPr lang="en-US" altLang="en-US" sz="1600" b="1" dirty="0">
                <a:latin typeface="+mn-lt"/>
              </a:rPr>
              <a:t>Done</a:t>
            </a:r>
            <a:endParaRPr lang="en-US" altLang="ja-JP" sz="1600" b="1" dirty="0">
              <a:latin typeface="+mn-lt"/>
            </a:endParaRP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Click </a:t>
            </a:r>
            <a:r>
              <a:rPr lang="en-US" altLang="en-US" sz="1600" b="1" dirty="0">
                <a:latin typeface="+mn-lt"/>
              </a:rPr>
              <a:t>Analyze</a:t>
            </a:r>
            <a:r>
              <a:rPr lang="en-US" altLang="en-US" sz="1600" dirty="0">
                <a:latin typeface="+mn-lt"/>
              </a:rPr>
              <a:t> and observe the number of  overlaps and misalignments</a:t>
            </a:r>
          </a:p>
          <a:p>
            <a:endParaRPr lang="en-US" altLang="ja-JP" sz="1600" dirty="0">
              <a:latin typeface="+mn-lt"/>
            </a:endParaRPr>
          </a:p>
          <a:p>
            <a:r>
              <a:rPr lang="en-US" altLang="ja-JP" sz="1600" dirty="0">
                <a:latin typeface="+mn-lt"/>
              </a:rPr>
              <a:t>Perform tolerant imprint and merge with the suggested tolerance</a:t>
            </a:r>
          </a:p>
          <a:p>
            <a:endParaRPr lang="en-US" altLang="ja-JP" sz="1600" dirty="0">
              <a:latin typeface="+mn-lt"/>
            </a:endParaRPr>
          </a:p>
          <a:p>
            <a:r>
              <a:rPr lang="en-US" altLang="ja-JP" sz="1600" dirty="0">
                <a:latin typeface="+mn-lt"/>
              </a:rPr>
              <a:t>Check the output to the Command Line Window and note the number of merged surfaces, curves and vertices</a:t>
            </a:r>
          </a:p>
          <a:p>
            <a:endParaRPr lang="en-US" altLang="ja-JP" sz="1600" dirty="0">
              <a:latin typeface="+mn-lt"/>
            </a:endParaRPr>
          </a:p>
          <a:p>
            <a:r>
              <a:rPr lang="en-US" altLang="ja-JP" sz="1600" dirty="0">
                <a:latin typeface="+mn-lt"/>
              </a:rPr>
              <a:t>Set the meshing scheme to </a:t>
            </a:r>
            <a:r>
              <a:rPr lang="en-US" altLang="ja-JP" sz="1600" b="1" dirty="0" err="1">
                <a:latin typeface="+mn-lt"/>
              </a:rPr>
              <a:t>tetmesh</a:t>
            </a:r>
            <a:r>
              <a:rPr lang="en-US" altLang="ja-JP" sz="1600" dirty="0">
                <a:latin typeface="+mn-lt"/>
              </a:rPr>
              <a:t> for all volumes and mesh</a:t>
            </a:r>
          </a:p>
          <a:p>
            <a:endParaRPr lang="en-US" altLang="ja-JP" sz="1600" dirty="0">
              <a:latin typeface="+mn-lt"/>
            </a:endParaRPr>
          </a:p>
        </p:txBody>
      </p:sp>
      <p:sp>
        <p:nvSpPr>
          <p:cNvPr id="24580" name="Oval 5">
            <a:extLst>
              <a:ext uri="{FF2B5EF4-FFF2-40B4-BE49-F238E27FC236}">
                <a16:creationId xmlns:a16="http://schemas.microsoft.com/office/drawing/2014/main" id="{0AAFDD32-8381-7DF6-BF58-5DD56AACE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1370489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24581" name="Oval 6">
            <a:extLst>
              <a:ext uri="{FF2B5EF4-FFF2-40B4-BE49-F238E27FC236}">
                <a16:creationId xmlns:a16="http://schemas.microsoft.com/office/drawing/2014/main" id="{1B9DBBD4-52D6-8D39-1349-FB360AE0B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1913969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24582" name="Oval 7">
            <a:extLst>
              <a:ext uri="{FF2B5EF4-FFF2-40B4-BE49-F238E27FC236}">
                <a16:creationId xmlns:a16="http://schemas.microsoft.com/office/drawing/2014/main" id="{DCEBD2BE-65E8-19D1-D80F-FDA01070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284204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3</a:t>
            </a:r>
          </a:p>
        </p:txBody>
      </p:sp>
      <p:sp>
        <p:nvSpPr>
          <p:cNvPr id="24583" name="Oval 15">
            <a:extLst>
              <a:ext uri="{FF2B5EF4-FFF2-40B4-BE49-F238E27FC236}">
                <a16:creationId xmlns:a16="http://schemas.microsoft.com/office/drawing/2014/main" id="{F79CF3F6-D9BA-0A20-0511-558CED6A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357008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24584" name="Oval 16">
            <a:extLst>
              <a:ext uri="{FF2B5EF4-FFF2-40B4-BE49-F238E27FC236}">
                <a16:creationId xmlns:a16="http://schemas.microsoft.com/office/drawing/2014/main" id="{9BE97F97-2FBD-3BCF-4600-0D5A5C692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43270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24585" name="Oval 5">
            <a:extLst>
              <a:ext uri="{FF2B5EF4-FFF2-40B4-BE49-F238E27FC236}">
                <a16:creationId xmlns:a16="http://schemas.microsoft.com/office/drawing/2014/main" id="{0EEFF8DD-D007-EB31-95AF-500552E0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506641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6</a:t>
            </a:r>
          </a:p>
        </p:txBody>
      </p:sp>
      <p:pic>
        <p:nvPicPr>
          <p:cNvPr id="24586" name="Picture 9">
            <a:extLst>
              <a:ext uri="{FF2B5EF4-FFF2-40B4-BE49-F238E27FC236}">
                <a16:creationId xmlns:a16="http://schemas.microsoft.com/office/drawing/2014/main" id="{6A1AB60E-44FE-1FDF-0B91-C2F13EE77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038" y="253206"/>
            <a:ext cx="292893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>
            <a:extLst>
              <a:ext uri="{FF2B5EF4-FFF2-40B4-BE49-F238E27FC236}">
                <a16:creationId xmlns:a16="http://schemas.microsoft.com/office/drawing/2014/main" id="{9DA7DD30-5F87-B924-803B-CD586F7D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816" y="5987441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BBB054-A81A-3365-2CCA-11BDC2CC6AC5}"/>
              </a:ext>
            </a:extLst>
          </p:cNvPr>
          <p:cNvSpPr txBox="1"/>
          <p:nvPr/>
        </p:nvSpPr>
        <p:spPr>
          <a:xfrm>
            <a:off x="7672192" y="51043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5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CDE0-8FC4-4579-A407-B8B791A94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876300"/>
            <a:ext cx="2266950" cy="575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676" name="TextBox 27">
            <a:extLst>
              <a:ext uri="{FF2B5EF4-FFF2-40B4-BE49-F238E27FC236}">
                <a16:creationId xmlns:a16="http://schemas.microsoft.com/office/drawing/2014/main" id="{719CD8BF-A3DD-7026-6F10-13769887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3868738"/>
            <a:ext cx="44243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Range of elements to search.  Depending on which section of the mesh command panels you are in this can be geometry or mesh entities.</a:t>
            </a:r>
          </a:p>
        </p:txBody>
      </p:sp>
      <p:sp>
        <p:nvSpPr>
          <p:cNvPr id="28677" name="TextBox 28">
            <a:extLst>
              <a:ext uri="{FF2B5EF4-FFF2-40B4-BE49-F238E27FC236}">
                <a16:creationId xmlns:a16="http://schemas.microsoft.com/office/drawing/2014/main" id="{903BD1BE-BD19-A1E9-3BE0-EC0AA78A7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4370388"/>
            <a:ext cx="4419600" cy="24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Tolerance for the coincidence check.</a:t>
            </a:r>
          </a:p>
        </p:txBody>
      </p:sp>
      <p:sp>
        <p:nvSpPr>
          <p:cNvPr id="28678" name="TextBox 29">
            <a:extLst>
              <a:ext uri="{FF2B5EF4-FFF2-40B4-BE49-F238E27FC236}">
                <a16:creationId xmlns:a16="http://schemas.microsoft.com/office/drawing/2014/main" id="{AD833874-4D40-3E55-7FA6-AF6050B80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5416551"/>
            <a:ext cx="4424363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Option for specifying verbosity of text output to the command line.</a:t>
            </a:r>
          </a:p>
        </p:txBody>
      </p:sp>
      <p:sp>
        <p:nvSpPr>
          <p:cNvPr id="28679" name="TextBox 30">
            <a:extLst>
              <a:ext uri="{FF2B5EF4-FFF2-40B4-BE49-F238E27FC236}">
                <a16:creationId xmlns:a16="http://schemas.microsoft.com/office/drawing/2014/main" id="{59DD77B5-65E2-40B0-258B-901EEE13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4706938"/>
            <a:ext cx="4424363" cy="24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Options for grouping the results.</a:t>
            </a:r>
          </a:p>
        </p:txBody>
      </p:sp>
      <p:sp>
        <p:nvSpPr>
          <p:cNvPr id="28680" name="TextBox 31">
            <a:extLst>
              <a:ext uri="{FF2B5EF4-FFF2-40B4-BE49-F238E27FC236}">
                <a16:creationId xmlns:a16="http://schemas.microsoft.com/office/drawing/2014/main" id="{5C0E5A3A-4F6E-F1C9-BA85-E7666D34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5043488"/>
            <a:ext cx="4424363" cy="24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Options for displaying the results.</a:t>
            </a:r>
          </a:p>
        </p:txBody>
      </p:sp>
      <p:cxnSp>
        <p:nvCxnSpPr>
          <p:cNvPr id="28681" name="Straight Arrow Connector 36">
            <a:extLst>
              <a:ext uri="{FF2B5EF4-FFF2-40B4-BE49-F238E27FC236}">
                <a16:creationId xmlns:a16="http://schemas.microsoft.com/office/drawing/2014/main" id="{306AF1AA-1067-0283-A3D5-CCE87BAC9E7B}"/>
              </a:ext>
            </a:extLst>
          </p:cNvPr>
          <p:cNvCxnSpPr>
            <a:cxnSpLocks noChangeShapeType="1"/>
            <a:stCxn id="28676" idx="1"/>
          </p:cNvCxnSpPr>
          <p:nvPr/>
        </p:nvCxnSpPr>
        <p:spPr bwMode="auto">
          <a:xfrm flipH="1" flipV="1">
            <a:off x="3886200" y="3276601"/>
            <a:ext cx="1600200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Arrow Connector 38">
            <a:extLst>
              <a:ext uri="{FF2B5EF4-FFF2-40B4-BE49-F238E27FC236}">
                <a16:creationId xmlns:a16="http://schemas.microsoft.com/office/drawing/2014/main" id="{DD34626A-161B-9001-E372-7D8E4ED6A008}"/>
              </a:ext>
            </a:extLst>
          </p:cNvPr>
          <p:cNvCxnSpPr>
            <a:cxnSpLocks noChangeShapeType="1"/>
            <a:stCxn id="28677" idx="1"/>
          </p:cNvCxnSpPr>
          <p:nvPr/>
        </p:nvCxnSpPr>
        <p:spPr bwMode="auto">
          <a:xfrm flipH="1" flipV="1">
            <a:off x="3810001" y="3503613"/>
            <a:ext cx="1681163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Straight Arrow Connector 41">
            <a:extLst>
              <a:ext uri="{FF2B5EF4-FFF2-40B4-BE49-F238E27FC236}">
                <a16:creationId xmlns:a16="http://schemas.microsoft.com/office/drawing/2014/main" id="{41266EBE-D68E-BC47-5AE9-8384906FE88F}"/>
              </a:ext>
            </a:extLst>
          </p:cNvPr>
          <p:cNvCxnSpPr>
            <a:cxnSpLocks noChangeShapeType="1"/>
            <a:stCxn id="28678" idx="1"/>
          </p:cNvCxnSpPr>
          <p:nvPr/>
        </p:nvCxnSpPr>
        <p:spPr bwMode="auto">
          <a:xfrm flipH="1">
            <a:off x="2962276" y="5540375"/>
            <a:ext cx="2524125" cy="846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Arrow Connector 43">
            <a:extLst>
              <a:ext uri="{FF2B5EF4-FFF2-40B4-BE49-F238E27FC236}">
                <a16:creationId xmlns:a16="http://schemas.microsoft.com/office/drawing/2014/main" id="{ADB22780-CFB9-2DDC-C758-F603C8912EEF}"/>
              </a:ext>
            </a:extLst>
          </p:cNvPr>
          <p:cNvCxnSpPr>
            <a:cxnSpLocks noChangeShapeType="1"/>
            <a:stCxn id="28679" idx="1"/>
          </p:cNvCxnSpPr>
          <p:nvPr/>
        </p:nvCxnSpPr>
        <p:spPr bwMode="auto">
          <a:xfrm flipH="1" flipV="1">
            <a:off x="3429000" y="3933825"/>
            <a:ext cx="2057400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Straight Arrow Connector 45">
            <a:extLst>
              <a:ext uri="{FF2B5EF4-FFF2-40B4-BE49-F238E27FC236}">
                <a16:creationId xmlns:a16="http://schemas.microsoft.com/office/drawing/2014/main" id="{12A250DE-B691-2ACB-9E20-FEABDC5A04AC}"/>
              </a:ext>
            </a:extLst>
          </p:cNvPr>
          <p:cNvCxnSpPr>
            <a:cxnSpLocks noChangeShapeType="1"/>
            <a:stCxn id="28680" idx="1"/>
          </p:cNvCxnSpPr>
          <p:nvPr/>
        </p:nvCxnSpPr>
        <p:spPr bwMode="auto">
          <a:xfrm flipH="1">
            <a:off x="3048000" y="5167314"/>
            <a:ext cx="2438400" cy="212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6" name="TextBox 50">
            <a:extLst>
              <a:ext uri="{FF2B5EF4-FFF2-40B4-BE49-F238E27FC236}">
                <a16:creationId xmlns:a16="http://schemas.microsoft.com/office/drawing/2014/main" id="{3F3E9534-C1A9-0AC8-E9FD-6CFD808A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5848350"/>
            <a:ext cx="44196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7030A0"/>
                </a:solidFill>
                <a:latin typeface="+mn-lt"/>
              </a:rPr>
              <a:t>This tool can be found by clicking the following links in the command panels: Mesh-&gt;(Some entity type)-&gt;Quality-&gt;Coincident Check (in the drop-down box).</a:t>
            </a:r>
          </a:p>
        </p:txBody>
      </p:sp>
      <p:sp>
        <p:nvSpPr>
          <p:cNvPr id="28687" name="TextBox 26">
            <a:extLst>
              <a:ext uri="{FF2B5EF4-FFF2-40B4-BE49-F238E27FC236}">
                <a16:creationId xmlns:a16="http://schemas.microsoft.com/office/drawing/2014/main" id="{B45F683F-6050-5D96-BE15-CBAB7C1E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371600"/>
            <a:ext cx="4424363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+mn-lt"/>
              </a:rPr>
              <a:t>Coincident mesh is often an indicator that imprint/merge failed and that the mesh is not contiguous.  Coincident nodes and mesh faces are key indicators that there is a problem.  The coincident mesh tool, found in the command panels under the Mesh-&gt;Entity-&gt;Quality sections allows the user to search for coincident nodes or mesh faces in the model.  The input can be a list of geometry or mesh entities. </a:t>
            </a:r>
          </a:p>
        </p:txBody>
      </p:sp>
      <p:sp>
        <p:nvSpPr>
          <p:cNvPr id="28688" name="TextBox 27">
            <a:extLst>
              <a:ext uri="{FF2B5EF4-FFF2-40B4-BE49-F238E27FC236}">
                <a16:creationId xmlns:a16="http://schemas.microsoft.com/office/drawing/2014/main" id="{3924A136-FEBD-5F6E-E6FF-229AC38C8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3487738"/>
            <a:ext cx="4419600" cy="24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Option to specify which type of coincident mesh entity to search for.</a:t>
            </a:r>
          </a:p>
        </p:txBody>
      </p:sp>
      <p:cxnSp>
        <p:nvCxnSpPr>
          <p:cNvPr id="28689" name="Straight Arrow Connector 36">
            <a:extLst>
              <a:ext uri="{FF2B5EF4-FFF2-40B4-BE49-F238E27FC236}">
                <a16:creationId xmlns:a16="http://schemas.microsoft.com/office/drawing/2014/main" id="{CA1D0948-37BA-6498-039F-66243BB97B25}"/>
              </a:ext>
            </a:extLst>
          </p:cNvPr>
          <p:cNvCxnSpPr>
            <a:cxnSpLocks noChangeShapeType="1"/>
            <a:stCxn id="28688" idx="1"/>
          </p:cNvCxnSpPr>
          <p:nvPr/>
        </p:nvCxnSpPr>
        <p:spPr bwMode="auto">
          <a:xfrm flipH="1" flipV="1">
            <a:off x="3352801" y="2651125"/>
            <a:ext cx="2138363" cy="96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5">
            <a:extLst>
              <a:ext uri="{FF2B5EF4-FFF2-40B4-BE49-F238E27FC236}">
                <a16:creationId xmlns:a16="http://schemas.microsoft.com/office/drawing/2014/main" id="{C9A919C0-2B11-616C-7EA5-BD67E969974A}"/>
              </a:ext>
            </a:extLst>
          </p:cNvPr>
          <p:cNvSpPr txBox="1">
            <a:spLocks noChangeArrowheads="1"/>
          </p:cNvSpPr>
          <p:nvPr/>
        </p:nvSpPr>
        <p:spPr>
          <a:xfrm>
            <a:off x="876969" y="24786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Coincident Mesh Check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39603EE7-E512-AC6A-4B4F-0D8A4245F6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56726"/>
            <a:ext cx="6791325" cy="849313"/>
          </a:xfrm>
        </p:spPr>
        <p:txBody>
          <a:bodyPr/>
          <a:lstStyle/>
          <a:p>
            <a:r>
              <a:rPr lang="en-US" altLang="en-US" dirty="0"/>
              <a:t>Exercise 12.10</a:t>
            </a:r>
            <a:br>
              <a:rPr lang="en-US" altLang="en-US" dirty="0"/>
            </a:br>
            <a:r>
              <a:rPr lang="en-US" altLang="en-US" dirty="0"/>
              <a:t>Coincident Mesh Check</a:t>
            </a:r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E2E12C9B-BC45-858B-6514-C9BBC11D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6" y="1416050"/>
            <a:ext cx="5095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+mn-lt"/>
              </a:rPr>
              <a:t>Import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 err="1">
                <a:latin typeface="+mn-lt"/>
              </a:rPr>
              <a:t>contig_cyl_assem.sat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Mesh all of the volumes with the command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mesh vol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Go to the coincident mesh tool in the command panels: Mesh-&gt;Volume-&gt;Quality-&gt;Coincidence Check.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Right-click and choose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Select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 in the volume list.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Check that you want to search for coincident quads.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Click on the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Apply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 button to run the check.  Did you get what you expected?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Delete the mesh: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delete mesh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Imprint/merge all of the volumes: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imprint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,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merge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Mesh the volumes again: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mesh vol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Rerun the coincident quad check.  Did you get what you expected?</a:t>
            </a:r>
          </a:p>
        </p:txBody>
      </p:sp>
      <p:sp>
        <p:nvSpPr>
          <p:cNvPr id="29700" name="Oval 5">
            <a:extLst>
              <a:ext uri="{FF2B5EF4-FFF2-40B4-BE49-F238E27FC236}">
                <a16:creationId xmlns:a16="http://schemas.microsoft.com/office/drawing/2014/main" id="{6C3F5F0E-8976-9AA6-B47C-8562022B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141605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29701" name="Oval 6">
            <a:extLst>
              <a:ext uri="{FF2B5EF4-FFF2-40B4-BE49-F238E27FC236}">
                <a16:creationId xmlns:a16="http://schemas.microsoft.com/office/drawing/2014/main" id="{ACF9B3DD-7545-5622-879D-058B9077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182880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29702" name="Oval 7">
            <a:extLst>
              <a:ext uri="{FF2B5EF4-FFF2-40B4-BE49-F238E27FC236}">
                <a16:creationId xmlns:a16="http://schemas.microsoft.com/office/drawing/2014/main" id="{FC0E988F-C764-9CAC-1FBA-D4A7E7D0D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234315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29703" name="Oval 15">
            <a:extLst>
              <a:ext uri="{FF2B5EF4-FFF2-40B4-BE49-F238E27FC236}">
                <a16:creationId xmlns:a16="http://schemas.microsoft.com/office/drawing/2014/main" id="{8FA835F4-508B-E4E2-AF3D-20AAE7AF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29704" name="Oval 16">
            <a:extLst>
              <a:ext uri="{FF2B5EF4-FFF2-40B4-BE49-F238E27FC236}">
                <a16:creationId xmlns:a16="http://schemas.microsoft.com/office/drawing/2014/main" id="{ACF0153D-A73F-FAB1-F33A-3F9E7DA50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3528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29705" name="Oval 5">
            <a:extLst>
              <a:ext uri="{FF2B5EF4-FFF2-40B4-BE49-F238E27FC236}">
                <a16:creationId xmlns:a16="http://schemas.microsoft.com/office/drawing/2014/main" id="{905BC9CD-B117-9562-A91F-58BF007D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379760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6</a:t>
            </a:r>
          </a:p>
        </p:txBody>
      </p:sp>
      <p:sp>
        <p:nvSpPr>
          <p:cNvPr id="29706" name="Oval 6">
            <a:extLst>
              <a:ext uri="{FF2B5EF4-FFF2-40B4-BE49-F238E27FC236}">
                <a16:creationId xmlns:a16="http://schemas.microsoft.com/office/drawing/2014/main" id="{A056F37B-4014-30BA-D855-CC1F6196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10075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29707" name="Oval 7">
            <a:extLst>
              <a:ext uri="{FF2B5EF4-FFF2-40B4-BE49-F238E27FC236}">
                <a16:creationId xmlns:a16="http://schemas.microsoft.com/office/drawing/2014/main" id="{91A15C10-A7B8-8C1C-1E21-E1E8CFD5A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36938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8</a:t>
            </a:r>
          </a:p>
        </p:txBody>
      </p:sp>
      <p:sp>
        <p:nvSpPr>
          <p:cNvPr id="29708" name="Oval 15">
            <a:extLst>
              <a:ext uri="{FF2B5EF4-FFF2-40B4-BE49-F238E27FC236}">
                <a16:creationId xmlns:a16="http://schemas.microsoft.com/office/drawing/2014/main" id="{21CC9DA1-D0E6-F52C-C1DD-62882C176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52578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9</a:t>
            </a:r>
          </a:p>
        </p:txBody>
      </p:sp>
      <p:sp>
        <p:nvSpPr>
          <p:cNvPr id="29709" name="Oval 16">
            <a:extLst>
              <a:ext uri="{FF2B5EF4-FFF2-40B4-BE49-F238E27FC236}">
                <a16:creationId xmlns:a16="http://schemas.microsoft.com/office/drawing/2014/main" id="{357965C8-60F6-51F1-D1D7-D7CD5069A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573692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10</a:t>
            </a:r>
          </a:p>
        </p:txBody>
      </p:sp>
      <p:pic>
        <p:nvPicPr>
          <p:cNvPr id="29710" name="Picture 1">
            <a:extLst>
              <a:ext uri="{FF2B5EF4-FFF2-40B4-BE49-F238E27FC236}">
                <a16:creationId xmlns:a16="http://schemas.microsoft.com/office/drawing/2014/main" id="{0CF8B55B-B396-D26D-9323-E19823C27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3676867"/>
            <a:ext cx="3043801" cy="28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">
            <a:extLst>
              <a:ext uri="{FF2B5EF4-FFF2-40B4-BE49-F238E27FC236}">
                <a16:creationId xmlns:a16="http://schemas.microsoft.com/office/drawing/2014/main" id="{35FD47B0-7900-3937-7C96-69968D18E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833783"/>
            <a:ext cx="3173304" cy="29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B02FD-0BFA-4FF4-8B97-A0E5A15C0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14426"/>
            <a:ext cx="2590800" cy="566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24" name="TextBox 27">
            <a:extLst>
              <a:ext uri="{FF2B5EF4-FFF2-40B4-BE49-F238E27FC236}">
                <a16:creationId xmlns:a16="http://schemas.microsoft.com/office/drawing/2014/main" id="{AE14A768-4FB1-3CA6-5597-28063072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3352800"/>
            <a:ext cx="44243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Range of elements to search.  Depending on which section of the mesh command panels you are in this can be geometry or mesh entities.</a:t>
            </a:r>
          </a:p>
        </p:txBody>
      </p:sp>
      <p:sp>
        <p:nvSpPr>
          <p:cNvPr id="30725" name="TextBox 28">
            <a:extLst>
              <a:ext uri="{FF2B5EF4-FFF2-40B4-BE49-F238E27FC236}">
                <a16:creationId xmlns:a16="http://schemas.microsoft.com/office/drawing/2014/main" id="{7B36F15E-AEFC-DEC6-900C-891575997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3886201"/>
            <a:ext cx="4419600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Feature angle to be used in determining the model edges.</a:t>
            </a:r>
          </a:p>
        </p:txBody>
      </p:sp>
      <p:sp>
        <p:nvSpPr>
          <p:cNvPr id="30726" name="TextBox 29">
            <a:extLst>
              <a:ext uri="{FF2B5EF4-FFF2-40B4-BE49-F238E27FC236}">
                <a16:creationId xmlns:a16="http://schemas.microsoft.com/office/drawing/2014/main" id="{1F04BB21-D653-2ED2-1A4A-492BA571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5257801"/>
            <a:ext cx="4424363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Option for specifying verbosity of text output to the command line.</a:t>
            </a:r>
          </a:p>
        </p:txBody>
      </p:sp>
      <p:sp>
        <p:nvSpPr>
          <p:cNvPr id="30727" name="TextBox 30">
            <a:extLst>
              <a:ext uri="{FF2B5EF4-FFF2-40B4-BE49-F238E27FC236}">
                <a16:creationId xmlns:a16="http://schemas.microsoft.com/office/drawing/2014/main" id="{B3FBA58F-1A77-47C6-82B3-4065044F6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4343401"/>
            <a:ext cx="4424363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Options for grouping the results.</a:t>
            </a:r>
          </a:p>
        </p:txBody>
      </p:sp>
      <p:sp>
        <p:nvSpPr>
          <p:cNvPr id="30728" name="TextBox 31">
            <a:extLst>
              <a:ext uri="{FF2B5EF4-FFF2-40B4-BE49-F238E27FC236}">
                <a16:creationId xmlns:a16="http://schemas.microsoft.com/office/drawing/2014/main" id="{0D0DF10A-AAD5-F4EA-4A89-A7D4B021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4800601"/>
            <a:ext cx="4424363" cy="24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+mn-lt"/>
              </a:rPr>
              <a:t>Options for displaying the results.</a:t>
            </a:r>
          </a:p>
        </p:txBody>
      </p:sp>
      <p:cxnSp>
        <p:nvCxnSpPr>
          <p:cNvPr id="30729" name="Straight Arrow Connector 36">
            <a:extLst>
              <a:ext uri="{FF2B5EF4-FFF2-40B4-BE49-F238E27FC236}">
                <a16:creationId xmlns:a16="http://schemas.microsoft.com/office/drawing/2014/main" id="{74CE84F7-708C-4DB5-4C03-39F3BA424356}"/>
              </a:ext>
            </a:extLst>
          </p:cNvPr>
          <p:cNvCxnSpPr>
            <a:cxnSpLocks noChangeShapeType="1"/>
            <a:stCxn id="30724" idx="1"/>
          </p:cNvCxnSpPr>
          <p:nvPr/>
        </p:nvCxnSpPr>
        <p:spPr bwMode="auto">
          <a:xfrm flipH="1" flipV="1">
            <a:off x="4343400" y="2743201"/>
            <a:ext cx="1143000" cy="809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0" name="Straight Arrow Connector 38">
            <a:extLst>
              <a:ext uri="{FF2B5EF4-FFF2-40B4-BE49-F238E27FC236}">
                <a16:creationId xmlns:a16="http://schemas.microsoft.com/office/drawing/2014/main" id="{7B619AA9-204E-D098-23BC-F6A59AD8A6FF}"/>
              </a:ext>
            </a:extLst>
          </p:cNvPr>
          <p:cNvCxnSpPr>
            <a:cxnSpLocks noChangeShapeType="1"/>
            <a:stCxn id="30725" idx="1"/>
          </p:cNvCxnSpPr>
          <p:nvPr/>
        </p:nvCxnSpPr>
        <p:spPr bwMode="auto">
          <a:xfrm flipH="1" flipV="1">
            <a:off x="4038601" y="2971801"/>
            <a:ext cx="1452563" cy="1038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Arrow Connector 41">
            <a:extLst>
              <a:ext uri="{FF2B5EF4-FFF2-40B4-BE49-F238E27FC236}">
                <a16:creationId xmlns:a16="http://schemas.microsoft.com/office/drawing/2014/main" id="{FD000AE0-D4A4-4D0C-BAAF-ACC9CE6F33DA}"/>
              </a:ext>
            </a:extLst>
          </p:cNvPr>
          <p:cNvCxnSpPr>
            <a:cxnSpLocks noChangeShapeType="1"/>
            <a:stCxn id="30726" idx="1"/>
          </p:cNvCxnSpPr>
          <p:nvPr/>
        </p:nvCxnSpPr>
        <p:spPr bwMode="auto">
          <a:xfrm flipH="1">
            <a:off x="4495800" y="5381626"/>
            <a:ext cx="9906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Arrow Connector 43">
            <a:extLst>
              <a:ext uri="{FF2B5EF4-FFF2-40B4-BE49-F238E27FC236}">
                <a16:creationId xmlns:a16="http://schemas.microsoft.com/office/drawing/2014/main" id="{87F54C07-8D43-74BA-0753-ECA39223FCFC}"/>
              </a:ext>
            </a:extLst>
          </p:cNvPr>
          <p:cNvCxnSpPr>
            <a:cxnSpLocks noChangeShapeType="1"/>
            <a:stCxn id="30727" idx="1"/>
          </p:cNvCxnSpPr>
          <p:nvPr/>
        </p:nvCxnSpPr>
        <p:spPr bwMode="auto">
          <a:xfrm flipH="1" flipV="1">
            <a:off x="4495800" y="3810001"/>
            <a:ext cx="990600" cy="657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Arrow Connector 45">
            <a:extLst>
              <a:ext uri="{FF2B5EF4-FFF2-40B4-BE49-F238E27FC236}">
                <a16:creationId xmlns:a16="http://schemas.microsoft.com/office/drawing/2014/main" id="{BDA2AF56-7F33-667D-F7BC-044C679B8C58}"/>
              </a:ext>
            </a:extLst>
          </p:cNvPr>
          <p:cNvCxnSpPr>
            <a:cxnSpLocks noChangeShapeType="1"/>
            <a:stCxn id="30728" idx="1"/>
          </p:cNvCxnSpPr>
          <p:nvPr/>
        </p:nvCxnSpPr>
        <p:spPr bwMode="auto">
          <a:xfrm flipH="1">
            <a:off x="4495800" y="4922839"/>
            <a:ext cx="990600" cy="12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TextBox 50">
            <a:extLst>
              <a:ext uri="{FF2B5EF4-FFF2-40B4-BE49-F238E27FC236}">
                <a16:creationId xmlns:a16="http://schemas.microsoft.com/office/drawing/2014/main" id="{7621601A-E8AC-F864-D961-57AA4B8E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5715000"/>
            <a:ext cx="44196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7030A0"/>
                </a:solidFill>
                <a:latin typeface="+mn-lt"/>
              </a:rPr>
              <a:t>This tool can be found by clicking the following links in the command panels: Mesh-&gt;(Some entity type)-&gt;Quality-&gt;Model Edge Check (in the drop-down box).</a:t>
            </a:r>
          </a:p>
        </p:txBody>
      </p:sp>
      <p:sp>
        <p:nvSpPr>
          <p:cNvPr id="30735" name="TextBox 26">
            <a:extLst>
              <a:ext uri="{FF2B5EF4-FFF2-40B4-BE49-F238E27FC236}">
                <a16:creationId xmlns:a16="http://schemas.microsoft.com/office/drawing/2014/main" id="{E9C2EF67-0231-637F-8ABE-33CBCFBF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371600"/>
            <a:ext cx="4424363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+mn-lt"/>
              </a:rPr>
              <a:t>Another quick way to see if there is coincident mesh is to do the model edge check.  This check will identify and draw all of the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edges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 of the mesh found by skinning the set of elements specified as input.  If there were merges that </a:t>
            </a:r>
            <a:r>
              <a:rPr lang="en-US" altLang="ja-JP" sz="1400" dirty="0" err="1">
                <a:latin typeface="+mn-lt"/>
              </a:rPr>
              <a:t>didn</a:t>
            </a:r>
            <a:r>
              <a:rPr lang="ja-JP" altLang="en-US" sz="1400">
                <a:latin typeface="+mn-lt"/>
              </a:rPr>
              <a:t>’</a:t>
            </a:r>
            <a:r>
              <a:rPr lang="en-US" altLang="ja-JP" sz="1400" dirty="0">
                <a:latin typeface="+mn-lt"/>
              </a:rPr>
              <a:t>t happen correctly during imprint/merge these will usually show up as interior edges in the display of the model edge check. The input can be a list of geometry or mesh entities. 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D84B3B3-CAFB-A394-E33F-B384ADB38D7D}"/>
              </a:ext>
            </a:extLst>
          </p:cNvPr>
          <p:cNvSpPr txBox="1">
            <a:spLocks noChangeArrowheads="1"/>
          </p:cNvSpPr>
          <p:nvPr/>
        </p:nvSpPr>
        <p:spPr>
          <a:xfrm>
            <a:off x="876969" y="24786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Edge Check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>
            <a:extLst>
              <a:ext uri="{FF2B5EF4-FFF2-40B4-BE49-F238E27FC236}">
                <a16:creationId xmlns:a16="http://schemas.microsoft.com/office/drawing/2014/main" id="{C9D9D2A8-5060-BD15-4B90-5BB6ED5D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6" y="1416050"/>
            <a:ext cx="509587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latin typeface="+mn-lt"/>
              </a:rPr>
              <a:t>Import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 err="1">
                <a:latin typeface="+mn-lt"/>
              </a:rPr>
              <a:t>contig_cyl_assem.sat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Mesh all of the volumes with the command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mesh vol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Go to the model edge tool in the command panels: Mesh-&gt;Volume-&gt;Quality-&gt;Model Edge Check.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Right-click and choose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Select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 in the volume list.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Click on the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Apply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 button to run the check.  Did you get what you expected?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Delete the mesh: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delete mesh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Imprint/merge all of the volumes: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imprint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,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merge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Mesh the volumes again: </a:t>
            </a:r>
            <a:r>
              <a:rPr lang="ja-JP" altLang="en-US" sz="140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mesh vol all</a:t>
            </a:r>
            <a:r>
              <a:rPr lang="ja-JP" altLang="en-US" sz="140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.</a:t>
            </a:r>
          </a:p>
          <a:p>
            <a:endParaRPr lang="en-US" altLang="en-US" sz="1400" dirty="0">
              <a:latin typeface="+mn-lt"/>
            </a:endParaRPr>
          </a:p>
          <a:p>
            <a:r>
              <a:rPr lang="en-US" altLang="en-US" sz="1400" dirty="0">
                <a:latin typeface="+mn-lt"/>
              </a:rPr>
              <a:t>Rerun the model edge check.  Did you get what you expected?</a:t>
            </a:r>
          </a:p>
        </p:txBody>
      </p:sp>
      <p:sp>
        <p:nvSpPr>
          <p:cNvPr id="31748" name="Oval 5">
            <a:extLst>
              <a:ext uri="{FF2B5EF4-FFF2-40B4-BE49-F238E27FC236}">
                <a16:creationId xmlns:a16="http://schemas.microsoft.com/office/drawing/2014/main" id="{2EE5F661-1694-FD98-93D2-BC005AA9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141605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31749" name="Oval 6">
            <a:extLst>
              <a:ext uri="{FF2B5EF4-FFF2-40B4-BE49-F238E27FC236}">
                <a16:creationId xmlns:a16="http://schemas.microsoft.com/office/drawing/2014/main" id="{0B19F5E7-9841-D721-365D-5C496736D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182880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31750" name="Oval 7">
            <a:extLst>
              <a:ext uri="{FF2B5EF4-FFF2-40B4-BE49-F238E27FC236}">
                <a16:creationId xmlns:a16="http://schemas.microsoft.com/office/drawing/2014/main" id="{AF2FD0AC-6685-0D21-1B1A-9B5021818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234315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31751" name="Oval 15">
            <a:extLst>
              <a:ext uri="{FF2B5EF4-FFF2-40B4-BE49-F238E27FC236}">
                <a16:creationId xmlns:a16="http://schemas.microsoft.com/office/drawing/2014/main" id="{BF25B727-4DFF-F234-1AA5-1D812B532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31752" name="Oval 16">
            <a:extLst>
              <a:ext uri="{FF2B5EF4-FFF2-40B4-BE49-F238E27FC236}">
                <a16:creationId xmlns:a16="http://schemas.microsoft.com/office/drawing/2014/main" id="{18928C16-AFE4-2EF6-BD9A-261DF0A60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31753" name="Oval 5">
            <a:extLst>
              <a:ext uri="{FF2B5EF4-FFF2-40B4-BE49-F238E27FC236}">
                <a16:creationId xmlns:a16="http://schemas.microsoft.com/office/drawing/2014/main" id="{3BBED8A5-F885-FFD1-0F7C-3B39E397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39624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6</a:t>
            </a:r>
          </a:p>
        </p:txBody>
      </p:sp>
      <p:sp>
        <p:nvSpPr>
          <p:cNvPr id="31754" name="Oval 6">
            <a:extLst>
              <a:ext uri="{FF2B5EF4-FFF2-40B4-BE49-F238E27FC236}">
                <a16:creationId xmlns:a16="http://schemas.microsoft.com/office/drawing/2014/main" id="{7F74DD7A-6A86-BB4A-11CA-8DB417A5F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0055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31755" name="Oval 7">
            <a:extLst>
              <a:ext uri="{FF2B5EF4-FFF2-40B4-BE49-F238E27FC236}">
                <a16:creationId xmlns:a16="http://schemas.microsoft.com/office/drawing/2014/main" id="{DC51B16A-87F2-E09E-2503-869448F3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57750"/>
            <a:ext cx="381000" cy="3238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8</a:t>
            </a:r>
          </a:p>
        </p:txBody>
      </p:sp>
      <p:sp>
        <p:nvSpPr>
          <p:cNvPr id="31756" name="Oval 15">
            <a:extLst>
              <a:ext uri="{FF2B5EF4-FFF2-40B4-BE49-F238E27FC236}">
                <a16:creationId xmlns:a16="http://schemas.microsoft.com/office/drawing/2014/main" id="{650F5314-3582-1AD5-C1E8-6599C2EE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53340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9</a:t>
            </a:r>
          </a:p>
        </p:txBody>
      </p:sp>
      <p:pic>
        <p:nvPicPr>
          <p:cNvPr id="31757" name="Picture 3">
            <a:extLst>
              <a:ext uri="{FF2B5EF4-FFF2-40B4-BE49-F238E27FC236}">
                <a16:creationId xmlns:a16="http://schemas.microsoft.com/office/drawing/2014/main" id="{7BF635AA-CD85-22A8-274F-C027D044A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29797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4">
            <a:extLst>
              <a:ext uri="{FF2B5EF4-FFF2-40B4-BE49-F238E27FC236}">
                <a16:creationId xmlns:a16="http://schemas.microsoft.com/office/drawing/2014/main" id="{AAF24464-F97D-DE18-2F4E-F77B54B1B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851275"/>
            <a:ext cx="2943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BE63C9BC-F846-D3E1-096D-54A6DCCCBB5A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256726"/>
            <a:ext cx="6791325" cy="8493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Exercise 12.11</a:t>
            </a:r>
            <a:br>
              <a:rPr lang="en-US" altLang="en-US" dirty="0"/>
            </a:br>
            <a:r>
              <a:rPr lang="en-US" altLang="en-US" dirty="0"/>
              <a:t>Model Edge Check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>
            <a:extLst>
              <a:ext uri="{FF2B5EF4-FFF2-40B4-BE49-F238E27FC236}">
                <a16:creationId xmlns:a16="http://schemas.microsoft.com/office/drawing/2014/main" id="{0F26E200-0C31-E2B6-D75D-93DD4A57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415" y="1735826"/>
            <a:ext cx="7748529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800">
                <a:latin typeface="+mn-lt"/>
              </a:rPr>
              <a:t>Why contiguous meshes?  How does CUBIT™ enforce contiguous meshes between parts?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800">
                <a:latin typeface="+mn-lt"/>
              </a:rPr>
              <a:t>What are the difficulties with generating contiguous assembly meshes?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800">
                <a:latin typeface="+mn-lt"/>
              </a:rPr>
              <a:t>What are the tools in CUBIT™ that will help me identify problems early?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800">
                <a:latin typeface="+mn-lt"/>
              </a:rPr>
              <a:t>What are the tools in CUBIT™ that will help me fix the problems? 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6BBC138D-A335-75DC-15A1-EB711897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Geometry Cleanup for Assemblies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CB81BAB7-1B2A-CA5E-B87F-E0373EF09D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2687" y="193524"/>
            <a:ext cx="6791325" cy="849313"/>
          </a:xfrm>
        </p:spPr>
        <p:txBody>
          <a:bodyPr/>
          <a:lstStyle/>
          <a:p>
            <a:r>
              <a:rPr lang="en-US" altLang="en-US" dirty="0"/>
              <a:t>Exercise 12.1 </a:t>
            </a:r>
            <a:br>
              <a:rPr lang="en-US" altLang="en-US" dirty="0"/>
            </a:br>
            <a:r>
              <a:rPr lang="en-US" altLang="en-US" dirty="0"/>
              <a:t>Contiguous Meshing</a:t>
            </a:r>
          </a:p>
        </p:txBody>
      </p:sp>
      <p:sp>
        <p:nvSpPr>
          <p:cNvPr id="8195" name="TextBox 1">
            <a:extLst>
              <a:ext uri="{FF2B5EF4-FFF2-40B4-BE49-F238E27FC236}">
                <a16:creationId xmlns:a16="http://schemas.microsoft.com/office/drawing/2014/main" id="{79FFC00D-2EF6-3C9F-87DB-F6E1349D0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109" y="1196399"/>
            <a:ext cx="598032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Import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b="1" dirty="0">
                <a:latin typeface="+mn-lt"/>
              </a:rPr>
              <a:t>contig_exercise1.sat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Mesh the brick with size 1 and the cylinder with size 0.5.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Issue the command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dirty="0">
                <a:latin typeface="+mn-lt"/>
              </a:rPr>
              <a:t>draw surf 1 8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 at the command line and notice mesh is not contiguous.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Delete the mesh.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Imprint and Merge the two volumes.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Set the sizes on the volumes again as imprinting may have destroyed mesh settings.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Mesh the volumes.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Issue the commands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dirty="0">
                <a:latin typeface="+mn-lt"/>
              </a:rPr>
              <a:t>draw vol 1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 and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dirty="0">
                <a:latin typeface="+mn-lt"/>
              </a:rPr>
              <a:t>draw vol 2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 to examine the mesh where the volumes touch.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Turn mesh visibility off, turn surface labels on, and reissue the commands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dirty="0">
                <a:latin typeface="+mn-lt"/>
              </a:rPr>
              <a:t>draw vol 1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 and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dirty="0">
                <a:latin typeface="+mn-lt"/>
              </a:rPr>
              <a:t>draw vol 2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. Notice the shared surface at the interface between the 2 volumes.</a:t>
            </a:r>
            <a:endParaRPr lang="en-US" altLang="en-US" sz="1600" dirty="0">
              <a:latin typeface="+mn-lt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3BF9968A-79A7-CE21-7162-6FEF771B6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48" y="1443211"/>
            <a:ext cx="2795587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F0A748EA-5A1A-B777-A0B9-C7196DB44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72" y="3881611"/>
            <a:ext cx="27606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Oval 5">
            <a:extLst>
              <a:ext uri="{FF2B5EF4-FFF2-40B4-BE49-F238E27FC236}">
                <a16:creationId xmlns:a16="http://schemas.microsoft.com/office/drawing/2014/main" id="{146812A6-F23C-C2A5-6A88-22A6B8672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687" y="121461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8199" name="Oval 6">
            <a:extLst>
              <a:ext uri="{FF2B5EF4-FFF2-40B4-BE49-F238E27FC236}">
                <a16:creationId xmlns:a16="http://schemas.microsoft.com/office/drawing/2014/main" id="{18F79FAE-DEFA-8EC7-888A-37DA71E7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687" y="170991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8200" name="Oval 7">
            <a:extLst>
              <a:ext uri="{FF2B5EF4-FFF2-40B4-BE49-F238E27FC236}">
                <a16:creationId xmlns:a16="http://schemas.microsoft.com/office/drawing/2014/main" id="{66DF8A9A-A116-F49A-9BC5-68518226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57" y="220521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8201" name="Oval 15">
            <a:extLst>
              <a:ext uri="{FF2B5EF4-FFF2-40B4-BE49-F238E27FC236}">
                <a16:creationId xmlns:a16="http://schemas.microsoft.com/office/drawing/2014/main" id="{AE359DF7-6A63-53F9-5194-31637BEE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57" y="289101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8202" name="Oval 16">
            <a:extLst>
              <a:ext uri="{FF2B5EF4-FFF2-40B4-BE49-F238E27FC236}">
                <a16:creationId xmlns:a16="http://schemas.microsoft.com/office/drawing/2014/main" id="{ADAE41BF-A8D6-AB5F-A877-264BC39ED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812" y="342441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8203" name="Oval 5">
            <a:extLst>
              <a:ext uri="{FF2B5EF4-FFF2-40B4-BE49-F238E27FC236}">
                <a16:creationId xmlns:a16="http://schemas.microsoft.com/office/drawing/2014/main" id="{9FE8D000-4294-FA64-09DD-1A4C8A1FF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81" y="388161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6</a:t>
            </a:r>
          </a:p>
        </p:txBody>
      </p:sp>
      <p:sp>
        <p:nvSpPr>
          <p:cNvPr id="8204" name="Oval 6">
            <a:extLst>
              <a:ext uri="{FF2B5EF4-FFF2-40B4-BE49-F238E27FC236}">
                <a16:creationId xmlns:a16="http://schemas.microsoft.com/office/drawing/2014/main" id="{429AA75E-D662-C0A7-A891-8E56D152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3" y="461469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8205" name="Oval 7">
            <a:extLst>
              <a:ext uri="{FF2B5EF4-FFF2-40B4-BE49-F238E27FC236}">
                <a16:creationId xmlns:a16="http://schemas.microsoft.com/office/drawing/2014/main" id="{0DF3127F-3DFC-BEE9-5625-28ABAD2F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3" y="514809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8</a:t>
            </a:r>
          </a:p>
        </p:txBody>
      </p:sp>
      <p:sp>
        <p:nvSpPr>
          <p:cNvPr id="8206" name="Oval 15">
            <a:extLst>
              <a:ext uri="{FF2B5EF4-FFF2-40B4-BE49-F238E27FC236}">
                <a16:creationId xmlns:a16="http://schemas.microsoft.com/office/drawing/2014/main" id="{0225B52A-7606-9DE0-2C9D-25AFE8F7C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3" y="585042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BBC138D-A335-75DC-15A1-EB711897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Imprint and Merge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B98F7E-642B-5A26-FBBF-B08FDE41DDB3}"/>
              </a:ext>
            </a:extLst>
          </p:cNvPr>
          <p:cNvGrpSpPr/>
          <p:nvPr/>
        </p:nvGrpSpPr>
        <p:grpSpPr>
          <a:xfrm>
            <a:off x="2681289" y="1189188"/>
            <a:ext cx="2923663" cy="2265772"/>
            <a:chOff x="3355975" y="2063750"/>
            <a:chExt cx="5227638" cy="4051300"/>
          </a:xfrm>
        </p:grpSpPr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3EAE5817-E547-8471-1140-DD6C68942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975" y="2063750"/>
              <a:ext cx="5227638" cy="405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A88D79-70B1-76E3-E242-32BC201899B2}"/>
                </a:ext>
              </a:extLst>
            </p:cNvPr>
            <p:cNvSpPr txBox="1"/>
            <p:nvPr/>
          </p:nvSpPr>
          <p:spPr>
            <a:xfrm>
              <a:off x="4751389" y="3559176"/>
              <a:ext cx="1010660" cy="5398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ea typeface="ＭＳ Ｐゴシック" charset="0"/>
                  <a:cs typeface="ＭＳ Ｐゴシック" charset="0"/>
                </a:rPr>
                <a:t>Vol</a:t>
              </a:r>
              <a:r>
                <a:rPr lang="en-US" dirty="0">
                  <a:ea typeface="ＭＳ Ｐゴシック" charset="0"/>
                  <a:cs typeface="ＭＳ Ｐゴシック" charset="0"/>
                </a:rPr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37820F-FFF4-F406-4D49-378445B0D583}"/>
                </a:ext>
              </a:extLst>
            </p:cNvPr>
            <p:cNvSpPr txBox="1"/>
            <p:nvPr/>
          </p:nvSpPr>
          <p:spPr>
            <a:xfrm>
              <a:off x="6848475" y="4173539"/>
              <a:ext cx="1010660" cy="5398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ea typeface="ＭＳ Ｐゴシック" charset="0"/>
                  <a:cs typeface="ＭＳ Ｐゴシック" charset="0"/>
                </a:rPr>
                <a:t>Vol</a:t>
              </a:r>
              <a:r>
                <a:rPr lang="en-US" dirty="0">
                  <a:ea typeface="ＭＳ Ｐゴシック" charset="0"/>
                  <a:cs typeface="ＭＳ Ｐゴシック" charset="0"/>
                </a:rPr>
                <a:t>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E72D55-8CCC-B397-AB0E-D26817DC0FCE}"/>
              </a:ext>
            </a:extLst>
          </p:cNvPr>
          <p:cNvGrpSpPr/>
          <p:nvPr/>
        </p:nvGrpSpPr>
        <p:grpSpPr>
          <a:xfrm>
            <a:off x="840727" y="3962861"/>
            <a:ext cx="3668469" cy="2252171"/>
            <a:chOff x="2724151" y="1957388"/>
            <a:chExt cx="6569075" cy="390525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6A32CFFA-7246-7700-8D1F-F1C091173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1" y="1957388"/>
              <a:ext cx="6569075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7AFC18-54F3-1560-868B-FD4A21B79627}"/>
                </a:ext>
              </a:extLst>
            </p:cNvPr>
            <p:cNvSpPr txBox="1"/>
            <p:nvPr/>
          </p:nvSpPr>
          <p:spPr>
            <a:xfrm>
              <a:off x="3807081" y="3418991"/>
              <a:ext cx="1025997" cy="5307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ea typeface="ＭＳ Ｐゴシック" charset="0"/>
                  <a:cs typeface="ＭＳ Ｐゴシック" charset="0"/>
                </a:rPr>
                <a:t>Vol</a:t>
              </a:r>
              <a:r>
                <a:rPr lang="en-US" dirty="0">
                  <a:ea typeface="ＭＳ Ｐゴシック" charset="0"/>
                  <a:cs typeface="ＭＳ Ｐゴシック" charset="0"/>
                </a:rPr>
                <a:t>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1AF0D7-0B12-C617-C270-F27C25961F3B}"/>
                </a:ext>
              </a:extLst>
            </p:cNvPr>
            <p:cNvSpPr txBox="1"/>
            <p:nvPr/>
          </p:nvSpPr>
          <p:spPr>
            <a:xfrm>
              <a:off x="7531836" y="4289219"/>
              <a:ext cx="1025997" cy="5307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ea typeface="ＭＳ Ｐゴシック" charset="0"/>
                  <a:cs typeface="ＭＳ Ｐゴシック" charset="0"/>
                </a:rPr>
                <a:t>Vol</a:t>
              </a:r>
              <a:r>
                <a:rPr lang="en-US" dirty="0">
                  <a:ea typeface="ＭＳ Ｐゴシック" charset="0"/>
                  <a:cs typeface="ＭＳ Ｐゴシック" charset="0"/>
                </a:rPr>
                <a:t> 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C46368-0FE0-D93E-953F-83FFE487E875}"/>
                </a:ext>
              </a:extLst>
            </p:cNvPr>
            <p:cNvSpPr txBox="1"/>
            <p:nvPr/>
          </p:nvSpPr>
          <p:spPr>
            <a:xfrm>
              <a:off x="7349424" y="2925530"/>
              <a:ext cx="1710785" cy="5307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a typeface="ＭＳ Ｐゴシック" charset="0"/>
                  <a:cs typeface="ＭＳ Ｐゴシック" charset="0"/>
                </a:rPr>
                <a:t>Surface 9</a:t>
              </a:r>
            </a:p>
          </p:txBody>
        </p:sp>
        <p:cxnSp>
          <p:nvCxnSpPr>
            <p:cNvPr id="12" name="Straight Arrow Connector 13">
              <a:extLst>
                <a:ext uri="{FF2B5EF4-FFF2-40B4-BE49-F238E27FC236}">
                  <a16:creationId xmlns:a16="http://schemas.microsoft.com/office/drawing/2014/main" id="{FB405BB3-BED0-50B6-341B-C61B1C349FB3}"/>
                </a:ext>
              </a:extLst>
            </p:cNvPr>
            <p:cNvCxnSpPr>
              <a:cxnSpLocks noChangeShapeType="1"/>
              <a:stCxn id="11" idx="1"/>
            </p:cNvCxnSpPr>
            <p:nvPr/>
          </p:nvCxnSpPr>
          <p:spPr bwMode="auto">
            <a:xfrm flipH="1">
              <a:off x="6608062" y="3190885"/>
              <a:ext cx="741362" cy="6220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6A1A7A-9AC9-EF72-FC08-E381BB4F51BF}"/>
              </a:ext>
            </a:extLst>
          </p:cNvPr>
          <p:cNvGrpSpPr/>
          <p:nvPr/>
        </p:nvGrpSpPr>
        <p:grpSpPr>
          <a:xfrm>
            <a:off x="6240401" y="1172739"/>
            <a:ext cx="3839984" cy="2334162"/>
            <a:chOff x="5524500" y="1402556"/>
            <a:chExt cx="6667500" cy="4052888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9ACA5AFE-7A11-EBCF-B35B-8081A9DEC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1402556"/>
              <a:ext cx="6667500" cy="405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5AD7CA-7CF4-DDC7-42C1-5AAD6AAE2974}"/>
                </a:ext>
              </a:extLst>
            </p:cNvPr>
            <p:cNvSpPr txBox="1"/>
            <p:nvPr/>
          </p:nvSpPr>
          <p:spPr>
            <a:xfrm>
              <a:off x="6873875" y="3056732"/>
              <a:ext cx="63581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ea typeface="ＭＳ Ｐゴシック" charset="0"/>
                  <a:cs typeface="ＭＳ Ｐゴシック" charset="0"/>
                </a:rPr>
                <a:t>Vol</a:t>
              </a:r>
              <a:r>
                <a:rPr lang="en-US" sz="1600" dirty="0">
                  <a:ea typeface="ＭＳ Ｐゴシック" charset="0"/>
                  <a:cs typeface="ＭＳ Ｐゴシック" charset="0"/>
                </a:rPr>
                <a:t> 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45E220-06C9-7FFC-DDC9-31577F33D1F8}"/>
                </a:ext>
              </a:extLst>
            </p:cNvPr>
            <p:cNvSpPr txBox="1"/>
            <p:nvPr/>
          </p:nvSpPr>
          <p:spPr>
            <a:xfrm>
              <a:off x="10399713" y="3898107"/>
              <a:ext cx="63581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ea typeface="ＭＳ Ｐゴシック" charset="0"/>
                  <a:cs typeface="ＭＳ Ｐゴシック" charset="0"/>
                </a:rPr>
                <a:t>Vol</a:t>
              </a:r>
              <a:r>
                <a:rPr lang="en-US" sz="1600" dirty="0">
                  <a:ea typeface="ＭＳ Ｐゴシック" charset="0"/>
                  <a:cs typeface="ＭＳ Ｐゴシック" charset="0"/>
                </a:rPr>
                <a:t>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F7C60-67B7-4336-0339-E409FA3824AC}"/>
                </a:ext>
              </a:extLst>
            </p:cNvPr>
            <p:cNvSpPr txBox="1"/>
            <p:nvPr/>
          </p:nvSpPr>
          <p:spPr>
            <a:xfrm>
              <a:off x="9771064" y="2131220"/>
              <a:ext cx="85632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a typeface="ＭＳ Ｐゴシック" charset="0"/>
                  <a:cs typeface="ＭＳ Ｐゴシック" charset="0"/>
                </a:rPr>
                <a:t>Imprint</a:t>
              </a:r>
            </a:p>
          </p:txBody>
        </p:sp>
        <p:cxnSp>
          <p:nvCxnSpPr>
            <p:cNvPr id="19" name="Straight Arrow Connector 14">
              <a:extLst>
                <a:ext uri="{FF2B5EF4-FFF2-40B4-BE49-F238E27FC236}">
                  <a16:creationId xmlns:a16="http://schemas.microsoft.com/office/drawing/2014/main" id="{8ACD33D6-2BAD-70AD-5A5F-95EEC02BDD40}"/>
                </a:ext>
              </a:extLst>
            </p:cNvPr>
            <p:cNvCxnSpPr>
              <a:cxnSpLocks noChangeShapeType="1"/>
              <a:stCxn id="18" idx="1"/>
            </p:cNvCxnSpPr>
            <p:nvPr/>
          </p:nvCxnSpPr>
          <p:spPr bwMode="auto">
            <a:xfrm flipH="1">
              <a:off x="9029701" y="2300497"/>
              <a:ext cx="741363" cy="7165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F1111E-CD05-0A04-5118-1A8939D519D0}"/>
              </a:ext>
            </a:extLst>
          </p:cNvPr>
          <p:cNvGrpSpPr/>
          <p:nvPr/>
        </p:nvGrpSpPr>
        <p:grpSpPr>
          <a:xfrm>
            <a:off x="5049419" y="3962861"/>
            <a:ext cx="3137697" cy="2153892"/>
            <a:chOff x="3409951" y="2058989"/>
            <a:chExt cx="5987323" cy="4110037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E95D696B-51CA-405F-AC41-8FFE4E94E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1" y="2058989"/>
              <a:ext cx="5222875" cy="411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923EE2-52DE-24EF-2A91-83E9E9E3F7F7}"/>
                </a:ext>
              </a:extLst>
            </p:cNvPr>
            <p:cNvSpPr txBox="1"/>
            <p:nvPr/>
          </p:nvSpPr>
          <p:spPr>
            <a:xfrm>
              <a:off x="4751388" y="3559176"/>
              <a:ext cx="1134667" cy="606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ea typeface="ＭＳ Ｐゴシック" charset="0"/>
                  <a:cs typeface="ＭＳ Ｐゴシック" charset="0"/>
                </a:rPr>
                <a:t>Vol</a:t>
              </a:r>
              <a:r>
                <a:rPr lang="en-US" dirty="0">
                  <a:ea typeface="ＭＳ Ｐゴシック" charset="0"/>
                  <a:cs typeface="ＭＳ Ｐゴシック" charset="0"/>
                </a:rPr>
                <a:t> 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2EF040-36AA-2CC1-E090-592355F132D4}"/>
                </a:ext>
              </a:extLst>
            </p:cNvPr>
            <p:cNvSpPr txBox="1"/>
            <p:nvPr/>
          </p:nvSpPr>
          <p:spPr>
            <a:xfrm>
              <a:off x="6848475" y="4173538"/>
              <a:ext cx="1134667" cy="606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ea typeface="ＭＳ Ｐゴシック" charset="0"/>
                  <a:cs typeface="ＭＳ Ｐゴシック" charset="0"/>
                </a:rPr>
                <a:t>Vol</a:t>
              </a:r>
              <a:r>
                <a:rPr lang="en-US" dirty="0">
                  <a:ea typeface="ＭＳ Ｐゴシック" charset="0"/>
                  <a:cs typeface="ＭＳ Ｐゴシック" charset="0"/>
                </a:rPr>
                <a:t> 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599C3C-3FEC-39A7-29DD-489A0BC70F72}"/>
                </a:ext>
              </a:extLst>
            </p:cNvPr>
            <p:cNvSpPr txBox="1"/>
            <p:nvPr/>
          </p:nvSpPr>
          <p:spPr>
            <a:xfrm>
              <a:off x="7505286" y="2823349"/>
              <a:ext cx="1891988" cy="606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ea typeface="ＭＳ Ｐゴシック" charset="0"/>
                  <a:cs typeface="ＭＳ Ｐゴシック" charset="0"/>
                </a:rPr>
                <a:t>Surface 9</a:t>
              </a:r>
            </a:p>
          </p:txBody>
        </p:sp>
        <p:cxnSp>
          <p:nvCxnSpPr>
            <p:cNvPr id="27" name="Straight Arrow Connector 14">
              <a:extLst>
                <a:ext uri="{FF2B5EF4-FFF2-40B4-BE49-F238E27FC236}">
                  <a16:creationId xmlns:a16="http://schemas.microsoft.com/office/drawing/2014/main" id="{AA922FCC-0110-4C28-91BC-693D3CADE735}"/>
                </a:ext>
              </a:extLst>
            </p:cNvPr>
            <p:cNvCxnSpPr>
              <a:cxnSpLocks noChangeShapeType="1"/>
              <a:stCxn id="26" idx="1"/>
            </p:cNvCxnSpPr>
            <p:nvPr/>
          </p:nvCxnSpPr>
          <p:spPr bwMode="auto">
            <a:xfrm flipH="1">
              <a:off x="6763926" y="3126402"/>
              <a:ext cx="741362" cy="584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A6B01126-A84B-309A-1FA0-4207CD365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01" y="3953985"/>
            <a:ext cx="2865754" cy="225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B2DE7B-AC6F-4361-8398-5E751F627036}"/>
              </a:ext>
            </a:extLst>
          </p:cNvPr>
          <p:cNvSpPr txBox="1"/>
          <p:nvPr/>
        </p:nvSpPr>
        <p:spPr>
          <a:xfrm>
            <a:off x="3391523" y="3429000"/>
            <a:ext cx="1654288" cy="4004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Initial volumes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15BF94-1D31-DFE4-EF52-0AFC5D023134}"/>
              </a:ext>
            </a:extLst>
          </p:cNvPr>
          <p:cNvSpPr txBox="1"/>
          <p:nvPr/>
        </p:nvSpPr>
        <p:spPr>
          <a:xfrm>
            <a:off x="6618268" y="3443503"/>
            <a:ext cx="1654288" cy="4004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Volume 1 imprinted with volume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62BC7A-689A-6EF6-152B-1D4768F3227F}"/>
              </a:ext>
            </a:extLst>
          </p:cNvPr>
          <p:cNvSpPr txBox="1"/>
          <p:nvPr/>
        </p:nvSpPr>
        <p:spPr>
          <a:xfrm>
            <a:off x="1273650" y="6331059"/>
            <a:ext cx="1654288" cy="4004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Volumes merged: now share surface 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C65488-44EA-FA74-1789-71E64C48D238}"/>
              </a:ext>
            </a:extLst>
          </p:cNvPr>
          <p:cNvSpPr txBox="1"/>
          <p:nvPr/>
        </p:nvSpPr>
        <p:spPr>
          <a:xfrm>
            <a:off x="5494428" y="6306458"/>
            <a:ext cx="1654288" cy="4004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Surface 9 meshed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FDA7D7-69BF-81EC-EBC3-57F560A08B2A}"/>
              </a:ext>
            </a:extLst>
          </p:cNvPr>
          <p:cNvSpPr txBox="1"/>
          <p:nvPr/>
        </p:nvSpPr>
        <p:spPr>
          <a:xfrm>
            <a:off x="9048161" y="6215032"/>
            <a:ext cx="1654288" cy="40046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Volumes meshed with shared </a:t>
            </a:r>
            <a:br>
              <a:rPr lang="en-US" sz="1200" dirty="0"/>
            </a:br>
            <a:r>
              <a:rPr lang="en-US" sz="1200" dirty="0"/>
              <a:t>surface mesh on surface 9</a:t>
            </a:r>
          </a:p>
        </p:txBody>
      </p:sp>
    </p:spTree>
    <p:extLst>
      <p:ext uri="{BB962C8B-B14F-4D97-AF65-F5344CB8AC3E}">
        <p14:creationId xmlns:p14="http://schemas.microsoft.com/office/powerpoint/2010/main" val="265131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6BBC138D-A335-75DC-15A1-EB7118976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Check for Merged Surfaces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CEE03-A705-EB5E-3EF7-0A012F2DEB94}"/>
              </a:ext>
            </a:extLst>
          </p:cNvPr>
          <p:cNvSpPr txBox="1"/>
          <p:nvPr/>
        </p:nvSpPr>
        <p:spPr>
          <a:xfrm>
            <a:off x="1240077" y="5868444"/>
            <a:ext cx="5711868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Check output to Command Line window.</a:t>
            </a:r>
          </a:p>
          <a:p>
            <a:pPr algn="l"/>
            <a:r>
              <a:rPr lang="en-US" sz="1600" dirty="0"/>
              <a:t>Number of Surfaces, Curves and Vertices Merged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59EFBD-B436-63AC-0044-45DE07939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33" y="1257926"/>
            <a:ext cx="3049890" cy="451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E233CB4E-98A7-03DC-1214-9334734FD93E}"/>
              </a:ext>
            </a:extLst>
          </p:cNvPr>
          <p:cNvSpPr/>
          <p:nvPr/>
        </p:nvSpPr>
        <p:spPr>
          <a:xfrm>
            <a:off x="1515649" y="3569918"/>
            <a:ext cx="2743200" cy="6638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C4C76A-9F99-E4D7-C883-33FC75C2652F}"/>
              </a:ext>
            </a:extLst>
          </p:cNvPr>
          <p:cNvSpPr txBox="1"/>
          <p:nvPr/>
        </p:nvSpPr>
        <p:spPr>
          <a:xfrm>
            <a:off x="6651320" y="3429000"/>
            <a:ext cx="2979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draw surf with </a:t>
            </a:r>
            <a:r>
              <a:rPr lang="en-US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is_merged</a:t>
            </a:r>
            <a:endParaRPr lang="en-US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7EB494-0BF7-C7C4-D711-8F1B5936025C}"/>
              </a:ext>
            </a:extLst>
          </p:cNvPr>
          <p:cNvSpPr txBox="1"/>
          <p:nvPr/>
        </p:nvSpPr>
        <p:spPr>
          <a:xfrm>
            <a:off x="6415414" y="2514600"/>
            <a:ext cx="5711868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Use </a:t>
            </a:r>
            <a:r>
              <a:rPr lang="en-US" sz="1600" b="1" dirty="0" err="1"/>
              <a:t>is_merged</a:t>
            </a:r>
            <a:r>
              <a:rPr lang="en-US" sz="1600" b="1" dirty="0"/>
              <a:t> </a:t>
            </a:r>
            <a:r>
              <a:rPr lang="en-US" sz="1600" dirty="0"/>
              <a:t>keyword to draw surfaces that </a:t>
            </a:r>
            <a:br>
              <a:rPr lang="en-US" sz="1600" dirty="0"/>
            </a:br>
            <a:r>
              <a:rPr lang="en-US" sz="1600" dirty="0"/>
              <a:t>are associated with more than 1 volume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84DCF5-5F30-6D79-0771-18C300117E9C}"/>
              </a:ext>
            </a:extLst>
          </p:cNvPr>
          <p:cNvSpPr txBox="1"/>
          <p:nvPr/>
        </p:nvSpPr>
        <p:spPr>
          <a:xfrm>
            <a:off x="6651320" y="4447828"/>
            <a:ext cx="4254152" cy="1323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b="1" dirty="0"/>
              <a:t>Note</a:t>
            </a:r>
            <a:r>
              <a:rPr lang="en-US" sz="1600" dirty="0"/>
              <a:t>: Merge operation in most cases </a:t>
            </a:r>
            <a:br>
              <a:rPr lang="en-US" sz="1600" dirty="0"/>
            </a:br>
            <a:r>
              <a:rPr lang="en-US" sz="1600" dirty="0"/>
              <a:t>should report consolidation of only the </a:t>
            </a:r>
            <a:br>
              <a:rPr lang="en-US" sz="1600" dirty="0"/>
            </a:br>
            <a:r>
              <a:rPr lang="en-US" sz="1600" dirty="0"/>
              <a:t>highest dimension entities merged</a:t>
            </a:r>
          </a:p>
          <a:p>
            <a:pPr algn="l"/>
            <a:r>
              <a:rPr lang="en-US" sz="1600" dirty="0"/>
              <a:t>(Usually surfaces if you have solid volumes)</a:t>
            </a:r>
          </a:p>
        </p:txBody>
      </p:sp>
    </p:spTree>
    <p:extLst>
      <p:ext uri="{BB962C8B-B14F-4D97-AF65-F5344CB8AC3E}">
        <p14:creationId xmlns:p14="http://schemas.microsoft.com/office/powerpoint/2010/main" val="52884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40000417-08F0-5345-CD85-D3C910B0AE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0613" y="241301"/>
            <a:ext cx="6791325" cy="849313"/>
          </a:xfrm>
        </p:spPr>
        <p:txBody>
          <a:bodyPr/>
          <a:lstStyle/>
          <a:p>
            <a:r>
              <a:rPr lang="en-US" altLang="en-US" dirty="0"/>
              <a:t>Exercise 12.2</a:t>
            </a:r>
            <a:br>
              <a:rPr lang="en-US" altLang="en-US" dirty="0"/>
            </a:br>
            <a:r>
              <a:rPr lang="en-US" altLang="en-US" dirty="0"/>
              <a:t>Gaps</a:t>
            </a: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571E9D44-EA0A-5CFF-DEE9-5957C65A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1"/>
            <a:ext cx="4800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Import </a:t>
            </a:r>
            <a:r>
              <a:rPr lang="ja-JP" altLang="en-US" sz="1600">
                <a:latin typeface="+mn-lt"/>
              </a:rPr>
              <a:t>“</a:t>
            </a:r>
            <a:r>
              <a:rPr lang="en-US" altLang="ja-JP" sz="1600" b="1" dirty="0">
                <a:latin typeface="+mn-lt"/>
              </a:rPr>
              <a:t>contig_exercise2.sat</a:t>
            </a:r>
            <a:r>
              <a:rPr lang="ja-JP" altLang="en-US" sz="1600">
                <a:latin typeface="+mn-lt"/>
              </a:rPr>
              <a:t>”</a:t>
            </a:r>
            <a:r>
              <a:rPr lang="en-US" altLang="ja-JP" sz="1600" dirty="0">
                <a:latin typeface="+mn-lt"/>
              </a:rPr>
              <a:t>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Imprint and Merge the two volumes.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Mesh the volumes with the same sizes as before.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Did you get what you expected?  Why or why not?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Was there any output from CUBIT™ that would have led you to expect the result you got?</a:t>
            </a:r>
          </a:p>
          <a:p>
            <a:endParaRPr lang="en-US" altLang="en-US" sz="1600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Hint: Measure the distance between vertex 1 and surface 8.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58132F90-A011-30A9-C899-B13003306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943100"/>
            <a:ext cx="3400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Oval 5">
            <a:extLst>
              <a:ext uri="{FF2B5EF4-FFF2-40B4-BE49-F238E27FC236}">
                <a16:creationId xmlns:a16="http://schemas.microsoft.com/office/drawing/2014/main" id="{6E491FB5-D6FB-931B-266C-B01496185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85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73AB5AC4-C047-F309-48CC-CC5035E3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0816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10247" name="Oval 7">
            <a:extLst>
              <a:ext uri="{FF2B5EF4-FFF2-40B4-BE49-F238E27FC236}">
                <a16:creationId xmlns:a16="http://schemas.microsoft.com/office/drawing/2014/main" id="{69637225-EEC5-5B0E-6738-BDF38CF2C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1774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0248" name="Oval 15">
            <a:extLst>
              <a:ext uri="{FF2B5EF4-FFF2-40B4-BE49-F238E27FC236}">
                <a16:creationId xmlns:a16="http://schemas.microsoft.com/office/drawing/2014/main" id="{66AE7341-57B9-FA64-47FC-22426B31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8960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>
            <a:extLst>
              <a:ext uri="{FF2B5EF4-FFF2-40B4-BE49-F238E27FC236}">
                <a16:creationId xmlns:a16="http://schemas.microsoft.com/office/drawing/2014/main" id="{4F4597C9-55D5-B3D8-E6B2-836C80FF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79" y="1238356"/>
            <a:ext cx="8377915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ACIS has a default geometric tolerance of 1e-6.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Entities are not </a:t>
            </a:r>
            <a:r>
              <a:rPr lang="ja-JP" altLang="en-US" sz="1800">
                <a:latin typeface="+mn-lt"/>
              </a:rPr>
              <a:t>“</a:t>
            </a:r>
            <a:r>
              <a:rPr lang="en-US" altLang="ja-JP" sz="1800" dirty="0">
                <a:latin typeface="+mn-lt"/>
              </a:rPr>
              <a:t>touching</a:t>
            </a:r>
            <a:r>
              <a:rPr lang="ja-JP" altLang="en-US" sz="1800">
                <a:latin typeface="+mn-lt"/>
              </a:rPr>
              <a:t>”</a:t>
            </a:r>
            <a:r>
              <a:rPr lang="en-US" altLang="ja-JP" sz="1800" dirty="0">
                <a:latin typeface="+mn-lt"/>
              </a:rPr>
              <a:t> unless they are closer than 1e-6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Positions in space are not considered the same unless they are closer than 1e-6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Imprinting in CUBIT™ is done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using the ACIS kernel and therefore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will not occur unless entities are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within 1e-6 of one another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8A5042EA-345D-078D-475A-64D85E925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11" y="4390580"/>
            <a:ext cx="2385227" cy="21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7">
            <a:extLst>
              <a:ext uri="{FF2B5EF4-FFF2-40B4-BE49-F238E27FC236}">
                <a16:creationId xmlns:a16="http://schemas.microsoft.com/office/drawing/2014/main" id="{55017215-816B-F5B9-01C4-30694730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825" y="4314911"/>
            <a:ext cx="474827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Continue with Exercise 13.2 by doing the following: move the cylinder 9.9e-6 in the negative z direction (the measured distance between vertex 1 and surface 8 should then be 1e-7), delete the mesh, redo the imprint/merge, and </a:t>
            </a:r>
            <a:r>
              <a:rPr lang="en-US" altLang="en-US" sz="1800" dirty="0" err="1">
                <a:latin typeface="+mn-lt"/>
              </a:rPr>
              <a:t>remesh</a:t>
            </a:r>
            <a:r>
              <a:rPr lang="en-US" altLang="en-US" sz="1800" dirty="0">
                <a:latin typeface="+mn-lt"/>
              </a:rPr>
              <a:t>.</a:t>
            </a:r>
          </a:p>
          <a:p>
            <a:endParaRPr lang="en-US" altLang="en-US" sz="1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FFEE7-B62C-2244-C25D-D6EC9B304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91" y="852499"/>
            <a:ext cx="2616758" cy="515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C479C-01BC-E69E-21A2-5F68714A1DF8}"/>
              </a:ext>
            </a:extLst>
          </p:cNvPr>
          <p:cNvSpPr txBox="1"/>
          <p:nvPr/>
        </p:nvSpPr>
        <p:spPr>
          <a:xfrm>
            <a:off x="2024946" y="6247367"/>
            <a:ext cx="2852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move Volume 2 z -9.9e-6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49F98-3FB1-AE53-DA04-D2E93E3ED71C}"/>
              </a:ext>
            </a:extLst>
          </p:cNvPr>
          <p:cNvSpPr txBox="1">
            <a:spLocks noChangeArrowheads="1"/>
          </p:cNvSpPr>
          <p:nvPr/>
        </p:nvSpPr>
        <p:spPr>
          <a:xfrm>
            <a:off x="1209513" y="353841"/>
            <a:ext cx="6791325" cy="8493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Exercise 12.2 (continued)</a:t>
            </a:r>
            <a:br>
              <a:rPr lang="en-US" altLang="en-US" dirty="0"/>
            </a:br>
            <a:r>
              <a:rPr lang="en-US" altLang="en-US" dirty="0"/>
              <a:t>Gaps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C3313-7F79-0DB7-DBFD-870970E17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618" y="2290390"/>
            <a:ext cx="3816102" cy="1690439"/>
          </a:xfrm>
          <a:prstGeom prst="rect">
            <a:avLst/>
          </a:prstGeom>
        </p:spPr>
      </p:pic>
      <p:sp>
        <p:nvSpPr>
          <p:cNvPr id="2" name="Oval 16">
            <a:extLst>
              <a:ext uri="{FF2B5EF4-FFF2-40B4-BE49-F238E27FC236}">
                <a16:creationId xmlns:a16="http://schemas.microsoft.com/office/drawing/2014/main" id="{CAFEE933-A037-5EE6-B4FD-433DD566E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13" y="435895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63A68337-9B1C-2411-0C63-6C1ABEDB2B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4031" y="220663"/>
            <a:ext cx="6791325" cy="849313"/>
          </a:xfrm>
        </p:spPr>
        <p:txBody>
          <a:bodyPr/>
          <a:lstStyle/>
          <a:p>
            <a:r>
              <a:rPr lang="en-US" altLang="en-US" dirty="0"/>
              <a:t>Exercise 12.3</a:t>
            </a:r>
            <a:br>
              <a:rPr lang="en-US" altLang="en-US" dirty="0"/>
            </a:br>
            <a:r>
              <a:rPr lang="en-US" altLang="en-US" dirty="0"/>
              <a:t>Volume Overlaps</a:t>
            </a:r>
          </a:p>
        </p:txBody>
      </p:sp>
      <p:sp>
        <p:nvSpPr>
          <p:cNvPr id="12291" name="TextBox 1">
            <a:extLst>
              <a:ext uri="{FF2B5EF4-FFF2-40B4-BE49-F238E27FC236}">
                <a16:creationId xmlns:a16="http://schemas.microsoft.com/office/drawing/2014/main" id="{DBD6EF3D-52EB-1ECE-09A2-53372CEA6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1"/>
            <a:ext cx="4800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Import </a:t>
            </a:r>
            <a:r>
              <a:rPr lang="ja-JP" altLang="en-US" sz="1800">
                <a:latin typeface="+mn-lt"/>
                <a:cs typeface="Arial" panose="020B0604020202020204" pitchFamily="34" charset="0"/>
              </a:rPr>
              <a:t>“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contig_exercise3.sat</a:t>
            </a:r>
            <a:r>
              <a:rPr lang="ja-JP" altLang="en-US" sz="1800">
                <a:latin typeface="+mn-lt"/>
                <a:cs typeface="Arial" panose="020B0604020202020204" pitchFamily="34" charset="0"/>
              </a:rPr>
              <a:t>”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Imprint and Merge the two volumes.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Mesh the volumes.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Did you get what you expected?  Why or why not?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Was there any output from Cubit that helps shed light on the results?</a:t>
            </a:r>
          </a:p>
          <a:p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+mn-lt"/>
                <a:cs typeface="Arial" panose="020B0604020202020204" pitchFamily="34" charset="0"/>
              </a:rPr>
              <a:t>Hint: zoom in on vertex 14.</a:t>
            </a:r>
          </a:p>
        </p:txBody>
      </p:sp>
      <p:sp>
        <p:nvSpPr>
          <p:cNvPr id="12292" name="Oval 5">
            <a:extLst>
              <a:ext uri="{FF2B5EF4-FFF2-40B4-BE49-F238E27FC236}">
                <a16:creationId xmlns:a16="http://schemas.microsoft.com/office/drawing/2014/main" id="{F5D3FA17-FA9D-8C6B-564E-854346323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85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2293" name="Oval 6">
            <a:extLst>
              <a:ext uri="{FF2B5EF4-FFF2-40B4-BE49-F238E27FC236}">
                <a16:creationId xmlns:a16="http://schemas.microsoft.com/office/drawing/2014/main" id="{BA5B3D77-4E82-A866-8313-9BC4F791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12294" name="Oval 7">
            <a:extLst>
              <a:ext uri="{FF2B5EF4-FFF2-40B4-BE49-F238E27FC236}">
                <a16:creationId xmlns:a16="http://schemas.microsoft.com/office/drawing/2014/main" id="{120040C3-01E2-6D0C-89FC-34ECFA91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583" y="242709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2295" name="Oval 15">
            <a:extLst>
              <a:ext uri="{FF2B5EF4-FFF2-40B4-BE49-F238E27FC236}">
                <a16:creationId xmlns:a16="http://schemas.microsoft.com/office/drawing/2014/main" id="{D220B30F-75A2-3EF0-4956-D90D929A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463" y="298966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2296" name="Oval 16">
            <a:extLst>
              <a:ext uri="{FF2B5EF4-FFF2-40B4-BE49-F238E27FC236}">
                <a16:creationId xmlns:a16="http://schemas.microsoft.com/office/drawing/2014/main" id="{0ECE329D-4A9D-4882-9D8F-79E1E60C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381000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12297" name="Oval 5">
            <a:extLst>
              <a:ext uri="{FF2B5EF4-FFF2-40B4-BE49-F238E27FC236}">
                <a16:creationId xmlns:a16="http://schemas.microsoft.com/office/drawing/2014/main" id="{CBF720B1-FB03-43F9-A916-799902D8B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462341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6</a:t>
            </a:r>
          </a:p>
        </p:txBody>
      </p:sp>
      <p:pic>
        <p:nvPicPr>
          <p:cNvPr id="12298" name="Picture 2">
            <a:extLst>
              <a:ext uri="{FF2B5EF4-FFF2-40B4-BE49-F238E27FC236}">
                <a16:creationId xmlns:a16="http://schemas.microsoft.com/office/drawing/2014/main" id="{093108DF-2240-14E2-53C5-D73F51552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0" y="398860"/>
            <a:ext cx="340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47AFA3-0B9F-4912-A0D7-9A325FB90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90" y="3463492"/>
            <a:ext cx="4104228" cy="28277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18758</TotalTime>
  <Words>2603</Words>
  <Application>Microsoft Macintosh PowerPoint</Application>
  <PresentationFormat>Widescreen</PresentationFormat>
  <Paragraphs>452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MS PGothic</vt:lpstr>
      <vt:lpstr>Open Sans bold</vt:lpstr>
      <vt:lpstr>Times New Roman</vt:lpstr>
      <vt:lpstr>Open Sans Light</vt:lpstr>
      <vt:lpstr>Arial Black</vt:lpstr>
      <vt:lpstr>Arial</vt:lpstr>
      <vt:lpstr>Wingdings</vt:lpstr>
      <vt:lpstr>Open Sans</vt:lpstr>
      <vt:lpstr>Courier New</vt:lpstr>
      <vt:lpstr>MS PGothic</vt:lpstr>
      <vt:lpstr>Sandia Angles</vt:lpstr>
      <vt:lpstr>Geometry Cleanup for Assemblies</vt:lpstr>
      <vt:lpstr>PowerPoint Presentation</vt:lpstr>
      <vt:lpstr>PowerPoint Presentation</vt:lpstr>
      <vt:lpstr>Exercise 12.1  Contiguous Meshing</vt:lpstr>
      <vt:lpstr>PowerPoint Presentation</vt:lpstr>
      <vt:lpstr>PowerPoint Presentation</vt:lpstr>
      <vt:lpstr>Exercise 12.2 Gaps</vt:lpstr>
      <vt:lpstr>PowerPoint Presentation</vt:lpstr>
      <vt:lpstr>Exercise 12.3 Volume Overlaps</vt:lpstr>
      <vt:lpstr>PowerPoint Presentation</vt:lpstr>
      <vt:lpstr>PowerPoint Presentation</vt:lpstr>
      <vt:lpstr>Exercise 12.4  Volume Misalignments</vt:lpstr>
      <vt:lpstr>PowerPoint Presentation</vt:lpstr>
      <vt:lpstr>Summary of Adverse Effects of Gaps/Overaps/Misalignments</vt:lpstr>
      <vt:lpstr>PowerPoint Presentation</vt:lpstr>
      <vt:lpstr>PowerPoint Presentation</vt:lpstr>
      <vt:lpstr>PowerPoint Presentation</vt:lpstr>
      <vt:lpstr>Exercise 12.5  Tolerant Imprinting</vt:lpstr>
      <vt:lpstr>Geometry Power Tool</vt:lpstr>
      <vt:lpstr>Exercise 12.6 Geometry Power Tool – Assembly Checks</vt:lpstr>
      <vt:lpstr>Geometry Power Tool – Tolerant Imprinting</vt:lpstr>
      <vt:lpstr>Exercise 12.7 Geometry Power Tool – Tolerant Imprinting</vt:lpstr>
      <vt:lpstr>Exercise 12.8 contig_assembly</vt:lpstr>
      <vt:lpstr>Exercise 12.9 contig_assembly – tolerant imprint</vt:lpstr>
      <vt:lpstr>PowerPoint Presentation</vt:lpstr>
      <vt:lpstr>Exercise 12.10 Coincident Mesh Check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Zac White</cp:lastModifiedBy>
  <cp:revision>497</cp:revision>
  <dcterms:created xsi:type="dcterms:W3CDTF">2018-07-21T13:25:45Z</dcterms:created>
  <dcterms:modified xsi:type="dcterms:W3CDTF">2023-08-15T21:39:00Z</dcterms:modified>
</cp:coreProperties>
</file>