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433" r:id="rId2"/>
    <p:sldId id="457" r:id="rId3"/>
    <p:sldId id="460" r:id="rId4"/>
    <p:sldId id="461" r:id="rId5"/>
    <p:sldId id="278" r:id="rId6"/>
    <p:sldId id="462" r:id="rId7"/>
    <p:sldId id="267" r:id="rId8"/>
    <p:sldId id="268" r:id="rId9"/>
    <p:sldId id="463" r:id="rId10"/>
    <p:sldId id="1831" r:id="rId11"/>
    <p:sldId id="343" r:id="rId12"/>
    <p:sldId id="1832" r:id="rId13"/>
    <p:sldId id="269" r:id="rId14"/>
    <p:sldId id="458" r:id="rId15"/>
    <p:sldId id="459" r:id="rId16"/>
    <p:sldId id="273" r:id="rId17"/>
    <p:sldId id="275" r:id="rId18"/>
    <p:sldId id="464" r:id="rId19"/>
    <p:sldId id="465" r:id="rId20"/>
    <p:sldId id="264" r:id="rId21"/>
    <p:sldId id="265" r:id="rId22"/>
    <p:sldId id="266" r:id="rId23"/>
  </p:sldIdLst>
  <p:sldSz cx="12192000" cy="6858000"/>
  <p:notesSz cx="6858000" cy="9144000"/>
  <p:embeddedFontLst>
    <p:embeddedFont>
      <p:font typeface="Arial Black" panose="020B06040202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bold" panose="020B0706030804020204" pitchFamily="34" charset="0"/>
      <p:regular r:id="rId36"/>
      <p:bold r:id="rId37"/>
      <p:italic r:id="rId38"/>
      <p:boldItalic r:id="rId39"/>
    </p:embeddedFont>
    <p:embeddedFont>
      <p:font typeface="Open Sans Light" panose="020B0306030504020204" pitchFamily="34" charset="0"/>
      <p:regular r:id="rId40"/>
      <p:italic r:id="rId41"/>
    </p:embeddedFont>
    <p:embeddedFont>
      <p:font typeface="Palatino Linotype" panose="02040502050505030304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sh Quality and Mesh Improvement" id="{D278F097-0A73-434B-97FE-ED3B8A0EF645}">
          <p14:sldIdLst>
            <p14:sldId id="433"/>
            <p14:sldId id="457"/>
            <p14:sldId id="460"/>
            <p14:sldId id="461"/>
            <p14:sldId id="278"/>
            <p14:sldId id="462"/>
            <p14:sldId id="267"/>
            <p14:sldId id="268"/>
            <p14:sldId id="463"/>
            <p14:sldId id="1831"/>
            <p14:sldId id="343"/>
            <p14:sldId id="1832"/>
            <p14:sldId id="269"/>
            <p14:sldId id="458"/>
            <p14:sldId id="459"/>
            <p14:sldId id="273"/>
            <p14:sldId id="275"/>
            <p14:sldId id="464"/>
            <p14:sldId id="465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47" autoAdjust="0"/>
    <p:restoredTop sz="86411" autoAdjust="0"/>
  </p:normalViewPr>
  <p:slideViewPr>
    <p:cSldViewPr snapToGrid="0" showGuides="1">
      <p:cViewPr varScale="1">
        <p:scale>
          <a:sx n="99" d="100"/>
          <a:sy n="99" d="100"/>
        </p:scale>
        <p:origin x="127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497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B646A7F-7C33-CD4F-BA35-316FADF7BF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1F3D0F-D460-4542-9036-2C830747FBD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D4019B51-A857-4D1F-9EE3-5C91AB22C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DB8A11AF-2B01-4526-8AD1-F9A25B19D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36648F2-9C89-4D45-AA49-828A661F37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78B162-4937-0B40-AFBD-A3CF2D3000B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F2851530-F514-47E8-A669-8A57AF09F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4924492B-91E6-4D9C-89AA-0C98458E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7D7E345-ED95-B048-A663-435779E25F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38B968-9034-CC42-8BB4-CD7BF4F789A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A6DEBA16-CFB8-463C-AFA7-C352A2D0E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1D94C469-BE0C-48AF-8376-2CEFBC0FD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BD21303-78B4-EF43-9B73-5B437E91E7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4A486D-01D3-AE42-8ABC-BBB7B23C81E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5EA6EF41-A020-48BE-858A-BAAA9BA05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626AC6A5-B999-4149-BBAE-177675177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233723A-6044-994D-ACE9-55FAA7DF41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15740F-2A53-7648-B9A0-1328C7DC233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78D9C060-BF75-41A5-BCA8-68F24D6AD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280A94EC-0A5D-43BE-8915-94230F8AD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08526B0-3CF6-784D-A8D1-3A063F8BC8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A9FF6F-79E9-DF46-851D-B42D6D3FD7F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4F5309C5-084B-4193-8303-B3A3345EC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2A2F9EE9-264A-44A2-B5E8-875374A96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47EE4A9-35EA-CF4C-8148-691E689A64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5E39F1-322B-2442-9674-72874B934D3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96B5BC7E-FC1B-462D-978B-9EEE46EA8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B6EB8C84-FAE4-433C-AAF8-29F0E74FC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6795D8E-CB09-744C-881E-F936D24F81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EBCC47-8725-EA4D-8DBE-7AC497E8D9E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F885ED9F-B973-4C6C-8574-E648286B2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7E7F26DF-46D0-4882-A4DA-571974420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9CC8A6C-EDF0-9340-A672-15CA9AA257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AC138-9946-D343-84AE-30691CF2E61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8EFE8411-A0A9-45FF-B723-0A46729AC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36981F82-A9F6-4023-8A3B-E5265378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B487677-11C2-144B-A7D9-6595942455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AC884F-586F-104C-B7DC-257005ADB9C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5BEAF15C-B591-4FA9-ABB1-F5B1F76EA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60B44A51-D055-4876-B4E7-265CD88A2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B487677-11C2-144B-A7D9-6595942455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AC884F-586F-104C-B7DC-257005ADB9C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5BEAF15C-B591-4FA9-ABB1-F5B1F76EA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60B44A51-D055-4876-B4E7-265CD88A2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25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DF8A6D7-CB3E-2D4C-9A17-089DBE6E63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260536-1E6E-814D-AA80-BDA0247CB1D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DA1F7F51-6A40-43EA-B751-85A44F614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8FC861A7-2EDF-44E6-AAC7-3CD266E9F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164CE93-6DF0-AA4C-8C2B-384453C0A8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487597-6140-814C-A9BB-5FA41208691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1F3DFA0F-4C4D-1A40-8B04-8702A6B0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FDDE5F6-736C-AD43-9B82-117B5FBB6ABD}" type="slidenum">
              <a:rPr lang="en-GB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452BA06D-54C7-426D-9E84-0D2F8387D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6475" cy="3424237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32E13224-A577-4B05-85B0-68F4C7681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3998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7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B0E58F1-0B08-4146-B75B-308583091C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44931D-668D-AB47-B43F-527DE37993E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FBA147E9-5B86-473F-A101-432328A00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B6D435DD-F002-4E8E-AA53-16D0BF893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38B5A60-E93E-2846-B4B6-C1D78B0A52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8909051" y="6503989"/>
            <a:ext cx="1540933" cy="244475"/>
          </a:xfrm>
          <a:prstGeom prst="rect">
            <a:avLst/>
          </a:prstGeom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Steve Owen </a:t>
            </a:r>
          </a:p>
        </p:txBody>
      </p:sp>
    </p:spTree>
    <p:extLst>
      <p:ext uri="{BB962C8B-B14F-4D97-AF65-F5344CB8AC3E}">
        <p14:creationId xmlns:p14="http://schemas.microsoft.com/office/powerpoint/2010/main" val="207745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2130.png"/><Relationship Id="rId5" Type="http://schemas.openxmlformats.org/officeDocument/2006/relationships/image" Target="../media/image49.png"/><Relationship Id="rId10" Type="http://schemas.openxmlformats.org/officeDocument/2006/relationships/image" Target="../media/image2120.png"/><Relationship Id="rId4" Type="http://schemas.openxmlformats.org/officeDocument/2006/relationships/image" Target="../media/image48.png"/><Relationship Id="rId9" Type="http://schemas.openxmlformats.org/officeDocument/2006/relationships/image" Target="../media/image2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2" y="2404928"/>
            <a:ext cx="6165850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Mesh Quality and </a:t>
            </a:r>
            <a:b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Mesh Improvement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 dirty="0"/>
              <a:t>CUBIT™ 200 Tutorials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3D831-3777-577D-78DA-BF6812F0E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SAND2022-15142 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48741C-FBAE-8E4B-85BF-4CB2761E29E5}"/>
              </a:ext>
            </a:extLst>
          </p:cNvPr>
          <p:cNvSpPr txBox="1">
            <a:spLocks/>
          </p:cNvSpPr>
          <p:nvPr/>
        </p:nvSpPr>
        <p:spPr bwMode="auto">
          <a:xfrm>
            <a:off x="1905000" y="1371600"/>
            <a:ext cx="541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spcBef>
                <a:spcPts val="1080"/>
              </a:spcBef>
              <a:buNone/>
              <a:defRPr/>
            </a:pPr>
            <a:r>
              <a:rPr lang="en-US" sz="2000" b="0" kern="0" dirty="0"/>
              <a:t>Small elements can result in very small time steps in your SD analysis.  </a:t>
            </a:r>
          </a:p>
          <a:p>
            <a:pPr marL="171450" indent="0">
              <a:spcBef>
                <a:spcPts val="1080"/>
              </a:spcBef>
              <a:buNone/>
              <a:defRPr/>
            </a:pPr>
            <a:r>
              <a:rPr lang="en-US" sz="2000" b="0" kern="0" dirty="0"/>
              <a:t>Smallest element size can control how long your analysis will take to run when using explicit transient dynamics codes.  </a:t>
            </a:r>
          </a:p>
          <a:p>
            <a:pPr marL="171450" indent="0">
              <a:spcBef>
                <a:spcPts val="1080"/>
              </a:spcBef>
              <a:buNone/>
              <a:defRPr/>
            </a:pPr>
            <a:r>
              <a:rPr lang="en-US" sz="2000" b="0" kern="0" dirty="0"/>
              <a:t>CUBIT™ can display metric based on time step</a:t>
            </a:r>
            <a:endParaRPr lang="en-US" sz="200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24F49D-E735-264C-AECE-E89B90FA25DD}"/>
              </a:ext>
            </a:extLst>
          </p:cNvPr>
          <p:cNvSpPr txBox="1">
            <a:spLocks/>
          </p:cNvSpPr>
          <p:nvPr/>
        </p:nvSpPr>
        <p:spPr bwMode="auto">
          <a:xfrm>
            <a:off x="2405028" y="3894984"/>
            <a:ext cx="5029200" cy="296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endParaRPr lang="en-US" sz="2000" b="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>
              <a:buNone/>
              <a:defRPr/>
            </a:pPr>
            <a:r>
              <a:rPr lang="en-US" sz="20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sz="2000" b="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acis</a:t>
            </a:r>
            <a:r>
              <a:rPr lang="en-US" sz="20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"a901-2.sat"</a:t>
            </a:r>
          </a:p>
          <a:p>
            <a:pPr marL="171450" indent="0">
              <a:buNone/>
              <a:defRPr/>
            </a:pPr>
            <a:r>
              <a:rPr lang="en-US" sz="20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all scheme </a:t>
            </a:r>
            <a:r>
              <a:rPr lang="en-US" sz="2000" b="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tetmesh</a:t>
            </a:r>
            <a:endParaRPr lang="en-US" sz="2000" b="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>
              <a:buNone/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n-US" sz="20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size 0.2</a:t>
            </a:r>
          </a:p>
          <a:p>
            <a:pPr marL="171450" indent="0">
              <a:buNone/>
              <a:defRPr/>
            </a:pPr>
            <a:r>
              <a:rPr lang="en-US" sz="20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vol all</a:t>
            </a: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5CE92EA1-5B51-BC08-6212-357814DAA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2250"/>
            <a:ext cx="3352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193E483-599F-480C-3491-4B9BF3F8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22289"/>
            <a:ext cx="6792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800" dirty="0"/>
              <a:t>Time Step Metric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>
            <a:extLst>
              <a:ext uri="{FF2B5EF4-FFF2-40B4-BE49-F238E27FC236}">
                <a16:creationId xmlns:a16="http://schemas.microsoft.com/office/drawing/2014/main" id="{8B288A54-5A61-B927-7FE2-0629B8F9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" t="-5659"/>
          <a:stretch>
            <a:fillRect/>
          </a:stretch>
        </p:blipFill>
        <p:spPr bwMode="auto">
          <a:xfrm>
            <a:off x="6219954" y="1386873"/>
            <a:ext cx="20859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>
            <a:extLst>
              <a:ext uri="{FF2B5EF4-FFF2-40B4-BE49-F238E27FC236}">
                <a16:creationId xmlns:a16="http://schemas.microsoft.com/office/drawing/2014/main" id="{20FC51D6-8D93-2DD7-98A4-8D74D93FC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90" y="1618648"/>
            <a:ext cx="20574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eft Arrow 9">
            <a:extLst>
              <a:ext uri="{FF2B5EF4-FFF2-40B4-BE49-F238E27FC236}">
                <a16:creationId xmlns:a16="http://schemas.microsoft.com/office/drawing/2014/main" id="{D8A2D8E6-A928-7F5B-EF3A-8C42250FD431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154990" y="2112359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294" name="Left Arrow 10">
            <a:extLst>
              <a:ext uri="{FF2B5EF4-FFF2-40B4-BE49-F238E27FC236}">
                <a16:creationId xmlns:a16="http://schemas.microsoft.com/office/drawing/2014/main" id="{F85DFA62-CB73-1DA0-59A9-AE0F4C7975A6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132765" y="2733072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295" name="Left Arrow 11">
            <a:extLst>
              <a:ext uri="{FF2B5EF4-FFF2-40B4-BE49-F238E27FC236}">
                <a16:creationId xmlns:a16="http://schemas.microsoft.com/office/drawing/2014/main" id="{1B30CE8D-A397-585C-3B58-151410FB6B55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594728" y="3371247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12" name="TextBox 13">
            <a:extLst>
              <a:ext uri="{FF2B5EF4-FFF2-40B4-BE49-F238E27FC236}">
                <a16:creationId xmlns:a16="http://schemas.microsoft.com/office/drawing/2014/main" id="{2DC1FC43-4A73-0740-91E4-7DC0B6D5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691" y="1232885"/>
            <a:ext cx="17132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1. Create Material</a:t>
            </a:r>
          </a:p>
        </p:txBody>
      </p:sp>
      <p:sp>
        <p:nvSpPr>
          <p:cNvPr id="21513" name="TextBox 15">
            <a:extLst>
              <a:ext uri="{FF2B5EF4-FFF2-40B4-BE49-F238E27FC236}">
                <a16:creationId xmlns:a16="http://schemas.microsoft.com/office/drawing/2014/main" id="{FF66A08E-D96C-2B45-8073-44E37F3D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703" y="1224948"/>
            <a:ext cx="24320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2. Assign Material to Block</a:t>
            </a:r>
          </a:p>
        </p:txBody>
      </p:sp>
      <p:sp>
        <p:nvSpPr>
          <p:cNvPr id="12298" name="Left Arrow 19">
            <a:extLst>
              <a:ext uri="{FF2B5EF4-FFF2-40B4-BE49-F238E27FC236}">
                <a16:creationId xmlns:a16="http://schemas.microsoft.com/office/drawing/2014/main" id="{9F2B65CB-A485-9622-0F68-68F96F0DC583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575928" y="2091722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299" name="Left Arrow 20">
            <a:extLst>
              <a:ext uri="{FF2B5EF4-FFF2-40B4-BE49-F238E27FC236}">
                <a16:creationId xmlns:a16="http://schemas.microsoft.com/office/drawing/2014/main" id="{B97010F5-5C60-7A5E-0939-F529FD3CD03D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539415" y="2712434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300" name="Left Arrow 21">
            <a:extLst>
              <a:ext uri="{FF2B5EF4-FFF2-40B4-BE49-F238E27FC236}">
                <a16:creationId xmlns:a16="http://schemas.microsoft.com/office/drawing/2014/main" id="{65ED31D6-6CC2-C75A-95B3-DED1F13A3DBF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961690" y="3350609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7D7E54-7C81-7749-B47D-68333764625A}"/>
              </a:ext>
            </a:extLst>
          </p:cNvPr>
          <p:cNvSpPr txBox="1">
            <a:spLocks/>
          </p:cNvSpPr>
          <p:nvPr/>
        </p:nvSpPr>
        <p:spPr bwMode="auto">
          <a:xfrm>
            <a:off x="911352" y="2948822"/>
            <a:ext cx="37226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From the Command Panels, create a material by copying Default-Steel and then assign the new material to the blocks</a:t>
            </a:r>
            <a:endParaRPr lang="en-US" sz="1800" kern="0" dirty="0"/>
          </a:p>
        </p:txBody>
      </p:sp>
      <p:sp>
        <p:nvSpPr>
          <p:cNvPr id="12302" name="Left Arrow 23">
            <a:extLst>
              <a:ext uri="{FF2B5EF4-FFF2-40B4-BE49-F238E27FC236}">
                <a16:creationId xmlns:a16="http://schemas.microsoft.com/office/drawing/2014/main" id="{540CAD20-3C62-FA08-0801-4403A7A7504E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250115" y="4441222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D40DCFF-67A2-0C40-A037-A245BF8CE15B}"/>
              </a:ext>
            </a:extLst>
          </p:cNvPr>
          <p:cNvSpPr txBox="1">
            <a:spLocks/>
          </p:cNvSpPr>
          <p:nvPr/>
        </p:nvSpPr>
        <p:spPr bwMode="auto">
          <a:xfrm>
            <a:off x="1245470" y="5796948"/>
            <a:ext cx="317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1 volume all</a:t>
            </a:r>
          </a:p>
          <a:p>
            <a:pPr marL="171450" indent="0">
              <a:buNone/>
              <a:defRPr/>
            </a:pPr>
            <a:r>
              <a:rPr lang="en-US" sz="1800" b="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1 material 'steel'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12CBB-DBBF-894D-8284-5C588BF48002}"/>
              </a:ext>
            </a:extLst>
          </p:cNvPr>
          <p:cNvSpPr txBox="1"/>
          <p:nvPr/>
        </p:nvSpPr>
        <p:spPr>
          <a:xfrm>
            <a:off x="1408981" y="4809685"/>
            <a:ext cx="40488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538" indent="-223838"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create material name 'steel' elastic_modulus 2.068e5 poisson_ratio 0.29 density 7e-6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DC902A-F46E-A144-A480-4C0EC253BBE0}"/>
              </a:ext>
            </a:extLst>
          </p:cNvPr>
          <p:cNvSpPr txBox="1">
            <a:spLocks/>
          </p:cNvSpPr>
          <p:nvPr/>
        </p:nvSpPr>
        <p:spPr bwMode="auto">
          <a:xfrm>
            <a:off x="866899" y="4376170"/>
            <a:ext cx="3567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Or from the command line:</a:t>
            </a:r>
            <a:endParaRPr lang="en-US" sz="1800" kern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F830A8A-BC47-3258-3718-DE35CD39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22289"/>
            <a:ext cx="6792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800" dirty="0"/>
              <a:t>Time Step Metric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FC1989-A90B-E423-BFD5-660171C89276}"/>
              </a:ext>
            </a:extLst>
          </p:cNvPr>
          <p:cNvSpPr txBox="1">
            <a:spLocks/>
          </p:cNvSpPr>
          <p:nvPr/>
        </p:nvSpPr>
        <p:spPr bwMode="auto">
          <a:xfrm>
            <a:off x="897958" y="1294809"/>
            <a:ext cx="4661861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The time step metric is the only quality measure that relies on material properties.  Material properties must be created and assigned to each block where time step will be measured </a:t>
            </a:r>
            <a:endParaRPr lang="en-US" sz="180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93D44E-DF3D-0A36-6EA2-0DF8D7EDA0FE}"/>
              </a:ext>
            </a:extLst>
          </p:cNvPr>
          <p:cNvSpPr txBox="1">
            <a:spLocks/>
          </p:cNvSpPr>
          <p:nvPr/>
        </p:nvSpPr>
        <p:spPr bwMode="auto">
          <a:xfrm>
            <a:off x="8526219" y="5448584"/>
            <a:ext cx="3251942" cy="99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400" b="0" kern="0"/>
              <a:t>Note that materials can be created from command line.  Consider creating a set of commonly used materials in a journal file</a:t>
            </a:r>
            <a:endParaRPr lang="en-US" sz="1400" ker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>
            <a:extLst>
              <a:ext uri="{FF2B5EF4-FFF2-40B4-BE49-F238E27FC236}">
                <a16:creationId xmlns:a16="http://schemas.microsoft.com/office/drawing/2014/main" id="{34A69849-644A-A2E2-9440-2732C8BBD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76" y="481012"/>
            <a:ext cx="2362200" cy="589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eft Arrow 5">
            <a:extLst>
              <a:ext uri="{FF2B5EF4-FFF2-40B4-BE49-F238E27FC236}">
                <a16:creationId xmlns:a16="http://schemas.microsoft.com/office/drawing/2014/main" id="{E35A5EEE-B0EB-1216-9913-753F216856E7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157739" y="996948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3317" name="Left Arrow 6">
            <a:extLst>
              <a:ext uri="{FF2B5EF4-FFF2-40B4-BE49-F238E27FC236}">
                <a16:creationId xmlns:a16="http://schemas.microsoft.com/office/drawing/2014/main" id="{8E05AD56-463E-4AEA-1F83-291A790770F0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946601" y="1731961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3318" name="Left Arrow 7">
            <a:extLst>
              <a:ext uri="{FF2B5EF4-FFF2-40B4-BE49-F238E27FC236}">
                <a16:creationId xmlns:a16="http://schemas.microsoft.com/office/drawing/2014/main" id="{4EFB1293-7809-8F8A-F456-194C948845E5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465714" y="272097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3319" name="Left Arrow 8">
            <a:extLst>
              <a:ext uri="{FF2B5EF4-FFF2-40B4-BE49-F238E27FC236}">
                <a16:creationId xmlns:a16="http://schemas.microsoft.com/office/drawing/2014/main" id="{791D966F-65DE-B144-8B69-80244348D261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10227714" y="371157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2DF57E-6D8C-DE4A-BE10-98A6C9408028}"/>
              </a:ext>
            </a:extLst>
          </p:cNvPr>
          <p:cNvSpPr txBox="1">
            <a:spLocks/>
          </p:cNvSpPr>
          <p:nvPr/>
        </p:nvSpPr>
        <p:spPr bwMode="auto">
          <a:xfrm>
            <a:off x="1365411" y="1453776"/>
            <a:ext cx="692734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spcBef>
                <a:spcPts val="1032"/>
              </a:spcBef>
              <a:buNone/>
              <a:defRPr/>
            </a:pPr>
            <a:r>
              <a:rPr lang="en-US" sz="1800" b="0" kern="0" dirty="0"/>
              <a:t>Import “a901-2.sat” and </a:t>
            </a:r>
            <a:r>
              <a:rPr lang="en-US" sz="1800" b="0" kern="0" dirty="0" err="1"/>
              <a:t>tet</a:t>
            </a:r>
            <a:r>
              <a:rPr lang="en-US" sz="1800" b="0" kern="0" dirty="0"/>
              <a:t> mesh the geometry with a size of 0.2 </a:t>
            </a:r>
          </a:p>
          <a:p>
            <a:pPr marL="171450" indent="0">
              <a:spcBef>
                <a:spcPts val="1032"/>
              </a:spcBef>
              <a:buNone/>
              <a:defRPr/>
            </a:pPr>
            <a:r>
              <a:rPr lang="en-US" sz="1800" b="0" kern="0" dirty="0"/>
              <a:t>Create blocks from the geometry</a:t>
            </a:r>
          </a:p>
          <a:p>
            <a:pPr marL="171450" indent="0">
              <a:spcBef>
                <a:spcPts val="1032"/>
              </a:spcBef>
              <a:buNone/>
              <a:defRPr/>
            </a:pPr>
            <a:r>
              <a:rPr lang="en-US" sz="1800" b="0" kern="0" dirty="0"/>
              <a:t>Define a default material with name ‘steel’ </a:t>
            </a:r>
          </a:p>
          <a:p>
            <a:pPr marL="171450" indent="0">
              <a:spcBef>
                <a:spcPts val="1032"/>
              </a:spcBef>
              <a:buNone/>
              <a:defRPr/>
            </a:pPr>
            <a:r>
              <a:rPr lang="en-US" sz="1800" b="0" kern="0" dirty="0"/>
              <a:t>Assign ‘steel’ to all blocks</a:t>
            </a:r>
          </a:p>
          <a:p>
            <a:pPr marL="171450" indent="0">
              <a:spcBef>
                <a:spcPts val="1032"/>
              </a:spcBef>
              <a:buNone/>
              <a:defRPr/>
            </a:pPr>
            <a:r>
              <a:rPr lang="en-US" sz="1800" b="0" kern="0" dirty="0"/>
              <a:t>Display the time step metric on the </a:t>
            </a:r>
            <a:r>
              <a:rPr lang="en-US" sz="1800" b="0" kern="0" dirty="0" err="1"/>
              <a:t>tet</a:t>
            </a:r>
            <a:r>
              <a:rPr lang="en-US" sz="1800" b="0" kern="0" dirty="0"/>
              <a:t> mesh</a:t>
            </a:r>
          </a:p>
          <a:p>
            <a:pPr marL="171450" indent="0">
              <a:spcBef>
                <a:spcPts val="1032"/>
              </a:spcBef>
              <a:buNone/>
              <a:defRPr/>
            </a:pPr>
            <a:r>
              <a:rPr lang="en-US" sz="1800" b="0" kern="0" dirty="0"/>
              <a:t>Filter the element quality to display only elements with time step less than 1.0e-7</a:t>
            </a:r>
            <a:endParaRPr lang="en-US" sz="1800" kern="0" dirty="0"/>
          </a:p>
        </p:txBody>
      </p:sp>
      <p:pic>
        <p:nvPicPr>
          <p:cNvPr id="13322" name="Picture 11">
            <a:extLst>
              <a:ext uri="{FF2B5EF4-FFF2-40B4-BE49-F238E27FC236}">
                <a16:creationId xmlns:a16="http://schemas.microsoft.com/office/drawing/2014/main" id="{D373649C-1AE1-DC1B-73BF-001D9E8E9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07" y="3994993"/>
            <a:ext cx="2476165" cy="25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3449496-FED1-C54C-871E-B96CA54014CC}"/>
              </a:ext>
            </a:extLst>
          </p:cNvPr>
          <p:cNvSpPr txBox="1">
            <a:spLocks/>
          </p:cNvSpPr>
          <p:nvPr/>
        </p:nvSpPr>
        <p:spPr bwMode="auto">
          <a:xfrm>
            <a:off x="1365411" y="4221925"/>
            <a:ext cx="2790824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Note where "poor" elements are located.  What is causing elements to be "small"?</a:t>
            </a:r>
            <a:endParaRPr lang="en-US" sz="1800" kern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7B9DBD-BCBD-1239-9AD7-633B5520E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102" y="1512886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91BA45-17A1-E4E0-7760-CAD82200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102" y="188365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C076418-11F8-3267-1F35-C40632DDD2D1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11.3</a:t>
            </a:r>
            <a:br>
              <a:rPr lang="en-US" altLang="en-US" dirty="0"/>
            </a:br>
            <a:r>
              <a:rPr lang="en-US" altLang="en-US" dirty="0"/>
              <a:t>Time Step Metric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840985EE-E3A2-646C-325A-19AFB378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50" y="228880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6B9C26C0-F9CB-F659-D62D-1FF79488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102" y="268539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4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5FBC39A0-2BAF-04F3-483A-E8C84E35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102" y="3102963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5</a:t>
            </a: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63E2D37-DE96-A916-6EE6-27D63838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102" y="352053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0E6D7559-BF20-353F-39F2-DBA400F7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524" y="427305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ADB40F7E-DEEA-394D-A932-5C93209C2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Automatic Mesh Quality Checks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C5FD0E13-4616-DF42-8A38-A4C5151A3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41313" indent="-1698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+mn-lt"/>
              </a:rPr>
              <a:t>Quality is automatically computed after every meshing or smoothing operation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+mn-lt"/>
              </a:rPr>
              <a:t>Always check output window following meshing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85CCCBD-4D5C-4364-9523-A2F944B91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19400"/>
            <a:ext cx="7773988" cy="1691446"/>
          </a:xfrm>
          <a:prstGeom prst="rect">
            <a:avLst/>
          </a:prstGeom>
          <a:solidFill>
            <a:srgbClr val="FFFFFF"/>
          </a:solidFill>
          <a:ln w="12600" cap="sq">
            <a:solidFill>
              <a:srgbClr val="000000"/>
            </a:solidFill>
            <a:round/>
            <a:headEnd/>
            <a:tailEnd/>
          </a:ln>
          <a:effectLst>
            <a:outerShdw blurRad="63500" dist="107933" dir="2700000" algn="ctr" rotWithShape="0">
              <a:srgbClr val="000000">
                <a:alpha val="50026"/>
              </a:srgbClr>
            </a:outerShdw>
          </a:effectLst>
        </p:spPr>
        <p:txBody>
          <a:bodyPr lIns="92160" tIns="46080" rIns="92160" bIns="46080">
            <a:spAutoFit/>
          </a:bodyPr>
          <a:lstStyle/>
          <a:p>
            <a:pPr marL="342900" indent="-169863">
              <a:lnSpc>
                <a:spcPct val="80000"/>
              </a:lnSpc>
              <a:spcBef>
                <a:spcPts val="600"/>
              </a:spcBef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CUBIT&gt; </a:t>
            </a:r>
            <a:r>
              <a:rPr lang="en-GB">
                <a:solidFill>
                  <a:srgbClr val="008D8A"/>
                </a:solidFill>
                <a:ea typeface="ＭＳ Ｐゴシック" charset="0"/>
              </a:rPr>
              <a:t>Mesh Volume 1</a:t>
            </a:r>
          </a:p>
          <a:p>
            <a:pPr marL="342900" indent="-169863">
              <a:lnSpc>
                <a:spcPct val="80000"/>
              </a:lnSpc>
              <a:spcBef>
                <a:spcPts val="400"/>
              </a:spcBef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GB" sz="1200">
                <a:solidFill>
                  <a:srgbClr val="000000"/>
                </a:solidFill>
                <a:ea typeface="ＭＳ Ｐゴシック" charset="0"/>
              </a:rPr>
              <a:t>  ERROR: &gt;&gt;&gt;&gt; Negative Jacobian Hex Element Generated! &lt;&lt;&lt;&lt;&lt;     </a:t>
            </a:r>
          </a:p>
          <a:p>
            <a:pPr marL="342900" indent="-169863">
              <a:lnSpc>
                <a:spcPct val="80000"/>
              </a:lnSpc>
              <a:spcBef>
                <a:spcPts val="400"/>
              </a:spcBef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GB" sz="1200">
                <a:solidFill>
                  <a:srgbClr val="000000"/>
                </a:solidFill>
                <a:ea typeface="ＭＳ Ｐゴシック" charset="0"/>
              </a:rPr>
              <a:t>  Check Mesh Quality.</a:t>
            </a:r>
          </a:p>
          <a:p>
            <a:pPr marL="342900" indent="-169863">
              <a:lnSpc>
                <a:spcPct val="80000"/>
              </a:lnSpc>
              <a:spcBef>
                <a:spcPts val="400"/>
              </a:spcBef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n-GB" sz="1200">
              <a:solidFill>
                <a:srgbClr val="000000"/>
              </a:solidFill>
              <a:ea typeface="ＭＳ Ｐゴシック" charset="0"/>
            </a:endParaRPr>
          </a:p>
          <a:p>
            <a:pPr marL="342900" indent="-169863">
              <a:lnSpc>
                <a:spcPct val="80000"/>
              </a:lnSpc>
              <a:spcBef>
                <a:spcPts val="600"/>
              </a:spcBef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CUBIT&gt; </a:t>
            </a:r>
            <a:r>
              <a:rPr lang="en-GB">
                <a:solidFill>
                  <a:srgbClr val="008D8A"/>
                </a:solidFill>
                <a:ea typeface="ＭＳ Ｐゴシック" charset="0"/>
              </a:rPr>
              <a:t>Mesh Volume 1</a:t>
            </a:r>
          </a:p>
          <a:p>
            <a:pPr marL="342900" indent="-169863">
              <a:lnSpc>
                <a:spcPct val="80000"/>
              </a:lnSpc>
              <a:spcBef>
                <a:spcPts val="400"/>
              </a:spcBef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GB">
                <a:solidFill>
                  <a:srgbClr val="000000"/>
                </a:solidFill>
                <a:ea typeface="ＭＳ Ｐゴシック" charset="0"/>
              </a:rPr>
              <a:t>  </a:t>
            </a:r>
            <a:r>
              <a:rPr lang="en-GB" sz="1200">
                <a:solidFill>
                  <a:srgbClr val="000000"/>
                </a:solidFill>
                <a:ea typeface="ＭＳ Ｐゴシック" charset="0"/>
              </a:rPr>
              <a:t>WARNING: &gt;&gt;&gt;&gt; Poorly-shaped Hex Element Generated! &lt;&lt;&lt;&lt;&lt;     </a:t>
            </a:r>
          </a:p>
          <a:p>
            <a:pPr marL="342900" indent="-169863">
              <a:lnSpc>
                <a:spcPct val="80000"/>
              </a:lnSpc>
              <a:spcBef>
                <a:spcPts val="400"/>
              </a:spcBef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GB" sz="1200">
                <a:solidFill>
                  <a:srgbClr val="000000"/>
                </a:solidFill>
                <a:ea typeface="ＭＳ Ｐゴシック" charset="0"/>
              </a:rPr>
              <a:t> Check Mesh Quality</a:t>
            </a: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C49781CB-E6FB-264C-954D-A7FE06C34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006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41313" indent="-1698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+mn-lt"/>
              </a:rPr>
              <a:t>Use smoothing, cleanup or modify the geometry to improve quality before using mesh with poor quality in an analysis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sz="2000" b="0">
                <a:latin typeface="+mn-lt"/>
              </a:rPr>
              <a:t>Poor quality may be acceptable if located where physics is not as important.  Engineering judgment needed.</a:t>
            </a:r>
          </a:p>
          <a:p>
            <a:pPr>
              <a:spcBef>
                <a:spcPts val="500"/>
              </a:spcBef>
            </a:pPr>
            <a:endParaRPr lang="en-US" altLang="en-US" sz="2000" b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8B513FDB-50DD-9046-A781-D03E3608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50" y="2057400"/>
            <a:ext cx="198913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>
            <a:extLst>
              <a:ext uri="{FF2B5EF4-FFF2-40B4-BE49-F238E27FC236}">
                <a16:creationId xmlns:a16="http://schemas.microsoft.com/office/drawing/2014/main" id="{E31E5F21-6765-C14B-BFDF-B6A65F24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02" y="1504000"/>
            <a:ext cx="20574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1">
            <a:extLst>
              <a:ext uri="{FF2B5EF4-FFF2-40B4-BE49-F238E27FC236}">
                <a16:creationId xmlns:a16="http://schemas.microsoft.com/office/drawing/2014/main" id="{87A297E5-B828-E145-9C3C-288DBD00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Smoothing</a:t>
            </a:r>
          </a:p>
        </p:txBody>
      </p:sp>
      <p:sp>
        <p:nvSpPr>
          <p:cNvPr id="52229" name="Text Box 8">
            <a:extLst>
              <a:ext uri="{FF2B5EF4-FFF2-40B4-BE49-F238E27FC236}">
                <a16:creationId xmlns:a16="http://schemas.microsoft.com/office/drawing/2014/main" id="{6A7C88AA-D976-E143-86DA-7872819F9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1314329"/>
            <a:ext cx="768953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latin typeface="+mn-lt"/>
              </a:rPr>
              <a:t>Smoothing adjusts node locations without changing element connectivity.</a:t>
            </a:r>
          </a:p>
        </p:txBody>
      </p:sp>
      <p:sp>
        <p:nvSpPr>
          <p:cNvPr id="52230" name="Text Box 9">
            <a:extLst>
              <a:ext uri="{FF2B5EF4-FFF2-40B4-BE49-F238E27FC236}">
                <a16:creationId xmlns:a16="http://schemas.microsoft.com/office/drawing/2014/main" id="{34D21346-C111-ED49-A43F-5137919C2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08300"/>
            <a:ext cx="28194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Usually iterative algorithms that attempt to improve the local mesh quality</a:t>
            </a:r>
          </a:p>
        </p:txBody>
      </p:sp>
      <p:sp>
        <p:nvSpPr>
          <p:cNvPr id="52231" name="Text Box 10">
            <a:extLst>
              <a:ext uri="{FF2B5EF4-FFF2-40B4-BE49-F238E27FC236}">
                <a16:creationId xmlns:a16="http://schemas.microsoft.com/office/drawing/2014/main" id="{6C3BF430-76A1-9448-AE3D-6855181A8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57400"/>
            <a:ext cx="28194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Many different smoothing schemes with different characteristics</a:t>
            </a:r>
          </a:p>
        </p:txBody>
      </p:sp>
      <p:sp>
        <p:nvSpPr>
          <p:cNvPr id="52232" name="Text Box 11">
            <a:extLst>
              <a:ext uri="{FF2B5EF4-FFF2-40B4-BE49-F238E27FC236}">
                <a16:creationId xmlns:a16="http://schemas.microsoft.com/office/drawing/2014/main" id="{0A6BBF1A-6644-D648-8AEF-F228D4EA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02" y="5897249"/>
            <a:ext cx="28194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Smooth scheme can be set from the property panel</a:t>
            </a:r>
          </a:p>
        </p:txBody>
      </p:sp>
      <p:sp>
        <p:nvSpPr>
          <p:cNvPr id="52233" name="Text Box 12">
            <a:extLst>
              <a:ext uri="{FF2B5EF4-FFF2-40B4-BE49-F238E27FC236}">
                <a16:creationId xmlns:a16="http://schemas.microsoft.com/office/drawing/2014/main" id="{F2037A48-0C25-6442-9580-F51733E2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514" y="5869625"/>
            <a:ext cx="28194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Smooth scheme can also be set from the command panel</a:t>
            </a:r>
          </a:p>
        </p:txBody>
      </p:sp>
      <p:sp>
        <p:nvSpPr>
          <p:cNvPr id="17418" name="Text Box 13">
            <a:extLst>
              <a:ext uri="{FF2B5EF4-FFF2-40B4-BE49-F238E27FC236}">
                <a16:creationId xmlns:a16="http://schemas.microsoft.com/office/drawing/2014/main" id="{E58A814E-BD15-48D6-8E61-79B6F9D0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3405189"/>
            <a:ext cx="2286000" cy="58695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000000">
                <a:alpha val="50026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00000"/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Short cut to smoothing command panel</a:t>
            </a:r>
          </a:p>
        </p:txBody>
      </p:sp>
      <p:sp>
        <p:nvSpPr>
          <p:cNvPr id="52235" name="Line 14">
            <a:extLst>
              <a:ext uri="{FF2B5EF4-FFF2-40B4-BE49-F238E27FC236}">
                <a16:creationId xmlns:a16="http://schemas.microsoft.com/office/drawing/2014/main" id="{720C1029-289C-4141-B91F-5407B6B25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102" y="4042412"/>
            <a:ext cx="1588" cy="762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Text Box 15">
            <a:extLst>
              <a:ext uri="{FF2B5EF4-FFF2-40B4-BE49-F238E27FC236}">
                <a16:creationId xmlns:a16="http://schemas.microsoft.com/office/drawing/2014/main" id="{0B280D2C-15AC-424E-9D61-8A74F33B3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1"/>
            <a:ext cx="28194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Smoothing schemes for surfaces and volumes</a:t>
            </a:r>
          </a:p>
        </p:txBody>
      </p:sp>
      <p:sp>
        <p:nvSpPr>
          <p:cNvPr id="52237" name="Text Box 16">
            <a:extLst>
              <a:ext uri="{FF2B5EF4-FFF2-40B4-BE49-F238E27FC236}">
                <a16:creationId xmlns:a16="http://schemas.microsoft.com/office/drawing/2014/main" id="{64A57A91-8100-7741-A824-24BDBCB51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95800"/>
            <a:ext cx="28194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Smoothing schemes applied as an attribute, (similar to meshing scheme)</a:t>
            </a:r>
          </a:p>
        </p:txBody>
      </p:sp>
      <p:sp>
        <p:nvSpPr>
          <p:cNvPr id="52238" name="Text Box 17">
            <a:extLst>
              <a:ext uri="{FF2B5EF4-FFF2-40B4-BE49-F238E27FC236}">
                <a16:creationId xmlns:a16="http://schemas.microsoft.com/office/drawing/2014/main" id="{1CAA5697-B9DC-C641-80ED-5C8964DC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422901"/>
            <a:ext cx="28194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Surface and volume schemes are independent (unless free boundary option selected)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02F9FB3E-7420-A54E-9700-3F4250A0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Smoothing</a:t>
            </a: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36808CD1-BA67-694E-B8D5-07712AEDA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800024"/>
            <a:ext cx="593080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41313" indent="-1698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Laplacian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fast, poor quality near concave features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Equipotential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medium fast and medium quality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Untangle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remove stubborn inverted elements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Can take a long time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Control time limit: </a:t>
            </a:r>
            <a:br>
              <a:rPr lang="en-US" altLang="en-US" sz="1400" dirty="0">
                <a:latin typeface="+mn-lt"/>
              </a:rPr>
            </a:br>
            <a:r>
              <a:rPr lang="en-US" altLang="en-US" sz="1400" dirty="0">
                <a:latin typeface="+mn-lt"/>
              </a:rPr>
              <a:t>Volume &lt;range&gt; Smooth Scheme Condition Number [beta &lt;double=2.0&gt;] [</a:t>
            </a:r>
            <a:r>
              <a:rPr lang="en-US" altLang="en-US" sz="1400" dirty="0" err="1">
                <a:latin typeface="+mn-lt"/>
              </a:rPr>
              <a:t>cpu</a:t>
            </a:r>
            <a:r>
              <a:rPr lang="en-US" altLang="en-US" sz="1400" dirty="0">
                <a:latin typeface="+mn-lt"/>
              </a:rPr>
              <a:t> &lt;double=10&gt;] 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Condition number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Guarantees the same or better quality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improve stubborn low-quality elements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must be non-inverted to start (runs untangle if inverted)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Can take a long time (control time limit)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Mean Ratio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Optimization-based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Slower but robust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A20C67C-BD58-EF40-802B-F1A20374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28" y="1800024"/>
            <a:ext cx="5457873" cy="4830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1682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Equipotential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Centroid Area Pull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Optimize Jacobian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Winslow 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longtime favorite for structured meshes has been extended to unstructured in CUBIT - theoretical guarantee against mesh folding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fast and high quality, try first for quads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Laplacian, centroid area pull (smart Laplacian)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fast, poor near concave features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Untangle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remove stubborn inverted elements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Condition number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improve stubborn low-quality elements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must be non-inverted to start</a:t>
            </a:r>
          </a:p>
          <a:p>
            <a:pPr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Mean Ratio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Optimization-based</a:t>
            </a:r>
          </a:p>
          <a:p>
            <a:pPr lvl="1">
              <a:spcBef>
                <a:spcPts val="325"/>
              </a:spcBef>
              <a:buFont typeface="Palatino Linotype" panose="02040502050505030304" pitchFamily="18" charset="0"/>
              <a:buChar char="–"/>
            </a:pPr>
            <a:r>
              <a:rPr lang="en-US" altLang="en-US" sz="1400" dirty="0">
                <a:latin typeface="+mn-lt"/>
              </a:rPr>
              <a:t>Slower but robust</a:t>
            </a:r>
          </a:p>
          <a:p>
            <a:pPr marL="457200" lvl="1" indent="0">
              <a:spcBef>
                <a:spcPts val="350"/>
              </a:spcBef>
            </a:pPr>
            <a:endParaRPr lang="en-US" altLang="en-US" sz="1400" dirty="0">
              <a:latin typeface="+mn-lt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44CAD53D-C105-094E-92E2-F6F01A331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572817"/>
            <a:ext cx="12192000" cy="0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BB26887F-28D5-D740-BAB6-404AC09AA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1066800"/>
            <a:ext cx="1588" cy="5791200"/>
          </a:xfrm>
          <a:prstGeom prst="line">
            <a:avLst/>
          </a:prstGeom>
          <a:noFill/>
          <a:ln w="7632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Text Box 6">
            <a:extLst>
              <a:ext uri="{FF2B5EF4-FFF2-40B4-BE49-F238E27FC236}">
                <a16:creationId xmlns:a16="http://schemas.microsoft.com/office/drawing/2014/main" id="{1D317EFD-60D4-1440-AA07-0693D44F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09" y="1042144"/>
            <a:ext cx="48352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>
                <a:latin typeface="+mn-lt"/>
              </a:rPr>
              <a:t>Surface Smoothing Schemes</a:t>
            </a:r>
          </a:p>
        </p:txBody>
      </p:sp>
      <p:sp>
        <p:nvSpPr>
          <p:cNvPr id="54280" name="Text Box 7">
            <a:extLst>
              <a:ext uri="{FF2B5EF4-FFF2-40B4-BE49-F238E27FC236}">
                <a16:creationId xmlns:a16="http://schemas.microsoft.com/office/drawing/2014/main" id="{EC42FE15-8B6B-1C44-A7D0-907EAC31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897" y="1084912"/>
            <a:ext cx="413021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>
                <a:latin typeface="+mn-lt"/>
              </a:rPr>
              <a:t>Volume Smoothing Schemes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3">
            <a:extLst>
              <a:ext uri="{FF2B5EF4-FFF2-40B4-BE49-F238E27FC236}">
                <a16:creationId xmlns:a16="http://schemas.microsoft.com/office/drawing/2014/main" id="{17220B5A-5A73-C94D-B6F3-2CEE1260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5181600" cy="26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714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</a:rPr>
              <a:t>Open cub file </a:t>
            </a:r>
            <a:r>
              <a:rPr lang="en-US" altLang="en-US" sz="1800" b="0" dirty="0">
                <a:latin typeface="+mn-lt"/>
              </a:rPr>
              <a:t>“</a:t>
            </a:r>
            <a:r>
              <a:rPr lang="en-GB" altLang="ja-JP" sz="1800" dirty="0" err="1">
                <a:latin typeface="+mn-lt"/>
              </a:rPr>
              <a:t>graft.cub</a:t>
            </a:r>
            <a:r>
              <a:rPr lang="en-US" altLang="en-US" sz="1800" b="0" dirty="0">
                <a:latin typeface="+mn-lt"/>
              </a:rPr>
              <a:t>”</a:t>
            </a:r>
            <a:endParaRPr lang="en-US" altLang="ja-JP" sz="1800" b="0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</a:rPr>
              <a:t>Smooth volume 1 using </a:t>
            </a:r>
            <a:r>
              <a:rPr lang="en-GB" altLang="en-US" sz="1800" b="0" i="1" dirty="0">
                <a:latin typeface="+mn-lt"/>
              </a:rPr>
              <a:t>equipotential</a:t>
            </a:r>
            <a:r>
              <a:rPr lang="en-GB" altLang="en-US" sz="1800" b="0" dirty="0">
                <a:latin typeface="+mn-lt"/>
              </a:rPr>
              <a:t>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</a:rPr>
              <a:t>Draw the mesh quality of volume 1 using the shape metrics  and the same filter as before.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</a:rPr>
              <a:t>Smooth volume 1 using </a:t>
            </a:r>
            <a:r>
              <a:rPr lang="en-GB" altLang="en-US" sz="1800" b="0" i="1" dirty="0">
                <a:latin typeface="+mn-lt"/>
              </a:rPr>
              <a:t>mean ratio</a:t>
            </a:r>
            <a:r>
              <a:rPr lang="en-GB" altLang="en-US" sz="1800" b="0" dirty="0">
                <a:latin typeface="+mn-lt"/>
              </a:rPr>
              <a:t>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</a:rPr>
              <a:t>Draw the mesh quality of volume 1 using the shape metrics  and the same filter as before.</a:t>
            </a:r>
          </a:p>
        </p:txBody>
      </p:sp>
      <p:sp>
        <p:nvSpPr>
          <p:cNvPr id="56325" name="Oval 4">
            <a:extLst>
              <a:ext uri="{FF2B5EF4-FFF2-40B4-BE49-F238E27FC236}">
                <a16:creationId xmlns:a16="http://schemas.microsoft.com/office/drawing/2014/main" id="{8D273B81-72C3-1245-A8A5-1B92DEF1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3716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1</a:t>
            </a:r>
          </a:p>
        </p:txBody>
      </p:sp>
      <p:sp>
        <p:nvSpPr>
          <p:cNvPr id="56326" name="Oval 5">
            <a:extLst>
              <a:ext uri="{FF2B5EF4-FFF2-40B4-BE49-F238E27FC236}">
                <a16:creationId xmlns:a16="http://schemas.microsoft.com/office/drawing/2014/main" id="{6244F7D8-1CD2-8349-B373-6142EFC5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56327" name="Oval 6">
            <a:extLst>
              <a:ext uri="{FF2B5EF4-FFF2-40B4-BE49-F238E27FC236}">
                <a16:creationId xmlns:a16="http://schemas.microsoft.com/office/drawing/2014/main" id="{78D88413-D381-D84C-9D90-4A9F6F6D5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pic>
        <p:nvPicPr>
          <p:cNvPr id="56334" name="Picture 15">
            <a:extLst>
              <a:ext uri="{FF2B5EF4-FFF2-40B4-BE49-F238E27FC236}">
                <a16:creationId xmlns:a16="http://schemas.microsoft.com/office/drawing/2014/main" id="{0D614E77-4184-9A43-B840-C23EC7A5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35" y="528028"/>
            <a:ext cx="29559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D63EAB-F0C4-ADFE-E9E0-9C2514CAF1F0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11.4</a:t>
            </a:r>
            <a:br>
              <a:rPr lang="en-US" altLang="en-US" dirty="0"/>
            </a:br>
            <a:r>
              <a:rPr lang="en-US" altLang="en-US" dirty="0"/>
              <a:t>Smoothing</a:t>
            </a: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D1581EB5-417F-3562-8D5D-0B3BF36F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864069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7546E8B8-7C1B-DB03-CE05-7C5163F67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53766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3C1A4-E5F3-FDB6-90A0-304BB1EF5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86" y="4184885"/>
            <a:ext cx="2872983" cy="2244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0DC90-DC06-2ADF-1D99-4865B7553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55" y="4345098"/>
            <a:ext cx="2733489" cy="206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53D57-B081-D615-5A94-294A6D3646F9}"/>
              </a:ext>
            </a:extLst>
          </p:cNvPr>
          <p:cNvSpPr txBox="1"/>
          <p:nvPr/>
        </p:nvSpPr>
        <p:spPr>
          <a:xfrm>
            <a:off x="4340772" y="4066574"/>
            <a:ext cx="914400" cy="2785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shape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716DD-9E86-17CD-F71D-0C733A0F6609}"/>
              </a:ext>
            </a:extLst>
          </p:cNvPr>
          <p:cNvSpPr txBox="1"/>
          <p:nvPr/>
        </p:nvSpPr>
        <p:spPr>
          <a:xfrm>
            <a:off x="9065172" y="4205836"/>
            <a:ext cx="914400" cy="2785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shape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A7FC0-55AB-EA32-B82E-63C2EBB94D63}"/>
              </a:ext>
            </a:extLst>
          </p:cNvPr>
          <p:cNvSpPr txBox="1"/>
          <p:nvPr/>
        </p:nvSpPr>
        <p:spPr>
          <a:xfrm>
            <a:off x="2404048" y="6408173"/>
            <a:ext cx="2764221" cy="2785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Result from Equipotential Smoothing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D785B-2EFE-A9D5-4800-FCCBED9A434C}"/>
              </a:ext>
            </a:extLst>
          </p:cNvPr>
          <p:cNvSpPr txBox="1"/>
          <p:nvPr/>
        </p:nvSpPr>
        <p:spPr>
          <a:xfrm>
            <a:off x="7199587" y="6436530"/>
            <a:ext cx="2567344" cy="2785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Result from Mean Ratio Smoothing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BEA53E2D-670E-6948-8B10-2F88E503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Interactive node editing</a:t>
            </a: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6C73B39A-F832-B94F-BB54-9C566ED1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79564"/>
            <a:ext cx="5486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9725" indent="-1698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+mn-lt"/>
              </a:rPr>
              <a:t>Select nodes to reshape elements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–"/>
            </a:pPr>
            <a:r>
              <a:rPr lang="en-GB" altLang="en-US" sz="1800" dirty="0">
                <a:latin typeface="+mn-lt"/>
              </a:rPr>
              <a:t>Draws element outlines as nodes are moved.</a:t>
            </a:r>
          </a:p>
          <a:p>
            <a:pPr lvl="1">
              <a:spcBef>
                <a:spcPts val="450"/>
              </a:spcBef>
              <a:buFont typeface="Arial" panose="020B0604020202020204" pitchFamily="34" charset="0"/>
              <a:buChar char="–"/>
            </a:pPr>
            <a:r>
              <a:rPr lang="en-GB" altLang="en-US" sz="1800" dirty="0">
                <a:latin typeface="+mn-lt"/>
              </a:rPr>
              <a:t>Can display element quality as nodes move</a:t>
            </a:r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26970594-6360-4D48-84FD-168C0DB3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95" y="2954339"/>
            <a:ext cx="3124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>
            <a:extLst>
              <a:ext uri="{FF2B5EF4-FFF2-40B4-BE49-F238E27FC236}">
                <a16:creationId xmlns:a16="http://schemas.microsoft.com/office/drawing/2014/main" id="{A6647897-29E4-8A4D-BA48-42733DA4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95" y="2954339"/>
            <a:ext cx="33528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2">
            <a:extLst>
              <a:ext uri="{FF2B5EF4-FFF2-40B4-BE49-F238E27FC236}">
                <a16:creationId xmlns:a16="http://schemas.microsoft.com/office/drawing/2014/main" id="{CFB9AD23-5EA3-4648-9FCA-4D5233A0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6" y="1063626"/>
            <a:ext cx="2133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3873C-C473-C479-DAD9-6EA877CB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63" y="1547648"/>
            <a:ext cx="1526445" cy="15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49BFC-1767-12E9-EE26-434B92B3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64" y="1547648"/>
            <a:ext cx="1548488" cy="15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37246-8F93-E39F-9E55-6E0297A5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51" y="1547648"/>
            <a:ext cx="1529199" cy="15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96E40D6-2655-C151-D9AE-F6422980D69E}"/>
              </a:ext>
            </a:extLst>
          </p:cNvPr>
          <p:cNvSpPr/>
          <p:nvPr/>
        </p:nvSpPr>
        <p:spPr>
          <a:xfrm>
            <a:off x="7126707" y="1919617"/>
            <a:ext cx="471158" cy="8431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7F0F2B4-6494-48F0-9665-55BBD5F6E29F}"/>
              </a:ext>
            </a:extLst>
          </p:cNvPr>
          <p:cNvSpPr/>
          <p:nvPr/>
        </p:nvSpPr>
        <p:spPr>
          <a:xfrm>
            <a:off x="9195948" y="1919617"/>
            <a:ext cx="468404" cy="8431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2484E-7F6A-6FEA-E6D5-F9099AB4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408" y="1218981"/>
            <a:ext cx="31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8X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6B67B-8423-4415-B2E6-6CAEEB79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0592" y="1218024"/>
            <a:ext cx="384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64X</a:t>
            </a: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8286328E-60CA-036B-C2F5-B9746B55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Mesh Refinement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26309E-38AA-9539-FD16-FA3EA28C4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3" y="3584319"/>
            <a:ext cx="1808966" cy="1520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D289A-B418-2DDD-C5FF-0DCDA76CB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57" y="3521896"/>
            <a:ext cx="2194309" cy="1756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5914E7-6886-0BCF-BE4A-14835DBDB5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63" y="3559607"/>
            <a:ext cx="1980090" cy="1653924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5FC04375-FDBD-DF21-2FD7-58917725EE88}"/>
              </a:ext>
            </a:extLst>
          </p:cNvPr>
          <p:cNvSpPr/>
          <p:nvPr/>
        </p:nvSpPr>
        <p:spPr>
          <a:xfrm>
            <a:off x="7083510" y="3888898"/>
            <a:ext cx="471158" cy="8431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7A3F418-68AF-64DB-2AA6-7F735FF855E9}"/>
              </a:ext>
            </a:extLst>
          </p:cNvPr>
          <p:cNvSpPr/>
          <p:nvPr/>
        </p:nvSpPr>
        <p:spPr>
          <a:xfrm>
            <a:off x="9238412" y="3931573"/>
            <a:ext cx="468404" cy="8431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0819B5-40D9-570C-4362-F7E418F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01" y="3370668"/>
            <a:ext cx="31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8X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DA2E5-85FD-68E4-977E-84610601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5185" y="3369711"/>
            <a:ext cx="384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64X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0B110-2BC5-5188-B823-D05C3B7BA61E}"/>
              </a:ext>
            </a:extLst>
          </p:cNvPr>
          <p:cNvSpPr txBox="1"/>
          <p:nvPr/>
        </p:nvSpPr>
        <p:spPr>
          <a:xfrm>
            <a:off x="772511" y="1409612"/>
            <a:ext cx="3074276" cy="41918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Uniform Mesh Refinement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1B2DB-93F3-941C-4385-62806EA2641A}"/>
              </a:ext>
            </a:extLst>
          </p:cNvPr>
          <p:cNvSpPr txBox="1"/>
          <p:nvPr/>
        </p:nvSpPr>
        <p:spPr>
          <a:xfrm>
            <a:off x="1821939" y="4253704"/>
            <a:ext cx="3074276" cy="143387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hex all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vol all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BB459-522C-A381-A8CD-1F31F04A2DAF}"/>
              </a:ext>
            </a:extLst>
          </p:cNvPr>
          <p:cNvSpPr txBox="1"/>
          <p:nvPr/>
        </p:nvSpPr>
        <p:spPr>
          <a:xfrm>
            <a:off x="973650" y="1915846"/>
            <a:ext cx="3946634" cy="91309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Useful for FEA convergence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Assumption: more elements </a:t>
            </a:r>
            <a:br>
              <a:rPr lang="en-US" dirty="0"/>
            </a:br>
            <a:r>
              <a:rPr lang="en-US" dirty="0"/>
              <a:t>converges to accurate solution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Splits each hex/</a:t>
            </a:r>
            <a:r>
              <a:rPr lang="en-US" dirty="0" err="1"/>
              <a:t>tet</a:t>
            </a:r>
            <a:r>
              <a:rPr lang="en-US" dirty="0"/>
              <a:t> into eight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quickly overwhelm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Command Line: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7462F-F929-E4C4-46A5-F46664D01598}"/>
                  </a:ext>
                </a:extLst>
              </p:cNvPr>
              <p:cNvSpPr txBox="1"/>
              <p:nvPr/>
            </p:nvSpPr>
            <p:spPr>
              <a:xfrm>
                <a:off x="7454356" y="5225341"/>
                <a:ext cx="1831400" cy="6765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7462F-F929-E4C4-46A5-F46664D01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356" y="5225341"/>
                <a:ext cx="1831400" cy="676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AD671A-6189-D9B7-B8FB-F61190479720}"/>
                  </a:ext>
                </a:extLst>
              </p:cNvPr>
              <p:cNvSpPr txBox="1"/>
              <p:nvPr/>
            </p:nvSpPr>
            <p:spPr>
              <a:xfrm>
                <a:off x="6073652" y="6022250"/>
                <a:ext cx="1831400" cy="6765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/>
              </a:p>
              <a:p>
                <a:pPr algn="l"/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AD671A-6189-D9B7-B8FB-F61190479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652" y="6022250"/>
                <a:ext cx="1831400" cy="676545"/>
              </a:xfrm>
              <a:prstGeom prst="rect">
                <a:avLst/>
              </a:prstGeom>
              <a:blipFill>
                <a:blip r:embed="rId9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8C1A1F-108E-CB2C-5384-CB27E602F6B7}"/>
                  </a:ext>
                </a:extLst>
              </p:cNvPr>
              <p:cNvSpPr txBox="1"/>
              <p:nvPr/>
            </p:nvSpPr>
            <p:spPr>
              <a:xfrm>
                <a:off x="6038717" y="5704522"/>
                <a:ext cx="1831400" cy="6765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8C1A1F-108E-CB2C-5384-CB27E602F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717" y="5704522"/>
                <a:ext cx="1831400" cy="6765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0E3EAF-D5B6-1015-8E61-2748EBE28C61}"/>
                  </a:ext>
                </a:extLst>
              </p:cNvPr>
              <p:cNvSpPr txBox="1"/>
              <p:nvPr/>
            </p:nvSpPr>
            <p:spPr>
              <a:xfrm>
                <a:off x="6060028" y="6323635"/>
                <a:ext cx="1831400" cy="67654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0E3EAF-D5B6-1015-8E61-2748EBE28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028" y="6323635"/>
                <a:ext cx="1831400" cy="6765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8819832-5A89-C674-B3CD-796975A131A2}"/>
              </a:ext>
            </a:extLst>
          </p:cNvPr>
          <p:cNvSpPr txBox="1"/>
          <p:nvPr/>
        </p:nvSpPr>
        <p:spPr>
          <a:xfrm>
            <a:off x="7198355" y="5687582"/>
            <a:ext cx="2856823" cy="40591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initial number of elements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0D6E92-A4C4-63D5-3707-4090128DA047}"/>
              </a:ext>
            </a:extLst>
          </p:cNvPr>
          <p:cNvSpPr txBox="1"/>
          <p:nvPr/>
        </p:nvSpPr>
        <p:spPr>
          <a:xfrm>
            <a:off x="7198355" y="6016654"/>
            <a:ext cx="2856823" cy="40591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final number of elements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A025E-3F6C-0457-0BFF-B6707E287BA4}"/>
              </a:ext>
            </a:extLst>
          </p:cNvPr>
          <p:cNvSpPr txBox="1"/>
          <p:nvPr/>
        </p:nvSpPr>
        <p:spPr>
          <a:xfrm>
            <a:off x="7198356" y="6318039"/>
            <a:ext cx="2856823" cy="40591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number of splits</a:t>
            </a:r>
          </a:p>
        </p:txBody>
      </p:sp>
    </p:spTree>
    <p:extLst>
      <p:ext uri="{BB962C8B-B14F-4D97-AF65-F5344CB8AC3E}">
        <p14:creationId xmlns:p14="http://schemas.microsoft.com/office/powerpoint/2010/main" val="424531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>
            <a:extLst>
              <a:ext uri="{FF2B5EF4-FFF2-40B4-BE49-F238E27FC236}">
                <a16:creationId xmlns:a16="http://schemas.microsoft.com/office/drawing/2014/main" id="{8286328E-60CA-036B-C2F5-B9746B55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Mesh Refinement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0B110-2BC5-5188-B823-D05C3B7BA61E}"/>
              </a:ext>
            </a:extLst>
          </p:cNvPr>
          <p:cNvSpPr txBox="1"/>
          <p:nvPr/>
        </p:nvSpPr>
        <p:spPr>
          <a:xfrm>
            <a:off x="772511" y="1409612"/>
            <a:ext cx="3074276" cy="41918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Mesh Scaling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1B2DB-93F3-941C-4385-62806EA2641A}"/>
              </a:ext>
            </a:extLst>
          </p:cNvPr>
          <p:cNvSpPr txBox="1"/>
          <p:nvPr/>
        </p:nvSpPr>
        <p:spPr>
          <a:xfrm>
            <a:off x="3006308" y="5449010"/>
            <a:ext cx="4045538" cy="49754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scale mesh volume all multiplier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BB459-522C-A381-A8CD-1F31F04A2DAF}"/>
              </a:ext>
            </a:extLst>
          </p:cNvPr>
          <p:cNvSpPr txBox="1"/>
          <p:nvPr/>
        </p:nvSpPr>
        <p:spPr>
          <a:xfrm>
            <a:off x="1021724" y="1828801"/>
            <a:ext cx="4497686" cy="91309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Hexes only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Allows for any factor of refinement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Scale factor can be &lt; 1 (coarsening) </a:t>
            </a:r>
            <a:br>
              <a:rPr lang="en-US" sz="1400" dirty="0"/>
            </a:br>
            <a:r>
              <a:rPr lang="en-US" sz="1400" dirty="0"/>
              <a:t>or &gt; 1 (refinement)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/>
              <a:t>Remeshes</a:t>
            </a:r>
            <a:r>
              <a:rPr lang="en-US" sz="1400" dirty="0"/>
              <a:t> each volume to maintain </a:t>
            </a:r>
            <a:br>
              <a:rPr lang="en-US" sz="1400" dirty="0"/>
            </a:br>
            <a:r>
              <a:rPr lang="en-US" sz="1400" dirty="0"/>
              <a:t>approximate scaling factor </a:t>
            </a:r>
          </a:p>
          <a:p>
            <a:pPr algn="l"/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5D1C1F-AE0B-3889-F986-6A4D4CFD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3" y="3249396"/>
            <a:ext cx="1840181" cy="335425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A610AC06-8C8F-8169-B11A-F73938336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81" y="4879867"/>
            <a:ext cx="18065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ABF1457-DF31-2D58-6D07-AFE89D544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69" y="3378092"/>
            <a:ext cx="180498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E7C2C58A-0B8F-8A8F-F3F2-788ED7B3C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19" y="1882667"/>
            <a:ext cx="18002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DED16D26-03DA-8A5A-C2F6-BE0CCDA10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94" y="392004"/>
            <a:ext cx="18049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14075667-93E9-43D5-766F-BE4C1ECF9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59" y="2440673"/>
            <a:ext cx="2441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C269E01-6BAE-46D4-FA28-C17F760A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244" y="680929"/>
            <a:ext cx="1341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Factor 0.667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1128 hexes</a:t>
            </a: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082859A0-FB7E-2FD0-0016-537BF66A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196" y="1948004"/>
            <a:ext cx="1244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Initial Mesh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1869 hexes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136B0C23-9FCB-5FC8-EE11-5F66CAD0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381" y="5068779"/>
            <a:ext cx="1416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Factor 10.0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19,040 hexes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1BC477BA-DCC7-D659-83BB-E79E9864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5631" y="2147779"/>
            <a:ext cx="1244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Factor 1.75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2880 hexes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76A56677-412A-6093-EC20-16C1E0A8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956" y="3752742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Factor 3.0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5140 hexes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B57C18B-14D0-6256-AD21-1BF9BCFA098A}"/>
              </a:ext>
            </a:extLst>
          </p:cNvPr>
          <p:cNvSpPr/>
          <p:nvPr/>
        </p:nvSpPr>
        <p:spPr>
          <a:xfrm>
            <a:off x="8357779" y="3268554"/>
            <a:ext cx="3873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  <p:sp>
        <p:nvSpPr>
          <p:cNvPr id="48" name="AutoShape 13">
            <a:extLst>
              <a:ext uri="{FF2B5EF4-FFF2-40B4-BE49-F238E27FC236}">
                <a16:creationId xmlns:a16="http://schemas.microsoft.com/office/drawing/2014/main" id="{401E3542-9FB1-9F9B-1CE7-BB3FA5FB2D76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1100599" y="3883967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9" name="AutoShape 15">
            <a:extLst>
              <a:ext uri="{FF2B5EF4-FFF2-40B4-BE49-F238E27FC236}">
                <a16:creationId xmlns:a16="http://schemas.microsoft.com/office/drawing/2014/main" id="{5D7D1EC8-D10A-186A-34C7-89C5DB28CC05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204082" y="4476024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0" name="AutoShape 17">
            <a:extLst>
              <a:ext uri="{FF2B5EF4-FFF2-40B4-BE49-F238E27FC236}">
                <a16:creationId xmlns:a16="http://schemas.microsoft.com/office/drawing/2014/main" id="{AABB569E-9CC3-58E9-DD7F-99B500FFE413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1261468" y="3531932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3" name="AutoShape 15">
            <a:extLst>
              <a:ext uri="{FF2B5EF4-FFF2-40B4-BE49-F238E27FC236}">
                <a16:creationId xmlns:a16="http://schemas.microsoft.com/office/drawing/2014/main" id="{86B21FF9-52E4-263C-60BA-312FB45122E9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1798022" y="4845913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78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>
            <a:extLst>
              <a:ext uri="{FF2B5EF4-FFF2-40B4-BE49-F238E27FC236}">
                <a16:creationId xmlns:a16="http://schemas.microsoft.com/office/drawing/2014/main" id="{8C4E2F36-9BE4-D143-B4AD-432E6AD1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A334257E-B78A-4A48-A0F2-A047D3A89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4CE40070-F5E2-EC45-B5BB-0A1788D4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36446D16-C19A-7B48-BB90-D52D104F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CC2A7AD9-EDEC-0341-BE16-7F4F6D30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1446214"/>
            <a:ext cx="2671762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934B39A6-3F7C-FA42-B8C8-363CD3EE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1446214"/>
            <a:ext cx="266382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7C12D603-D5F7-D942-85A8-88808019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1446214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5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52" name="Rectangle 11">
            <a:extLst>
              <a:ext uri="{FF2B5EF4-FFF2-40B4-BE49-F238E27FC236}">
                <a16:creationId xmlns:a16="http://schemas.microsoft.com/office/drawing/2014/main" id="{20F30139-AF23-2D4F-8403-C40ED510F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The Basic CUBIT™ Process</a:t>
            </a:r>
          </a:p>
        </p:txBody>
      </p:sp>
      <p:pic>
        <p:nvPicPr>
          <p:cNvPr id="6153" name="Picture 12">
            <a:extLst>
              <a:ext uri="{FF2B5EF4-FFF2-40B4-BE49-F238E27FC236}">
                <a16:creationId xmlns:a16="http://schemas.microsoft.com/office/drawing/2014/main" id="{333E03E7-F11B-7A4C-B51B-BD6559DA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516063"/>
            <a:ext cx="898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>
            <a:extLst>
              <a:ext uri="{FF2B5EF4-FFF2-40B4-BE49-F238E27FC236}">
                <a16:creationId xmlns:a16="http://schemas.microsoft.com/office/drawing/2014/main" id="{C74C2D9F-E3EA-A34D-958A-FBD1220E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1" y="1508126"/>
            <a:ext cx="1025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>
            <a:extLst>
              <a:ext uri="{FF2B5EF4-FFF2-40B4-BE49-F238E27FC236}">
                <a16:creationId xmlns:a16="http://schemas.microsoft.com/office/drawing/2014/main" id="{A9EEC730-9C2A-6043-8C44-B57F6540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54163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>
            <a:extLst>
              <a:ext uri="{FF2B5EF4-FFF2-40B4-BE49-F238E27FC236}">
                <a16:creationId xmlns:a16="http://schemas.microsoft.com/office/drawing/2014/main" id="{1C187D88-89DB-4E41-A488-C9043FC9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344864"/>
            <a:ext cx="1022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>
            <a:extLst>
              <a:ext uri="{FF2B5EF4-FFF2-40B4-BE49-F238E27FC236}">
                <a16:creationId xmlns:a16="http://schemas.microsoft.com/office/drawing/2014/main" id="{8C50B960-80B7-4F4E-ABF9-83649A9D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3319463"/>
            <a:ext cx="1017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7">
            <a:extLst>
              <a:ext uri="{FF2B5EF4-FFF2-40B4-BE49-F238E27FC236}">
                <a16:creationId xmlns:a16="http://schemas.microsoft.com/office/drawing/2014/main" id="{46DADBEA-97A5-4544-A3AF-3E79B0C8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5111750"/>
            <a:ext cx="1306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>
            <a:extLst>
              <a:ext uri="{FF2B5EF4-FFF2-40B4-BE49-F238E27FC236}">
                <a16:creationId xmlns:a16="http://schemas.microsoft.com/office/drawing/2014/main" id="{ECAAE7F1-E06E-814C-9770-CFE17C24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5146675"/>
            <a:ext cx="1033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AutoShape 19">
            <a:extLst>
              <a:ext uri="{FF2B5EF4-FFF2-40B4-BE49-F238E27FC236}">
                <a16:creationId xmlns:a16="http://schemas.microsoft.com/office/drawing/2014/main" id="{1496647D-C2E3-E44F-913C-83AD3E86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1" name="Picture 20">
            <a:extLst>
              <a:ext uri="{FF2B5EF4-FFF2-40B4-BE49-F238E27FC236}">
                <a16:creationId xmlns:a16="http://schemas.microsoft.com/office/drawing/2014/main" id="{26CCC8D3-8EC0-1D4E-8DC0-96530AA9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3300414"/>
            <a:ext cx="1044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AutoShape 21">
            <a:extLst>
              <a:ext uri="{FF2B5EF4-FFF2-40B4-BE49-F238E27FC236}">
                <a16:creationId xmlns:a16="http://schemas.microsoft.com/office/drawing/2014/main" id="{EF136122-A075-2845-8D1C-853FDCCA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3" name="Picture 22">
            <a:extLst>
              <a:ext uri="{FF2B5EF4-FFF2-40B4-BE49-F238E27FC236}">
                <a16:creationId xmlns:a16="http://schemas.microsoft.com/office/drawing/2014/main" id="{771AC8D4-BBF1-2544-92B5-EF6D7E1A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5156201"/>
            <a:ext cx="10080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64" name="AutoShape 23">
            <a:extLst>
              <a:ext uri="{FF2B5EF4-FFF2-40B4-BE49-F238E27FC236}">
                <a16:creationId xmlns:a16="http://schemas.microsoft.com/office/drawing/2014/main" id="{2162B15D-B289-774B-91EA-15200E9D1EE7}"/>
              </a:ext>
            </a:extLst>
          </p:cNvPr>
          <p:cNvCxnSpPr>
            <a:cxnSpLocks noChangeShapeType="1"/>
            <a:stCxn id="34826" idx="3"/>
            <a:endCxn id="34825" idx="1"/>
          </p:cNvCxnSpPr>
          <p:nvPr/>
        </p:nvCxnSpPr>
        <p:spPr bwMode="auto">
          <a:xfrm>
            <a:off x="4508501" y="1987550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AutoShape 24">
            <a:extLst>
              <a:ext uri="{FF2B5EF4-FFF2-40B4-BE49-F238E27FC236}">
                <a16:creationId xmlns:a16="http://schemas.microsoft.com/office/drawing/2014/main" id="{F8235894-5175-854A-9D29-D6878114E428}"/>
              </a:ext>
            </a:extLst>
          </p:cNvPr>
          <p:cNvCxnSpPr>
            <a:cxnSpLocks noChangeShapeType="1"/>
            <a:stCxn id="34825" idx="3"/>
            <a:endCxn id="34824" idx="1"/>
          </p:cNvCxnSpPr>
          <p:nvPr/>
        </p:nvCxnSpPr>
        <p:spPr bwMode="auto">
          <a:xfrm>
            <a:off x="7505701" y="1987550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AutoShape 25">
            <a:extLst>
              <a:ext uri="{FF2B5EF4-FFF2-40B4-BE49-F238E27FC236}">
                <a16:creationId xmlns:a16="http://schemas.microsoft.com/office/drawing/2014/main" id="{6BED4760-1E27-7949-82EB-E5F0BEE58F96}"/>
              </a:ext>
            </a:extLst>
          </p:cNvPr>
          <p:cNvCxnSpPr>
            <a:cxnSpLocks noChangeShapeType="1"/>
            <a:stCxn id="34824" idx="2"/>
            <a:endCxn id="34835" idx="0"/>
          </p:cNvCxnSpPr>
          <p:nvPr/>
        </p:nvCxnSpPr>
        <p:spPr bwMode="auto">
          <a:xfrm rot="5400000">
            <a:off x="5780883" y="-91281"/>
            <a:ext cx="738187" cy="5978525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26">
            <a:extLst>
              <a:ext uri="{FF2B5EF4-FFF2-40B4-BE49-F238E27FC236}">
                <a16:creationId xmlns:a16="http://schemas.microsoft.com/office/drawing/2014/main" id="{2189B1E8-E08E-D748-BC5D-75A1DD71E128}"/>
              </a:ext>
            </a:extLst>
          </p:cNvPr>
          <p:cNvCxnSpPr>
            <a:cxnSpLocks noChangeShapeType="1"/>
            <a:stCxn id="34835" idx="3"/>
            <a:endCxn id="34823" idx="1"/>
          </p:cNvCxnSpPr>
          <p:nvPr/>
        </p:nvCxnSpPr>
        <p:spPr bwMode="auto">
          <a:xfrm>
            <a:off x="4508501" y="380841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27">
            <a:extLst>
              <a:ext uri="{FF2B5EF4-FFF2-40B4-BE49-F238E27FC236}">
                <a16:creationId xmlns:a16="http://schemas.microsoft.com/office/drawing/2014/main" id="{B5B4C2B2-2C8A-E549-93A1-4849501773A7}"/>
              </a:ext>
            </a:extLst>
          </p:cNvPr>
          <p:cNvCxnSpPr>
            <a:cxnSpLocks noChangeShapeType="1"/>
            <a:stCxn id="34823" idx="3"/>
            <a:endCxn id="34822" idx="1"/>
          </p:cNvCxnSpPr>
          <p:nvPr/>
        </p:nvCxnSpPr>
        <p:spPr bwMode="auto">
          <a:xfrm>
            <a:off x="7537451" y="380841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AutoShape 28">
            <a:extLst>
              <a:ext uri="{FF2B5EF4-FFF2-40B4-BE49-F238E27FC236}">
                <a16:creationId xmlns:a16="http://schemas.microsoft.com/office/drawing/2014/main" id="{96D41D7B-8C3A-2A40-8DC6-D08E2ACB778D}"/>
              </a:ext>
            </a:extLst>
          </p:cNvPr>
          <p:cNvCxnSpPr>
            <a:cxnSpLocks noChangeShapeType="1"/>
            <a:stCxn id="34822" idx="2"/>
            <a:endCxn id="34820" idx="0"/>
          </p:cNvCxnSpPr>
          <p:nvPr/>
        </p:nvCxnSpPr>
        <p:spPr bwMode="auto">
          <a:xfrm rot="5400000">
            <a:off x="5785645" y="1724820"/>
            <a:ext cx="739775" cy="5989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AutoShape 29">
            <a:extLst>
              <a:ext uri="{FF2B5EF4-FFF2-40B4-BE49-F238E27FC236}">
                <a16:creationId xmlns:a16="http://schemas.microsoft.com/office/drawing/2014/main" id="{7BFB0C71-94CF-8340-ABC0-C86725DCF546}"/>
              </a:ext>
            </a:extLst>
          </p:cNvPr>
          <p:cNvCxnSpPr>
            <a:cxnSpLocks noChangeShapeType="1"/>
            <a:stCxn id="34820" idx="3"/>
            <a:endCxn id="34821" idx="1"/>
          </p:cNvCxnSpPr>
          <p:nvPr/>
        </p:nvCxnSpPr>
        <p:spPr bwMode="auto">
          <a:xfrm>
            <a:off x="4508501" y="563086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30">
            <a:extLst>
              <a:ext uri="{FF2B5EF4-FFF2-40B4-BE49-F238E27FC236}">
                <a16:creationId xmlns:a16="http://schemas.microsoft.com/office/drawing/2014/main" id="{6966E997-07D3-2B48-994D-844FF3413826}"/>
              </a:ext>
            </a:extLst>
          </p:cNvPr>
          <p:cNvCxnSpPr>
            <a:cxnSpLocks noChangeShapeType="1"/>
            <a:stCxn id="34821" idx="3"/>
            <a:endCxn id="34837" idx="1"/>
          </p:cNvCxnSpPr>
          <p:nvPr/>
        </p:nvCxnSpPr>
        <p:spPr bwMode="auto">
          <a:xfrm>
            <a:off x="7537451" y="563086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2" name="Text Box 31">
            <a:extLst>
              <a:ext uri="{FF2B5EF4-FFF2-40B4-BE49-F238E27FC236}">
                <a16:creationId xmlns:a16="http://schemas.microsoft.com/office/drawing/2014/main" id="{917E2B44-9E93-104F-AF2E-228703E4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9" y="177641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Import Solid Model</a:t>
            </a:r>
          </a:p>
        </p:txBody>
      </p:sp>
      <p:sp>
        <p:nvSpPr>
          <p:cNvPr id="6173" name="Oval 32">
            <a:extLst>
              <a:ext uri="{FF2B5EF4-FFF2-40B4-BE49-F238E27FC236}">
                <a16:creationId xmlns:a16="http://schemas.microsoft.com/office/drawing/2014/main" id="{4C195719-DCC9-9D4C-8A59-EE21C714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1" y="150653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1</a:t>
            </a:r>
          </a:p>
        </p:txBody>
      </p:sp>
      <p:sp>
        <p:nvSpPr>
          <p:cNvPr id="6174" name="Text Box 33">
            <a:extLst>
              <a:ext uri="{FF2B5EF4-FFF2-40B4-BE49-F238E27FC236}">
                <a16:creationId xmlns:a16="http://schemas.microsoft.com/office/drawing/2014/main" id="{F838EFAB-0228-B040-A77B-CF2B48F0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9" y="179863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Simplify Geometry</a:t>
            </a:r>
          </a:p>
        </p:txBody>
      </p:sp>
      <p:sp>
        <p:nvSpPr>
          <p:cNvPr id="6175" name="Oval 34">
            <a:extLst>
              <a:ext uri="{FF2B5EF4-FFF2-40B4-BE49-F238E27FC236}">
                <a16:creationId xmlns:a16="http://schemas.microsoft.com/office/drawing/2014/main" id="{805D06B6-B0C2-7D41-952C-6E7329C7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1" y="15287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2</a:t>
            </a:r>
          </a:p>
        </p:txBody>
      </p:sp>
      <p:sp>
        <p:nvSpPr>
          <p:cNvPr id="6176" name="Text Box 35">
            <a:extLst>
              <a:ext uri="{FF2B5EF4-FFF2-40B4-BE49-F238E27FC236}">
                <a16:creationId xmlns:a16="http://schemas.microsoft.com/office/drawing/2014/main" id="{3D51AF05-9B83-174C-8774-DA1E46B2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4" y="183038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Decompose Geometry</a:t>
            </a:r>
          </a:p>
        </p:txBody>
      </p:sp>
      <p:sp>
        <p:nvSpPr>
          <p:cNvPr id="6177" name="Oval 36">
            <a:extLst>
              <a:ext uri="{FF2B5EF4-FFF2-40B4-BE49-F238E27FC236}">
                <a16:creationId xmlns:a16="http://schemas.microsoft.com/office/drawing/2014/main" id="{B04C29E7-9BE7-E244-9AD0-C794FA34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15605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3</a:t>
            </a:r>
          </a:p>
        </p:txBody>
      </p:sp>
      <p:sp>
        <p:nvSpPr>
          <p:cNvPr id="6178" name="Text Box 37">
            <a:extLst>
              <a:ext uri="{FF2B5EF4-FFF2-40B4-BE49-F238E27FC236}">
                <a16:creationId xmlns:a16="http://schemas.microsoft.com/office/drawing/2014/main" id="{78ACD2C4-285D-B140-A341-FA1EF3A6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3616325"/>
            <a:ext cx="166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Imprint &amp; Merge</a:t>
            </a:r>
          </a:p>
        </p:txBody>
      </p:sp>
      <p:sp>
        <p:nvSpPr>
          <p:cNvPr id="6179" name="Oval 38">
            <a:extLst>
              <a:ext uri="{FF2B5EF4-FFF2-40B4-BE49-F238E27FC236}">
                <a16:creationId xmlns:a16="http://schemas.microsoft.com/office/drawing/2014/main" id="{B469A679-80D5-F44B-8446-7AB7C62F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9" y="334645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4</a:t>
            </a:r>
          </a:p>
        </p:txBody>
      </p:sp>
      <p:sp>
        <p:nvSpPr>
          <p:cNvPr id="6180" name="Text Box 39">
            <a:extLst>
              <a:ext uri="{FF2B5EF4-FFF2-40B4-BE49-F238E27FC236}">
                <a16:creationId xmlns:a16="http://schemas.microsoft.com/office/drawing/2014/main" id="{D7006AD9-5069-BD41-8460-7BF4C072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9" y="362426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Set Schemes</a:t>
            </a:r>
          </a:p>
          <a:p>
            <a:r>
              <a:rPr lang="en-US" altLang="en-US" sz="1800" b="1"/>
              <a:t>&amp; Intervals</a:t>
            </a:r>
          </a:p>
        </p:txBody>
      </p:sp>
      <p:sp>
        <p:nvSpPr>
          <p:cNvPr id="6181" name="Oval 40">
            <a:extLst>
              <a:ext uri="{FF2B5EF4-FFF2-40B4-BE49-F238E27FC236}">
                <a16:creationId xmlns:a16="http://schemas.microsoft.com/office/drawing/2014/main" id="{737BC5F9-365F-6A4C-BAA1-BE30740BB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35280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5</a:t>
            </a:r>
          </a:p>
        </p:txBody>
      </p:sp>
      <p:sp>
        <p:nvSpPr>
          <p:cNvPr id="6182" name="Text Box 41">
            <a:extLst>
              <a:ext uri="{FF2B5EF4-FFF2-40B4-BE49-F238E27FC236}">
                <a16:creationId xmlns:a16="http://schemas.microsoft.com/office/drawing/2014/main" id="{09AB473C-5E2E-9F4B-BBD0-33FE5F90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3751263"/>
            <a:ext cx="82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Mesh</a:t>
            </a:r>
          </a:p>
        </p:txBody>
      </p:sp>
      <p:sp>
        <p:nvSpPr>
          <p:cNvPr id="6183" name="Oval 42">
            <a:extLst>
              <a:ext uri="{FF2B5EF4-FFF2-40B4-BE49-F238E27FC236}">
                <a16:creationId xmlns:a16="http://schemas.microsoft.com/office/drawing/2014/main" id="{35F90239-3DA2-7B4C-B3DD-3B2549AB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51" y="33575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6</a:t>
            </a:r>
          </a:p>
        </p:txBody>
      </p:sp>
      <p:sp>
        <p:nvSpPr>
          <p:cNvPr id="6184" name="Text Box 43">
            <a:extLst>
              <a:ext uri="{FF2B5EF4-FFF2-40B4-BE49-F238E27FC236}">
                <a16:creationId xmlns:a16="http://schemas.microsoft.com/office/drawing/2014/main" id="{4ACD3F05-7EEC-FC45-B43C-F5D6DEB7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1" y="5449888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Check</a:t>
            </a:r>
          </a:p>
          <a:p>
            <a:r>
              <a:rPr lang="en-US" altLang="en-US" sz="1800" b="1"/>
              <a:t>Quality</a:t>
            </a:r>
          </a:p>
        </p:txBody>
      </p:sp>
      <p:sp>
        <p:nvSpPr>
          <p:cNvPr id="6185" name="Oval 44">
            <a:extLst>
              <a:ext uri="{FF2B5EF4-FFF2-40B4-BE49-F238E27FC236}">
                <a16:creationId xmlns:a16="http://schemas.microsoft.com/office/drawing/2014/main" id="{E28B27E8-337E-3A46-B8E5-8C2DB26A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4" y="5178426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7</a:t>
            </a:r>
          </a:p>
        </p:txBody>
      </p:sp>
      <p:sp>
        <p:nvSpPr>
          <p:cNvPr id="6186" name="Text Box 45">
            <a:extLst>
              <a:ext uri="{FF2B5EF4-FFF2-40B4-BE49-F238E27FC236}">
                <a16:creationId xmlns:a16="http://schemas.microsoft.com/office/drawing/2014/main" id="{D402288C-017C-CC42-BD8A-C2B1A1DA3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5454650"/>
            <a:ext cx="102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Apply B.C.s</a:t>
            </a:r>
          </a:p>
        </p:txBody>
      </p:sp>
      <p:sp>
        <p:nvSpPr>
          <p:cNvPr id="6187" name="Oval 46">
            <a:extLst>
              <a:ext uri="{FF2B5EF4-FFF2-40B4-BE49-F238E27FC236}">
                <a16:creationId xmlns:a16="http://schemas.microsoft.com/office/drawing/2014/main" id="{7034BF06-24C8-C240-AF8C-7AE8381D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18318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8</a:t>
            </a:r>
          </a:p>
        </p:txBody>
      </p:sp>
      <p:sp>
        <p:nvSpPr>
          <p:cNvPr id="6188" name="Text Box 47">
            <a:extLst>
              <a:ext uri="{FF2B5EF4-FFF2-40B4-BE49-F238E27FC236}">
                <a16:creationId xmlns:a16="http://schemas.microsoft.com/office/drawing/2014/main" id="{E77755F7-73AA-4F41-83DA-236FD980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6" y="5451475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Export</a:t>
            </a:r>
          </a:p>
          <a:p>
            <a:r>
              <a:rPr lang="en-US" altLang="en-US" sz="1800" b="1"/>
              <a:t>Mesh</a:t>
            </a:r>
          </a:p>
        </p:txBody>
      </p:sp>
      <p:sp>
        <p:nvSpPr>
          <p:cNvPr id="6189" name="Oval 48">
            <a:extLst>
              <a:ext uri="{FF2B5EF4-FFF2-40B4-BE49-F238E27FC236}">
                <a16:creationId xmlns:a16="http://schemas.microsoft.com/office/drawing/2014/main" id="{068BE68D-C1D0-F741-A4F9-70EC8409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4" y="51800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9</a:t>
            </a:r>
          </a:p>
        </p:txBody>
      </p:sp>
      <p:sp>
        <p:nvSpPr>
          <p:cNvPr id="6190" name="Rectangle 49">
            <a:extLst>
              <a:ext uri="{FF2B5EF4-FFF2-40B4-BE49-F238E27FC236}">
                <a16:creationId xmlns:a16="http://schemas.microsoft.com/office/drawing/2014/main" id="{D715FF1F-3E47-8F43-9416-B04ABC7D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294" y="4926671"/>
            <a:ext cx="2890838" cy="1371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8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ADC56278-4D3C-DD41-8D0E-BB0E3F17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Mesh Refinement</a:t>
            </a:r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5BD8E9C3-235F-0449-8F40-51CE7E10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34" y="1488990"/>
            <a:ext cx="6710087" cy="109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19075" indent="-2190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79450" indent="-271463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Hex, </a:t>
            </a:r>
            <a:r>
              <a:rPr lang="en-US" altLang="en-US" sz="1800" dirty="0" err="1">
                <a:latin typeface="+mn-lt"/>
              </a:rPr>
              <a:t>tet</a:t>
            </a:r>
            <a:r>
              <a:rPr lang="en-US" altLang="en-US" sz="1800" dirty="0">
                <a:latin typeface="+mn-lt"/>
              </a:rPr>
              <a:t>, face, </a:t>
            </a:r>
            <a:r>
              <a:rPr lang="en-US" altLang="en-US" sz="1800" b="0" dirty="0">
                <a:latin typeface="+mn-lt"/>
              </a:rPr>
              <a:t>and</a:t>
            </a:r>
            <a:r>
              <a:rPr lang="en-US" altLang="en-US" sz="1800" dirty="0">
                <a:latin typeface="+mn-lt"/>
              </a:rPr>
              <a:t> tri</a:t>
            </a:r>
            <a:r>
              <a:rPr lang="en-US" altLang="en-US" sz="1800" b="0" dirty="0">
                <a:latin typeface="+mn-lt"/>
              </a:rPr>
              <a:t> mesh refinement</a:t>
            </a:r>
          </a:p>
          <a:p>
            <a:pPr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+mn-lt"/>
              </a:rPr>
              <a:t>Specify a mesh or geometry entity and number of</a:t>
            </a:r>
            <a:br>
              <a:rPr lang="en-US" altLang="en-US" sz="1800" b="0" dirty="0">
                <a:latin typeface="+mn-lt"/>
              </a:rPr>
            </a:br>
            <a:r>
              <a:rPr lang="en-US" altLang="en-US" sz="1800" b="0" dirty="0">
                <a:latin typeface="+mn-lt"/>
              </a:rPr>
              <a:t> times to split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702D82E3-D65B-E948-A6B8-528C6994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4371" r="16875" b="39536"/>
          <a:stretch>
            <a:fillRect/>
          </a:stretch>
        </p:blipFill>
        <p:spPr bwMode="auto">
          <a:xfrm>
            <a:off x="2787445" y="3363028"/>
            <a:ext cx="43434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>
            <a:extLst>
              <a:ext uri="{FF2B5EF4-FFF2-40B4-BE49-F238E27FC236}">
                <a16:creationId xmlns:a16="http://schemas.microsoft.com/office/drawing/2014/main" id="{1479F20C-8EDB-934D-AA88-2B4A80D2F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645" y="4810827"/>
            <a:ext cx="762000" cy="533400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08D746DA-9D5F-6F45-B3A7-771EF3F551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4645" y="3361441"/>
            <a:ext cx="1600200" cy="1450975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6">
            <a:extLst>
              <a:ext uri="{FF2B5EF4-FFF2-40B4-BE49-F238E27FC236}">
                <a16:creationId xmlns:a16="http://schemas.microsoft.com/office/drawing/2014/main" id="{B4D831A3-3914-8440-9CEF-B73574300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645" y="5344227"/>
            <a:ext cx="1600200" cy="228600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6" name="Picture 7">
            <a:extLst>
              <a:ext uri="{FF2B5EF4-FFF2-40B4-BE49-F238E27FC236}">
                <a16:creationId xmlns:a16="http://schemas.microsoft.com/office/drawing/2014/main" id="{EB3C2624-9868-6E4E-ABF8-03EF6548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1" t="8765" b="43623"/>
          <a:stretch>
            <a:fillRect/>
          </a:stretch>
        </p:blipFill>
        <p:spPr bwMode="auto">
          <a:xfrm>
            <a:off x="4841671" y="3363027"/>
            <a:ext cx="3432175" cy="221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8">
            <a:extLst>
              <a:ext uri="{FF2B5EF4-FFF2-40B4-BE49-F238E27FC236}">
                <a16:creationId xmlns:a16="http://schemas.microsoft.com/office/drawing/2014/main" id="{5EC759A4-CBFE-1447-A9EF-627BE1285176}"/>
              </a:ext>
            </a:extLst>
          </p:cNvPr>
          <p:cNvGrpSpPr>
            <a:grpSpLocks/>
          </p:cNvGrpSpPr>
          <p:nvPr/>
        </p:nvGrpSpPr>
        <p:grpSpPr bwMode="auto">
          <a:xfrm>
            <a:off x="7892845" y="1461202"/>
            <a:ext cx="3354388" cy="3771900"/>
            <a:chOff x="3360" y="962"/>
            <a:chExt cx="2113" cy="2376"/>
          </a:xfrm>
        </p:grpSpPr>
        <p:pic>
          <p:nvPicPr>
            <p:cNvPr id="37898" name="Picture 9">
              <a:extLst>
                <a:ext uri="{FF2B5EF4-FFF2-40B4-BE49-F238E27FC236}">
                  <a16:creationId xmlns:a16="http://schemas.microsoft.com/office/drawing/2014/main" id="{03CD7A32-31B3-1246-B0CB-3144CC5F0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1" t="20679" r="36218" b="42445"/>
            <a:stretch>
              <a:fillRect/>
            </a:stretch>
          </p:blipFill>
          <p:spPr bwMode="auto">
            <a:xfrm>
              <a:off x="3360" y="962"/>
              <a:ext cx="2113" cy="15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AutoShape 10">
              <a:extLst>
                <a:ext uri="{FF2B5EF4-FFF2-40B4-BE49-F238E27FC236}">
                  <a16:creationId xmlns:a16="http://schemas.microsoft.com/office/drawing/2014/main" id="{D961A41A-4014-0C49-8DAE-B41E3709A8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00000">
              <a:off x="3648" y="2689"/>
              <a:ext cx="911" cy="431"/>
            </a:xfrm>
            <a:prstGeom prst="curvedUpArrow">
              <a:avLst>
                <a:gd name="adj1" fmla="val 42274"/>
                <a:gd name="adj2" fmla="val 84548"/>
                <a:gd name="adj3" fmla="val 33333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9C2D9B-79D4-F1A9-FC75-019FCAB20188}"/>
              </a:ext>
            </a:extLst>
          </p:cNvPr>
          <p:cNvSpPr txBox="1"/>
          <p:nvPr/>
        </p:nvSpPr>
        <p:spPr>
          <a:xfrm>
            <a:off x="715633" y="1100810"/>
            <a:ext cx="3074276" cy="41918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000" dirty="0"/>
              <a:t>General Refinement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D4DA6D-75A8-DF07-7507-B973762EFCC3}"/>
              </a:ext>
            </a:extLst>
          </p:cNvPr>
          <p:cNvGrpSpPr/>
          <p:nvPr/>
        </p:nvGrpSpPr>
        <p:grpSpPr>
          <a:xfrm>
            <a:off x="415888" y="2787265"/>
            <a:ext cx="1836883" cy="3679399"/>
            <a:chOff x="723858" y="735807"/>
            <a:chExt cx="2803292" cy="56151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2EDB06-AB96-41B6-20FD-FDB36EB1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58" y="735807"/>
              <a:ext cx="2803292" cy="5615182"/>
            </a:xfrm>
            <a:prstGeom prst="rect">
              <a:avLst/>
            </a:prstGeom>
          </p:spPr>
        </p:pic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13204E8-5E6E-BA88-DB1B-55FB0D4B09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1462489" y="1363045"/>
              <a:ext cx="152400" cy="228600"/>
            </a:xfrm>
            <a:prstGeom prst="upArrow">
              <a:avLst>
                <a:gd name="adj1" fmla="val 37500"/>
                <a:gd name="adj2" fmla="val 78125"/>
              </a:avLst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EE6B8A61-8C4C-F0C8-0631-62755B02A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2877764" y="2022475"/>
              <a:ext cx="152400" cy="228600"/>
            </a:xfrm>
            <a:prstGeom prst="upArrow">
              <a:avLst>
                <a:gd name="adj1" fmla="val 37500"/>
                <a:gd name="adj2" fmla="val 78125"/>
              </a:avLst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FDD0F820-EA99-A56D-D729-A027ED795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2561689" y="2967894"/>
              <a:ext cx="152400" cy="228600"/>
            </a:xfrm>
            <a:prstGeom prst="upArrow">
              <a:avLst>
                <a:gd name="adj1" fmla="val 37500"/>
                <a:gd name="adj2" fmla="val 78125"/>
              </a:avLst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0356AA65-BEF7-9B62-3759-D441932307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0000">
              <a:off x="2252826" y="3382627"/>
              <a:ext cx="152400" cy="228600"/>
            </a:xfrm>
            <a:prstGeom prst="upArrow">
              <a:avLst>
                <a:gd name="adj1" fmla="val 37500"/>
                <a:gd name="adj2" fmla="val 78125"/>
              </a:avLst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">
            <a:extLst>
              <a:ext uri="{FF2B5EF4-FFF2-40B4-BE49-F238E27FC236}">
                <a16:creationId xmlns:a16="http://schemas.microsoft.com/office/drawing/2014/main" id="{33559916-0C72-FF49-B250-7D627E66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Mesh Refinement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F5A89-CC94-6906-5637-3A745F4E4FC4}"/>
              </a:ext>
            </a:extLst>
          </p:cNvPr>
          <p:cNvSpPr txBox="1"/>
          <p:nvPr/>
        </p:nvSpPr>
        <p:spPr>
          <a:xfrm>
            <a:off x="10144263" y="4533170"/>
            <a:ext cx="1968500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transition hexes</a:t>
            </a:r>
          </a:p>
        </p:txBody>
      </p:sp>
      <p:sp>
        <p:nvSpPr>
          <p:cNvPr id="39945" name="Text Box 10">
            <a:extLst>
              <a:ext uri="{FF2B5EF4-FFF2-40B4-BE49-F238E27FC236}">
                <a16:creationId xmlns:a16="http://schemas.microsoft.com/office/drawing/2014/main" id="{ABD5F51F-D16B-4146-A376-1C5018DC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24542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798C98-EA23-3A0E-2213-C0D75E81CE5E}"/>
              </a:ext>
            </a:extLst>
          </p:cNvPr>
          <p:cNvGrpSpPr/>
          <p:nvPr/>
        </p:nvGrpSpPr>
        <p:grpSpPr>
          <a:xfrm>
            <a:off x="5524270" y="1352256"/>
            <a:ext cx="2652222" cy="5085105"/>
            <a:chOff x="8504331" y="425269"/>
            <a:chExt cx="3186019" cy="61085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7A135D-3CEE-1C00-299B-F90527FDF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331" y="425269"/>
              <a:ext cx="2922769" cy="279406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B9CB3B-2985-5CA1-364B-CA04FBBBD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331" y="3638664"/>
              <a:ext cx="2922769" cy="289515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4645934-1313-44D0-89A0-43B93D99401E}"/>
                </a:ext>
              </a:extLst>
            </p:cNvPr>
            <p:cNvSpPr/>
            <p:nvPr/>
          </p:nvSpPr>
          <p:spPr>
            <a:xfrm>
              <a:off x="9331325" y="1092200"/>
              <a:ext cx="914400" cy="1044575"/>
            </a:xfrm>
            <a:custGeom>
              <a:avLst/>
              <a:gdLst>
                <a:gd name="connsiteX0" fmla="*/ 0 w 914400"/>
                <a:gd name="connsiteY0" fmla="*/ 117475 h 1044575"/>
                <a:gd name="connsiteX1" fmla="*/ 654050 w 914400"/>
                <a:gd name="connsiteY1" fmla="*/ 0 h 1044575"/>
                <a:gd name="connsiteX2" fmla="*/ 895350 w 914400"/>
                <a:gd name="connsiteY2" fmla="*/ 311150 h 1044575"/>
                <a:gd name="connsiteX3" fmla="*/ 914400 w 914400"/>
                <a:gd name="connsiteY3" fmla="*/ 911225 h 1044575"/>
                <a:gd name="connsiteX4" fmla="*/ 257175 w 914400"/>
                <a:gd name="connsiteY4" fmla="*/ 1044575 h 1044575"/>
                <a:gd name="connsiteX5" fmla="*/ 47625 w 914400"/>
                <a:gd name="connsiteY5" fmla="*/ 711200 h 1044575"/>
                <a:gd name="connsiteX6" fmla="*/ 0 w 914400"/>
                <a:gd name="connsiteY6" fmla="*/ 117475 h 104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1044575">
                  <a:moveTo>
                    <a:pt x="0" y="117475"/>
                  </a:moveTo>
                  <a:lnTo>
                    <a:pt x="654050" y="0"/>
                  </a:lnTo>
                  <a:lnTo>
                    <a:pt x="895350" y="311150"/>
                  </a:lnTo>
                  <a:lnTo>
                    <a:pt x="914400" y="911225"/>
                  </a:lnTo>
                  <a:lnTo>
                    <a:pt x="257175" y="1044575"/>
                  </a:lnTo>
                  <a:lnTo>
                    <a:pt x="47625" y="711200"/>
                  </a:lnTo>
                  <a:lnTo>
                    <a:pt x="0" y="117475"/>
                  </a:lnTo>
                  <a:close/>
                </a:path>
              </a:pathLst>
            </a:custGeom>
            <a:solidFill>
              <a:srgbClr val="FF0000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359F08-CA6F-C92B-9DD2-4F3045FDEBAC}"/>
                </a:ext>
              </a:extLst>
            </p:cNvPr>
            <p:cNvSpPr txBox="1"/>
            <p:nvPr/>
          </p:nvSpPr>
          <p:spPr>
            <a:xfrm>
              <a:off x="9721850" y="1174750"/>
              <a:ext cx="1968500" cy="34925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hex to be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refined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D1EFE9-844E-D8AE-36DF-9170862CFF69}"/>
                </a:ext>
              </a:extLst>
            </p:cNvPr>
            <p:cNvSpPr/>
            <p:nvPr/>
          </p:nvSpPr>
          <p:spPr>
            <a:xfrm>
              <a:off x="9131299" y="4361720"/>
              <a:ext cx="812800" cy="933450"/>
            </a:xfrm>
            <a:custGeom>
              <a:avLst/>
              <a:gdLst>
                <a:gd name="connsiteX0" fmla="*/ 0 w 914400"/>
                <a:gd name="connsiteY0" fmla="*/ 117475 h 1044575"/>
                <a:gd name="connsiteX1" fmla="*/ 654050 w 914400"/>
                <a:gd name="connsiteY1" fmla="*/ 0 h 1044575"/>
                <a:gd name="connsiteX2" fmla="*/ 895350 w 914400"/>
                <a:gd name="connsiteY2" fmla="*/ 311150 h 1044575"/>
                <a:gd name="connsiteX3" fmla="*/ 914400 w 914400"/>
                <a:gd name="connsiteY3" fmla="*/ 911225 h 1044575"/>
                <a:gd name="connsiteX4" fmla="*/ 257175 w 914400"/>
                <a:gd name="connsiteY4" fmla="*/ 1044575 h 1044575"/>
                <a:gd name="connsiteX5" fmla="*/ 47625 w 914400"/>
                <a:gd name="connsiteY5" fmla="*/ 711200 h 1044575"/>
                <a:gd name="connsiteX6" fmla="*/ 0 w 914400"/>
                <a:gd name="connsiteY6" fmla="*/ 117475 h 1044575"/>
                <a:gd name="connsiteX0" fmla="*/ 0 w 895350"/>
                <a:gd name="connsiteY0" fmla="*/ 117475 h 1044575"/>
                <a:gd name="connsiteX1" fmla="*/ 654050 w 895350"/>
                <a:gd name="connsiteY1" fmla="*/ 0 h 1044575"/>
                <a:gd name="connsiteX2" fmla="*/ 895350 w 895350"/>
                <a:gd name="connsiteY2" fmla="*/ 311150 h 1044575"/>
                <a:gd name="connsiteX3" fmla="*/ 828675 w 895350"/>
                <a:gd name="connsiteY3" fmla="*/ 828675 h 1044575"/>
                <a:gd name="connsiteX4" fmla="*/ 257175 w 895350"/>
                <a:gd name="connsiteY4" fmla="*/ 1044575 h 1044575"/>
                <a:gd name="connsiteX5" fmla="*/ 47625 w 895350"/>
                <a:gd name="connsiteY5" fmla="*/ 711200 h 1044575"/>
                <a:gd name="connsiteX6" fmla="*/ 0 w 895350"/>
                <a:gd name="connsiteY6" fmla="*/ 117475 h 1044575"/>
                <a:gd name="connsiteX0" fmla="*/ 0 w 828675"/>
                <a:gd name="connsiteY0" fmla="*/ 117475 h 1044575"/>
                <a:gd name="connsiteX1" fmla="*/ 654050 w 828675"/>
                <a:gd name="connsiteY1" fmla="*/ 0 h 1044575"/>
                <a:gd name="connsiteX2" fmla="*/ 793750 w 828675"/>
                <a:gd name="connsiteY2" fmla="*/ 295275 h 1044575"/>
                <a:gd name="connsiteX3" fmla="*/ 828675 w 828675"/>
                <a:gd name="connsiteY3" fmla="*/ 828675 h 1044575"/>
                <a:gd name="connsiteX4" fmla="*/ 257175 w 828675"/>
                <a:gd name="connsiteY4" fmla="*/ 1044575 h 1044575"/>
                <a:gd name="connsiteX5" fmla="*/ 47625 w 828675"/>
                <a:gd name="connsiteY5" fmla="*/ 711200 h 1044575"/>
                <a:gd name="connsiteX6" fmla="*/ 0 w 828675"/>
                <a:gd name="connsiteY6" fmla="*/ 117475 h 1044575"/>
                <a:gd name="connsiteX0" fmla="*/ 0 w 812800"/>
                <a:gd name="connsiteY0" fmla="*/ 117475 h 1044575"/>
                <a:gd name="connsiteX1" fmla="*/ 654050 w 812800"/>
                <a:gd name="connsiteY1" fmla="*/ 0 h 1044575"/>
                <a:gd name="connsiteX2" fmla="*/ 793750 w 812800"/>
                <a:gd name="connsiteY2" fmla="*/ 295275 h 1044575"/>
                <a:gd name="connsiteX3" fmla="*/ 812800 w 812800"/>
                <a:gd name="connsiteY3" fmla="*/ 819150 h 1044575"/>
                <a:gd name="connsiteX4" fmla="*/ 257175 w 812800"/>
                <a:gd name="connsiteY4" fmla="*/ 1044575 h 1044575"/>
                <a:gd name="connsiteX5" fmla="*/ 47625 w 812800"/>
                <a:gd name="connsiteY5" fmla="*/ 711200 h 1044575"/>
                <a:gd name="connsiteX6" fmla="*/ 0 w 812800"/>
                <a:gd name="connsiteY6" fmla="*/ 117475 h 1044575"/>
                <a:gd name="connsiteX0" fmla="*/ 0 w 812800"/>
                <a:gd name="connsiteY0" fmla="*/ 95250 h 1022350"/>
                <a:gd name="connsiteX1" fmla="*/ 590550 w 812800"/>
                <a:gd name="connsiteY1" fmla="*/ 0 h 1022350"/>
                <a:gd name="connsiteX2" fmla="*/ 793750 w 812800"/>
                <a:gd name="connsiteY2" fmla="*/ 273050 h 1022350"/>
                <a:gd name="connsiteX3" fmla="*/ 812800 w 812800"/>
                <a:gd name="connsiteY3" fmla="*/ 796925 h 1022350"/>
                <a:gd name="connsiteX4" fmla="*/ 257175 w 812800"/>
                <a:gd name="connsiteY4" fmla="*/ 1022350 h 1022350"/>
                <a:gd name="connsiteX5" fmla="*/ 47625 w 812800"/>
                <a:gd name="connsiteY5" fmla="*/ 688975 h 1022350"/>
                <a:gd name="connsiteX6" fmla="*/ 0 w 812800"/>
                <a:gd name="connsiteY6" fmla="*/ 95250 h 1022350"/>
                <a:gd name="connsiteX0" fmla="*/ 0 w 812800"/>
                <a:gd name="connsiteY0" fmla="*/ 95250 h 933450"/>
                <a:gd name="connsiteX1" fmla="*/ 590550 w 812800"/>
                <a:gd name="connsiteY1" fmla="*/ 0 h 933450"/>
                <a:gd name="connsiteX2" fmla="*/ 793750 w 812800"/>
                <a:gd name="connsiteY2" fmla="*/ 273050 h 933450"/>
                <a:gd name="connsiteX3" fmla="*/ 812800 w 812800"/>
                <a:gd name="connsiteY3" fmla="*/ 796925 h 933450"/>
                <a:gd name="connsiteX4" fmla="*/ 228600 w 812800"/>
                <a:gd name="connsiteY4" fmla="*/ 933450 h 933450"/>
                <a:gd name="connsiteX5" fmla="*/ 47625 w 812800"/>
                <a:gd name="connsiteY5" fmla="*/ 688975 h 933450"/>
                <a:gd name="connsiteX6" fmla="*/ 0 w 812800"/>
                <a:gd name="connsiteY6" fmla="*/ 95250 h 933450"/>
                <a:gd name="connsiteX0" fmla="*/ 0 w 812800"/>
                <a:gd name="connsiteY0" fmla="*/ 95250 h 933450"/>
                <a:gd name="connsiteX1" fmla="*/ 590550 w 812800"/>
                <a:gd name="connsiteY1" fmla="*/ 0 h 933450"/>
                <a:gd name="connsiteX2" fmla="*/ 793750 w 812800"/>
                <a:gd name="connsiteY2" fmla="*/ 273050 h 933450"/>
                <a:gd name="connsiteX3" fmla="*/ 812800 w 812800"/>
                <a:gd name="connsiteY3" fmla="*/ 796925 h 933450"/>
                <a:gd name="connsiteX4" fmla="*/ 228600 w 812800"/>
                <a:gd name="connsiteY4" fmla="*/ 933450 h 933450"/>
                <a:gd name="connsiteX5" fmla="*/ 60325 w 812800"/>
                <a:gd name="connsiteY5" fmla="*/ 663575 h 933450"/>
                <a:gd name="connsiteX6" fmla="*/ 0 w 812800"/>
                <a:gd name="connsiteY6" fmla="*/ 952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00" h="933450">
                  <a:moveTo>
                    <a:pt x="0" y="95250"/>
                  </a:moveTo>
                  <a:lnTo>
                    <a:pt x="590550" y="0"/>
                  </a:lnTo>
                  <a:lnTo>
                    <a:pt x="793750" y="273050"/>
                  </a:lnTo>
                  <a:lnTo>
                    <a:pt x="812800" y="796925"/>
                  </a:lnTo>
                  <a:lnTo>
                    <a:pt x="228600" y="933450"/>
                  </a:lnTo>
                  <a:lnTo>
                    <a:pt x="60325" y="663575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0000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DAA49E-8B6F-A752-6E1D-B0C78EB85EF2}"/>
                </a:ext>
              </a:extLst>
            </p:cNvPr>
            <p:cNvSpPr txBox="1"/>
            <p:nvPr/>
          </p:nvSpPr>
          <p:spPr>
            <a:xfrm>
              <a:off x="8861425" y="4837970"/>
              <a:ext cx="1968500" cy="34925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dirty="0">
                  <a:solidFill>
                    <a:schemeClr val="bg1"/>
                  </a:solidFill>
                </a:rPr>
                <a:t>27 hexes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45E183-98B5-76DA-AEB6-325932C5B4E1}"/>
                </a:ext>
              </a:extLst>
            </p:cNvPr>
            <p:cNvCxnSpPr/>
            <p:nvPr/>
          </p:nvCxnSpPr>
          <p:spPr>
            <a:xfrm flipH="1" flipV="1">
              <a:off x="9436100" y="4270375"/>
              <a:ext cx="733425" cy="35242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851839A-6E2A-1EFF-807C-48995ED35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5675" y="4778375"/>
              <a:ext cx="368298" cy="56748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027F2CC-808B-B050-B8BE-0F3B1BA60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58" y="4027267"/>
            <a:ext cx="2433077" cy="24467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B9D23C-2872-54D1-580A-13B116830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958" y="1342033"/>
            <a:ext cx="2433077" cy="23744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74D0A2E3-82F1-C169-D459-1343763111EC}"/>
              </a:ext>
            </a:extLst>
          </p:cNvPr>
          <p:cNvSpPr/>
          <p:nvPr/>
        </p:nvSpPr>
        <p:spPr>
          <a:xfrm>
            <a:off x="9865264" y="2074411"/>
            <a:ext cx="710415" cy="705212"/>
          </a:xfrm>
          <a:custGeom>
            <a:avLst/>
            <a:gdLst>
              <a:gd name="connsiteX0" fmla="*/ 0 w 914400"/>
              <a:gd name="connsiteY0" fmla="*/ 117475 h 1044575"/>
              <a:gd name="connsiteX1" fmla="*/ 654050 w 914400"/>
              <a:gd name="connsiteY1" fmla="*/ 0 h 1044575"/>
              <a:gd name="connsiteX2" fmla="*/ 895350 w 914400"/>
              <a:gd name="connsiteY2" fmla="*/ 311150 h 1044575"/>
              <a:gd name="connsiteX3" fmla="*/ 914400 w 914400"/>
              <a:gd name="connsiteY3" fmla="*/ 911225 h 1044575"/>
              <a:gd name="connsiteX4" fmla="*/ 257175 w 914400"/>
              <a:gd name="connsiteY4" fmla="*/ 1044575 h 1044575"/>
              <a:gd name="connsiteX5" fmla="*/ 47625 w 914400"/>
              <a:gd name="connsiteY5" fmla="*/ 711200 h 1044575"/>
              <a:gd name="connsiteX6" fmla="*/ 0 w 914400"/>
              <a:gd name="connsiteY6" fmla="*/ 117475 h 1044575"/>
              <a:gd name="connsiteX0" fmla="*/ 0 w 960189"/>
              <a:gd name="connsiteY0" fmla="*/ 117475 h 1044575"/>
              <a:gd name="connsiteX1" fmla="*/ 654050 w 960189"/>
              <a:gd name="connsiteY1" fmla="*/ 0 h 1044575"/>
              <a:gd name="connsiteX2" fmla="*/ 960189 w 960189"/>
              <a:gd name="connsiteY2" fmla="*/ 265382 h 1044575"/>
              <a:gd name="connsiteX3" fmla="*/ 914400 w 960189"/>
              <a:gd name="connsiteY3" fmla="*/ 911225 h 1044575"/>
              <a:gd name="connsiteX4" fmla="*/ 257175 w 960189"/>
              <a:gd name="connsiteY4" fmla="*/ 1044575 h 1044575"/>
              <a:gd name="connsiteX5" fmla="*/ 47625 w 960189"/>
              <a:gd name="connsiteY5" fmla="*/ 711200 h 1044575"/>
              <a:gd name="connsiteX6" fmla="*/ 0 w 960189"/>
              <a:gd name="connsiteY6" fmla="*/ 117475 h 1044575"/>
              <a:gd name="connsiteX0" fmla="*/ 0 w 975445"/>
              <a:gd name="connsiteY0" fmla="*/ 117475 h 1044575"/>
              <a:gd name="connsiteX1" fmla="*/ 654050 w 975445"/>
              <a:gd name="connsiteY1" fmla="*/ 0 h 1044575"/>
              <a:gd name="connsiteX2" fmla="*/ 975445 w 975445"/>
              <a:gd name="connsiteY2" fmla="*/ 269196 h 1044575"/>
              <a:gd name="connsiteX3" fmla="*/ 914400 w 975445"/>
              <a:gd name="connsiteY3" fmla="*/ 911225 h 1044575"/>
              <a:gd name="connsiteX4" fmla="*/ 257175 w 975445"/>
              <a:gd name="connsiteY4" fmla="*/ 1044575 h 1044575"/>
              <a:gd name="connsiteX5" fmla="*/ 47625 w 975445"/>
              <a:gd name="connsiteY5" fmla="*/ 711200 h 1044575"/>
              <a:gd name="connsiteX6" fmla="*/ 0 w 975445"/>
              <a:gd name="connsiteY6" fmla="*/ 117475 h 1044575"/>
              <a:gd name="connsiteX0" fmla="*/ 0 w 975445"/>
              <a:gd name="connsiteY0" fmla="*/ 117475 h 911225"/>
              <a:gd name="connsiteX1" fmla="*/ 654050 w 975445"/>
              <a:gd name="connsiteY1" fmla="*/ 0 h 911225"/>
              <a:gd name="connsiteX2" fmla="*/ 975445 w 975445"/>
              <a:gd name="connsiteY2" fmla="*/ 269196 h 911225"/>
              <a:gd name="connsiteX3" fmla="*/ 914400 w 975445"/>
              <a:gd name="connsiteY3" fmla="*/ 911225 h 911225"/>
              <a:gd name="connsiteX4" fmla="*/ 47625 w 975445"/>
              <a:gd name="connsiteY4" fmla="*/ 711200 h 911225"/>
              <a:gd name="connsiteX5" fmla="*/ 0 w 975445"/>
              <a:gd name="connsiteY5" fmla="*/ 117475 h 911225"/>
              <a:gd name="connsiteX0" fmla="*/ 0 w 975445"/>
              <a:gd name="connsiteY0" fmla="*/ 117475 h 956993"/>
              <a:gd name="connsiteX1" fmla="*/ 654050 w 975445"/>
              <a:gd name="connsiteY1" fmla="*/ 0 h 956993"/>
              <a:gd name="connsiteX2" fmla="*/ 975445 w 975445"/>
              <a:gd name="connsiteY2" fmla="*/ 269196 h 956993"/>
              <a:gd name="connsiteX3" fmla="*/ 403322 w 975445"/>
              <a:gd name="connsiteY3" fmla="*/ 956993 h 956993"/>
              <a:gd name="connsiteX4" fmla="*/ 47625 w 975445"/>
              <a:gd name="connsiteY4" fmla="*/ 711200 h 956993"/>
              <a:gd name="connsiteX5" fmla="*/ 0 w 975445"/>
              <a:gd name="connsiteY5" fmla="*/ 117475 h 956993"/>
              <a:gd name="connsiteX0" fmla="*/ 0 w 975445"/>
              <a:gd name="connsiteY0" fmla="*/ 117475 h 956993"/>
              <a:gd name="connsiteX1" fmla="*/ 654050 w 975445"/>
              <a:gd name="connsiteY1" fmla="*/ 0 h 956993"/>
              <a:gd name="connsiteX2" fmla="*/ 975445 w 975445"/>
              <a:gd name="connsiteY2" fmla="*/ 269196 h 956993"/>
              <a:gd name="connsiteX3" fmla="*/ 403322 w 975445"/>
              <a:gd name="connsiteY3" fmla="*/ 956993 h 956993"/>
              <a:gd name="connsiteX4" fmla="*/ 0 w 975445"/>
              <a:gd name="connsiteY4" fmla="*/ 117475 h 956993"/>
              <a:gd name="connsiteX0" fmla="*/ 0 w 853397"/>
              <a:gd name="connsiteY0" fmla="*/ 121289 h 956993"/>
              <a:gd name="connsiteX1" fmla="*/ 532002 w 853397"/>
              <a:gd name="connsiteY1" fmla="*/ 0 h 956993"/>
              <a:gd name="connsiteX2" fmla="*/ 853397 w 853397"/>
              <a:gd name="connsiteY2" fmla="*/ 269196 h 956993"/>
              <a:gd name="connsiteX3" fmla="*/ 281274 w 853397"/>
              <a:gd name="connsiteY3" fmla="*/ 956993 h 956993"/>
              <a:gd name="connsiteX4" fmla="*/ 0 w 853397"/>
              <a:gd name="connsiteY4" fmla="*/ 121289 h 956993"/>
              <a:gd name="connsiteX0" fmla="*/ 0 w 853397"/>
              <a:gd name="connsiteY0" fmla="*/ 0 h 835704"/>
              <a:gd name="connsiteX1" fmla="*/ 853397 w 853397"/>
              <a:gd name="connsiteY1" fmla="*/ 147907 h 835704"/>
              <a:gd name="connsiteX2" fmla="*/ 281274 w 853397"/>
              <a:gd name="connsiteY2" fmla="*/ 835704 h 835704"/>
              <a:gd name="connsiteX3" fmla="*/ 0 w 853397"/>
              <a:gd name="connsiteY3" fmla="*/ 0 h 835704"/>
              <a:gd name="connsiteX0" fmla="*/ 0 w 853397"/>
              <a:gd name="connsiteY0" fmla="*/ 0 h 847146"/>
              <a:gd name="connsiteX1" fmla="*/ 853397 w 853397"/>
              <a:gd name="connsiteY1" fmla="*/ 147907 h 847146"/>
              <a:gd name="connsiteX2" fmla="*/ 269832 w 853397"/>
              <a:gd name="connsiteY2" fmla="*/ 847146 h 847146"/>
              <a:gd name="connsiteX3" fmla="*/ 0 w 853397"/>
              <a:gd name="connsiteY3" fmla="*/ 0 h 84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397" h="847146">
                <a:moveTo>
                  <a:pt x="0" y="0"/>
                </a:moveTo>
                <a:lnTo>
                  <a:pt x="853397" y="147907"/>
                </a:lnTo>
                <a:lnTo>
                  <a:pt x="269832" y="8471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E60FB3-BD37-D839-2139-CDE5CCB1749D}"/>
              </a:ext>
            </a:extLst>
          </p:cNvPr>
          <p:cNvSpPr txBox="1"/>
          <p:nvPr/>
        </p:nvSpPr>
        <p:spPr>
          <a:xfrm>
            <a:off x="10144263" y="1976165"/>
            <a:ext cx="1638690" cy="29073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 err="1">
                <a:solidFill>
                  <a:schemeClr val="bg1"/>
                </a:solidFill>
              </a:rPr>
              <a:t>tet</a:t>
            </a:r>
            <a:r>
              <a:rPr lang="en-US" sz="1400" dirty="0">
                <a:solidFill>
                  <a:schemeClr val="bg1"/>
                </a:solidFill>
              </a:rPr>
              <a:t> to be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refined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D12C98-FE98-7560-7C92-00D567593EE8}"/>
              </a:ext>
            </a:extLst>
          </p:cNvPr>
          <p:cNvSpPr txBox="1"/>
          <p:nvPr/>
        </p:nvSpPr>
        <p:spPr>
          <a:xfrm>
            <a:off x="6876963" y="4636272"/>
            <a:ext cx="1638690" cy="29073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transition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hexes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8AE65BC-24D7-F249-B966-006D26BF0CE4}"/>
              </a:ext>
            </a:extLst>
          </p:cNvPr>
          <p:cNvSpPr/>
          <p:nvPr/>
        </p:nvSpPr>
        <p:spPr>
          <a:xfrm>
            <a:off x="9865264" y="4707795"/>
            <a:ext cx="710415" cy="705212"/>
          </a:xfrm>
          <a:custGeom>
            <a:avLst/>
            <a:gdLst>
              <a:gd name="connsiteX0" fmla="*/ 0 w 914400"/>
              <a:gd name="connsiteY0" fmla="*/ 117475 h 1044575"/>
              <a:gd name="connsiteX1" fmla="*/ 654050 w 914400"/>
              <a:gd name="connsiteY1" fmla="*/ 0 h 1044575"/>
              <a:gd name="connsiteX2" fmla="*/ 895350 w 914400"/>
              <a:gd name="connsiteY2" fmla="*/ 311150 h 1044575"/>
              <a:gd name="connsiteX3" fmla="*/ 914400 w 914400"/>
              <a:gd name="connsiteY3" fmla="*/ 911225 h 1044575"/>
              <a:gd name="connsiteX4" fmla="*/ 257175 w 914400"/>
              <a:gd name="connsiteY4" fmla="*/ 1044575 h 1044575"/>
              <a:gd name="connsiteX5" fmla="*/ 47625 w 914400"/>
              <a:gd name="connsiteY5" fmla="*/ 711200 h 1044575"/>
              <a:gd name="connsiteX6" fmla="*/ 0 w 914400"/>
              <a:gd name="connsiteY6" fmla="*/ 117475 h 1044575"/>
              <a:gd name="connsiteX0" fmla="*/ 0 w 960189"/>
              <a:gd name="connsiteY0" fmla="*/ 117475 h 1044575"/>
              <a:gd name="connsiteX1" fmla="*/ 654050 w 960189"/>
              <a:gd name="connsiteY1" fmla="*/ 0 h 1044575"/>
              <a:gd name="connsiteX2" fmla="*/ 960189 w 960189"/>
              <a:gd name="connsiteY2" fmla="*/ 265382 h 1044575"/>
              <a:gd name="connsiteX3" fmla="*/ 914400 w 960189"/>
              <a:gd name="connsiteY3" fmla="*/ 911225 h 1044575"/>
              <a:gd name="connsiteX4" fmla="*/ 257175 w 960189"/>
              <a:gd name="connsiteY4" fmla="*/ 1044575 h 1044575"/>
              <a:gd name="connsiteX5" fmla="*/ 47625 w 960189"/>
              <a:gd name="connsiteY5" fmla="*/ 711200 h 1044575"/>
              <a:gd name="connsiteX6" fmla="*/ 0 w 960189"/>
              <a:gd name="connsiteY6" fmla="*/ 117475 h 1044575"/>
              <a:gd name="connsiteX0" fmla="*/ 0 w 975445"/>
              <a:gd name="connsiteY0" fmla="*/ 117475 h 1044575"/>
              <a:gd name="connsiteX1" fmla="*/ 654050 w 975445"/>
              <a:gd name="connsiteY1" fmla="*/ 0 h 1044575"/>
              <a:gd name="connsiteX2" fmla="*/ 975445 w 975445"/>
              <a:gd name="connsiteY2" fmla="*/ 269196 h 1044575"/>
              <a:gd name="connsiteX3" fmla="*/ 914400 w 975445"/>
              <a:gd name="connsiteY3" fmla="*/ 911225 h 1044575"/>
              <a:gd name="connsiteX4" fmla="*/ 257175 w 975445"/>
              <a:gd name="connsiteY4" fmla="*/ 1044575 h 1044575"/>
              <a:gd name="connsiteX5" fmla="*/ 47625 w 975445"/>
              <a:gd name="connsiteY5" fmla="*/ 711200 h 1044575"/>
              <a:gd name="connsiteX6" fmla="*/ 0 w 975445"/>
              <a:gd name="connsiteY6" fmla="*/ 117475 h 1044575"/>
              <a:gd name="connsiteX0" fmla="*/ 0 w 975445"/>
              <a:gd name="connsiteY0" fmla="*/ 117475 h 911225"/>
              <a:gd name="connsiteX1" fmla="*/ 654050 w 975445"/>
              <a:gd name="connsiteY1" fmla="*/ 0 h 911225"/>
              <a:gd name="connsiteX2" fmla="*/ 975445 w 975445"/>
              <a:gd name="connsiteY2" fmla="*/ 269196 h 911225"/>
              <a:gd name="connsiteX3" fmla="*/ 914400 w 975445"/>
              <a:gd name="connsiteY3" fmla="*/ 911225 h 911225"/>
              <a:gd name="connsiteX4" fmla="*/ 47625 w 975445"/>
              <a:gd name="connsiteY4" fmla="*/ 711200 h 911225"/>
              <a:gd name="connsiteX5" fmla="*/ 0 w 975445"/>
              <a:gd name="connsiteY5" fmla="*/ 117475 h 911225"/>
              <a:gd name="connsiteX0" fmla="*/ 0 w 975445"/>
              <a:gd name="connsiteY0" fmla="*/ 117475 h 956993"/>
              <a:gd name="connsiteX1" fmla="*/ 654050 w 975445"/>
              <a:gd name="connsiteY1" fmla="*/ 0 h 956993"/>
              <a:gd name="connsiteX2" fmla="*/ 975445 w 975445"/>
              <a:gd name="connsiteY2" fmla="*/ 269196 h 956993"/>
              <a:gd name="connsiteX3" fmla="*/ 403322 w 975445"/>
              <a:gd name="connsiteY3" fmla="*/ 956993 h 956993"/>
              <a:gd name="connsiteX4" fmla="*/ 47625 w 975445"/>
              <a:gd name="connsiteY4" fmla="*/ 711200 h 956993"/>
              <a:gd name="connsiteX5" fmla="*/ 0 w 975445"/>
              <a:gd name="connsiteY5" fmla="*/ 117475 h 956993"/>
              <a:gd name="connsiteX0" fmla="*/ 0 w 975445"/>
              <a:gd name="connsiteY0" fmla="*/ 117475 h 956993"/>
              <a:gd name="connsiteX1" fmla="*/ 654050 w 975445"/>
              <a:gd name="connsiteY1" fmla="*/ 0 h 956993"/>
              <a:gd name="connsiteX2" fmla="*/ 975445 w 975445"/>
              <a:gd name="connsiteY2" fmla="*/ 269196 h 956993"/>
              <a:gd name="connsiteX3" fmla="*/ 403322 w 975445"/>
              <a:gd name="connsiteY3" fmla="*/ 956993 h 956993"/>
              <a:gd name="connsiteX4" fmla="*/ 0 w 975445"/>
              <a:gd name="connsiteY4" fmla="*/ 117475 h 956993"/>
              <a:gd name="connsiteX0" fmla="*/ 0 w 853397"/>
              <a:gd name="connsiteY0" fmla="*/ 121289 h 956993"/>
              <a:gd name="connsiteX1" fmla="*/ 532002 w 853397"/>
              <a:gd name="connsiteY1" fmla="*/ 0 h 956993"/>
              <a:gd name="connsiteX2" fmla="*/ 853397 w 853397"/>
              <a:gd name="connsiteY2" fmla="*/ 269196 h 956993"/>
              <a:gd name="connsiteX3" fmla="*/ 281274 w 853397"/>
              <a:gd name="connsiteY3" fmla="*/ 956993 h 956993"/>
              <a:gd name="connsiteX4" fmla="*/ 0 w 853397"/>
              <a:gd name="connsiteY4" fmla="*/ 121289 h 956993"/>
              <a:gd name="connsiteX0" fmla="*/ 0 w 853397"/>
              <a:gd name="connsiteY0" fmla="*/ 0 h 835704"/>
              <a:gd name="connsiteX1" fmla="*/ 853397 w 853397"/>
              <a:gd name="connsiteY1" fmla="*/ 147907 h 835704"/>
              <a:gd name="connsiteX2" fmla="*/ 281274 w 853397"/>
              <a:gd name="connsiteY2" fmla="*/ 835704 h 835704"/>
              <a:gd name="connsiteX3" fmla="*/ 0 w 853397"/>
              <a:gd name="connsiteY3" fmla="*/ 0 h 835704"/>
              <a:gd name="connsiteX0" fmla="*/ 0 w 853397"/>
              <a:gd name="connsiteY0" fmla="*/ 0 h 847146"/>
              <a:gd name="connsiteX1" fmla="*/ 853397 w 853397"/>
              <a:gd name="connsiteY1" fmla="*/ 147907 h 847146"/>
              <a:gd name="connsiteX2" fmla="*/ 269832 w 853397"/>
              <a:gd name="connsiteY2" fmla="*/ 847146 h 847146"/>
              <a:gd name="connsiteX3" fmla="*/ 0 w 853397"/>
              <a:gd name="connsiteY3" fmla="*/ 0 h 84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397" h="847146">
                <a:moveTo>
                  <a:pt x="0" y="0"/>
                </a:moveTo>
                <a:lnTo>
                  <a:pt x="853397" y="147907"/>
                </a:lnTo>
                <a:lnTo>
                  <a:pt x="269832" y="8471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1FB1B-E8F4-02D8-5F6D-DA3653081A4F}"/>
              </a:ext>
            </a:extLst>
          </p:cNvPr>
          <p:cNvSpPr txBox="1"/>
          <p:nvPr/>
        </p:nvSpPr>
        <p:spPr>
          <a:xfrm>
            <a:off x="9632263" y="4856978"/>
            <a:ext cx="1638690" cy="29073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8 </a:t>
            </a:r>
            <a:r>
              <a:rPr lang="en-US" sz="1400" dirty="0" err="1">
                <a:solidFill>
                  <a:schemeClr val="bg1"/>
                </a:solidFill>
              </a:rPr>
              <a:t>tets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5A9729-4B67-8BC1-F1C2-FE5DA5890E80}"/>
              </a:ext>
            </a:extLst>
          </p:cNvPr>
          <p:cNvSpPr txBox="1"/>
          <p:nvPr/>
        </p:nvSpPr>
        <p:spPr>
          <a:xfrm>
            <a:off x="10620288" y="4632444"/>
            <a:ext cx="1638690" cy="29073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transition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 err="1">
                <a:solidFill>
                  <a:schemeClr val="bg1"/>
                </a:solidFill>
              </a:rPr>
              <a:t>tets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E093D5-A5C7-6AC1-F6A7-E8862C5146DA}"/>
              </a:ext>
            </a:extLst>
          </p:cNvPr>
          <p:cNvCxnSpPr>
            <a:cxnSpLocks/>
          </p:cNvCxnSpPr>
          <p:nvPr/>
        </p:nvCxnSpPr>
        <p:spPr>
          <a:xfrm flipH="1" flipV="1">
            <a:off x="10388448" y="4679042"/>
            <a:ext cx="257930" cy="987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18B38B-0A6E-C303-77C5-8B741E2F6F47}"/>
              </a:ext>
            </a:extLst>
          </p:cNvPr>
          <p:cNvCxnSpPr>
            <a:cxnSpLocks/>
          </p:cNvCxnSpPr>
          <p:nvPr/>
        </p:nvCxnSpPr>
        <p:spPr>
          <a:xfrm flipH="1">
            <a:off x="10414000" y="5024016"/>
            <a:ext cx="279720" cy="2653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>
            <a:extLst>
              <a:ext uri="{FF2B5EF4-FFF2-40B4-BE49-F238E27FC236}">
                <a16:creationId xmlns:a16="http://schemas.microsoft.com/office/drawing/2014/main" id="{20B0286C-3285-DA62-0AE9-265592C5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" y="4368889"/>
            <a:ext cx="4014576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Refine {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Node|Edge|Tri|Face|Tet|Hex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} &lt;range&gt;     [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NumSplit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 &lt;int = 1&gt;|Size &lt;double&gt; [Bias &lt;double&gt;]]    [Depth &lt;int&gt;|Radius &lt;double&gt;] [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Sizing_Function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] [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no_smooth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b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Refine {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Vertex|Curve|Surface|Volume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} &lt;range&gt;     [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NumSplit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 &lt;int = 1&gt;|Size &lt;double&gt; [Bias &lt;double&gt;]]    [Depth &lt;int&gt;|Radius &lt;double&gt;] [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Sizing_Function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] [</a:t>
            </a:r>
            <a:r>
              <a:rPr lang="en-US" altLang="en-US" sz="1400" b="0" dirty="0" err="1">
                <a:solidFill>
                  <a:srgbClr val="0070C0"/>
                </a:solidFill>
                <a:cs typeface="Arial" panose="020B0604020202020204" pitchFamily="34" charset="0"/>
              </a:rPr>
              <a:t>no_smooth</a:t>
            </a:r>
            <a:r>
              <a:rPr lang="en-US" altLang="en-US" sz="1400" b="0" dirty="0">
                <a:solidFill>
                  <a:srgbClr val="0070C0"/>
                </a:solidFill>
                <a:cs typeface="Arial" panose="020B0604020202020204" pitchFamily="34" charset="0"/>
              </a:rPr>
              <a:t>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BB5D36-7EE9-9DDE-2ED7-D895997F684D}"/>
              </a:ext>
            </a:extLst>
          </p:cNvPr>
          <p:cNvSpPr txBox="1"/>
          <p:nvPr/>
        </p:nvSpPr>
        <p:spPr>
          <a:xfrm>
            <a:off x="459799" y="3949700"/>
            <a:ext cx="3074276" cy="41918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Command Line Options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970E95-7307-8E26-B034-2862F1E643D0}"/>
              </a:ext>
            </a:extLst>
          </p:cNvPr>
          <p:cNvSpPr txBox="1"/>
          <p:nvPr/>
        </p:nvSpPr>
        <p:spPr>
          <a:xfrm>
            <a:off x="459799" y="1486164"/>
            <a:ext cx="3074276" cy="41918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General Refinement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4DAAEA03-29CA-9853-F4B0-34FC37EA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65" y="1947707"/>
            <a:ext cx="6710087" cy="15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19075" indent="-2190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79450" indent="-271463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Hexes </a:t>
            </a:r>
            <a:r>
              <a:rPr lang="en-US" altLang="en-US" sz="1600" b="0" dirty="0">
                <a:latin typeface="+mn-lt"/>
              </a:rPr>
              <a:t>result in 27X + transitions</a:t>
            </a:r>
          </a:p>
          <a:p>
            <a:pPr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altLang="en-US" sz="1600" dirty="0" err="1">
                <a:latin typeface="+mn-lt"/>
              </a:rPr>
              <a:t>Tets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b="0" dirty="0">
                <a:latin typeface="+mn-lt"/>
              </a:rPr>
              <a:t>result in 8X + transitions</a:t>
            </a:r>
          </a:p>
          <a:p>
            <a:pPr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altLang="en-US" sz="1600" b="0" dirty="0">
                <a:latin typeface="+mn-lt"/>
              </a:rPr>
              <a:t>New nodes projected to geometry</a:t>
            </a:r>
          </a:p>
          <a:p>
            <a:pPr>
              <a:spcBef>
                <a:spcPts val="1250"/>
              </a:spcBef>
              <a:buFont typeface="Arial" panose="020B0604020202020204" pitchFamily="34" charset="0"/>
              <a:buChar char="•"/>
            </a:pPr>
            <a:endParaRPr lang="en-US" altLang="en-US" sz="1600" b="0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7FAF0C-7726-0827-9688-95411B45F216}"/>
              </a:ext>
            </a:extLst>
          </p:cNvPr>
          <p:cNvSpPr txBox="1"/>
          <p:nvPr/>
        </p:nvSpPr>
        <p:spPr>
          <a:xfrm>
            <a:off x="5923087" y="1023373"/>
            <a:ext cx="3074276" cy="41918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Hex Refinement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F81C37-1AE1-1F8C-B985-D0004BABB20A}"/>
              </a:ext>
            </a:extLst>
          </p:cNvPr>
          <p:cNvSpPr txBox="1"/>
          <p:nvPr/>
        </p:nvSpPr>
        <p:spPr>
          <a:xfrm>
            <a:off x="9532616" y="1020172"/>
            <a:ext cx="3074276" cy="41918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Tet Refinement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Oval 3">
            <a:extLst>
              <a:ext uri="{FF2B5EF4-FFF2-40B4-BE49-F238E27FC236}">
                <a16:creationId xmlns:a16="http://schemas.microsoft.com/office/drawing/2014/main" id="{CE71538C-A1CC-964D-9856-31C997A26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83" y="1216573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1</a:t>
            </a:r>
          </a:p>
        </p:txBody>
      </p:sp>
      <p:sp>
        <p:nvSpPr>
          <p:cNvPr id="41989" name="Oval 4">
            <a:extLst>
              <a:ext uri="{FF2B5EF4-FFF2-40B4-BE49-F238E27FC236}">
                <a16:creationId xmlns:a16="http://schemas.microsoft.com/office/drawing/2014/main" id="{E7297459-522E-4241-9F98-4965BC674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069" y="194391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2</a:t>
            </a:r>
          </a:p>
        </p:txBody>
      </p:sp>
      <p:sp>
        <p:nvSpPr>
          <p:cNvPr id="41990" name="Oval 5">
            <a:extLst>
              <a:ext uri="{FF2B5EF4-FFF2-40B4-BE49-F238E27FC236}">
                <a16:creationId xmlns:a16="http://schemas.microsoft.com/office/drawing/2014/main" id="{44C4D66B-D3C3-F047-A4D9-77EFD506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6" y="2436248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26CE7AD0-1A32-C048-B809-FF863CF1F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023" y="1216573"/>
            <a:ext cx="5202621" cy="5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56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Build the simple model again from exercise 9.3 and generate a default hex mesh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Mesh with hexes using default size and scheme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Do a uniform refinement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 err="1">
                <a:latin typeface="+mn-lt"/>
              </a:rPr>
              <a:t>Remesh</a:t>
            </a:r>
            <a:r>
              <a:rPr lang="en-US" altLang="en-US" sz="1600" b="0" dirty="0">
                <a:latin typeface="+mn-lt"/>
              </a:rPr>
              <a:t> and try mesh scaling at factor 2X and 0.5X. Check the number of elements before and after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 err="1">
                <a:latin typeface="+mn-lt"/>
              </a:rPr>
              <a:t>Remesh</a:t>
            </a:r>
            <a:r>
              <a:rPr lang="en-US" altLang="en-US" sz="1600" b="0" dirty="0">
                <a:latin typeface="+mn-lt"/>
              </a:rPr>
              <a:t> mesh and refine using general refinement at surface 11 to a depth of 5 elements.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Try applying the same refinement again to surface 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 err="1">
                <a:latin typeface="+mn-lt"/>
              </a:rPr>
              <a:t>Remesh</a:t>
            </a:r>
            <a:r>
              <a:rPr lang="en-US" altLang="en-US" sz="1600" b="0" dirty="0">
                <a:latin typeface="+mn-lt"/>
              </a:rPr>
              <a:t> with </a:t>
            </a:r>
            <a:r>
              <a:rPr lang="en-US" altLang="en-US" sz="1600" b="0" dirty="0" err="1">
                <a:latin typeface="+mn-lt"/>
              </a:rPr>
              <a:t>tets</a:t>
            </a:r>
            <a:r>
              <a:rPr lang="en-US" altLang="en-US" sz="1600" b="0" dirty="0">
                <a:latin typeface="+mn-lt"/>
              </a:rPr>
              <a:t> and apply general refinement again to surface 11 with depth 5</a:t>
            </a:r>
          </a:p>
        </p:txBody>
      </p:sp>
      <p:pic>
        <p:nvPicPr>
          <p:cNvPr id="41992" name="Picture 8">
            <a:extLst>
              <a:ext uri="{FF2B5EF4-FFF2-40B4-BE49-F238E27FC236}">
                <a16:creationId xmlns:a16="http://schemas.microsoft.com/office/drawing/2014/main" id="{52BD7CBD-45D7-4A4C-929A-A426EBCE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69" y="4704202"/>
            <a:ext cx="2232009" cy="20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>
            <a:extLst>
              <a:ext uri="{FF2B5EF4-FFF2-40B4-BE49-F238E27FC236}">
                <a16:creationId xmlns:a16="http://schemas.microsoft.com/office/drawing/2014/main" id="{9DD26154-481E-6B4B-BF06-E1F4DC5E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08" y="6177420"/>
            <a:ext cx="1600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 dirty="0"/>
              <a:t>Graded hex and </a:t>
            </a:r>
            <a:r>
              <a:rPr lang="en-US" altLang="en-US" sz="1000" b="0" dirty="0" err="1"/>
              <a:t>tet</a:t>
            </a:r>
            <a:r>
              <a:rPr lang="en-US" altLang="en-US" sz="1000" b="0" dirty="0"/>
              <a:t> meshes using element depth 5 applied twice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1B21056-7636-B1FC-7C52-E90CE62C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5" y="906853"/>
            <a:ext cx="34290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56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0C0"/>
                </a:solidFill>
              </a:rPr>
              <a:t>Brick x 10 y 10 z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0C0"/>
                </a:solidFill>
              </a:rPr>
              <a:t>Create cylinder height 25 rad 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0C0"/>
                </a:solidFill>
              </a:rPr>
              <a:t>Subtract vol 2 from vol 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0C0"/>
                </a:solidFill>
              </a:rPr>
              <a:t>Mesh vol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AF09D-1ED4-7FFB-31B0-7742EF6060E7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a typeface="ＭＳ Ｐゴシック" charset="0"/>
              </a:rPr>
              <a:t>Exercise 11.5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Mesh Refinement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ED427-B22A-3A1F-4404-EB3E4EBF4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7" y="216136"/>
            <a:ext cx="2725906" cy="2305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6302A-546C-3B20-772B-53B00E6E6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08" y="2483169"/>
            <a:ext cx="2346387" cy="1891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6E704-013E-F85F-DB8E-8868B1AC28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52" y="2373097"/>
            <a:ext cx="2401381" cy="2129380"/>
          </a:xfrm>
          <a:prstGeom prst="rect">
            <a:avLst/>
          </a:prstGeom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860B419-AC9A-1ED1-DF72-57F51EF3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836" y="1972114"/>
            <a:ext cx="16002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 dirty="0"/>
              <a:t>1134 hexes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E122D-B049-566A-B245-6E912D92E78C}"/>
              </a:ext>
            </a:extLst>
          </p:cNvPr>
          <p:cNvSpPr txBox="1"/>
          <p:nvPr/>
        </p:nvSpPr>
        <p:spPr>
          <a:xfrm>
            <a:off x="1857291" y="2741048"/>
            <a:ext cx="1662598" cy="4329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hex 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435165-094F-604F-B629-FCEB6F4B7D6F}"/>
              </a:ext>
            </a:extLst>
          </p:cNvPr>
          <p:cNvSpPr txBox="1"/>
          <p:nvPr/>
        </p:nvSpPr>
        <p:spPr>
          <a:xfrm>
            <a:off x="1857291" y="3779342"/>
            <a:ext cx="1662598" cy="43299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scale mesh volume all multiplier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36DE8-1193-30B6-EEB2-F23193DBDD96}"/>
              </a:ext>
            </a:extLst>
          </p:cNvPr>
          <p:cNvSpPr txBox="1"/>
          <p:nvPr/>
        </p:nvSpPr>
        <p:spPr>
          <a:xfrm>
            <a:off x="1857291" y="4756897"/>
            <a:ext cx="2791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refine surface 11 depth 5</a:t>
            </a: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43251404-36EB-BD44-11F3-122CDC1C9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83" y="3174038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B96C5D68-DA09-7F03-0ACA-7F8DB346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83" y="413382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B5445156-17D3-5138-23F2-BE58D00EB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6" y="512849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1272AB4A-5C15-51D4-73B6-FC9298BC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938" y="4129149"/>
            <a:ext cx="16002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 dirty="0"/>
              <a:t>0.5X multiplier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 dirty="0"/>
              <a:t>546 hexes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489E797F-DAC9-A264-C02A-1B66B42B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3401" y="4129149"/>
            <a:ext cx="16002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 dirty="0"/>
              <a:t>2X multiplier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 dirty="0"/>
              <a:t>1794 hexes</a:t>
            </a: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665038C4-AA82-F81B-4B06-FA262C3E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6" y="571388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7</a:t>
            </a: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6D9469EC-46D0-3926-7AD0-A9652A91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77" y="4704202"/>
            <a:ext cx="2204890" cy="20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AE73644D-30C9-2547-88B6-EA8FCCFF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38514"/>
            <a:ext cx="2870200" cy="329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1">
            <a:extLst>
              <a:ext uri="{FF2B5EF4-FFF2-40B4-BE49-F238E27FC236}">
                <a16:creationId xmlns:a16="http://schemas.microsoft.com/office/drawing/2014/main" id="{0E399CCF-E7AE-974B-A203-BA6BB4922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Mesh Import</a:t>
            </a:r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FECD2BBE-5C51-D942-B8D4-1DB6BC21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69" y="1102345"/>
            <a:ext cx="4360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latin typeface="+mn-lt"/>
              </a:rPr>
              <a:t>Importing an existing mesh into CUBIT™</a:t>
            </a: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4360212C-D6F4-2F43-9D49-C3C4F9E6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282" y="1559545"/>
            <a:ext cx="4118733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0" dirty="0">
                <a:latin typeface="+mn-lt"/>
              </a:rPr>
              <a:t>Select the File-&gt;import menu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0" dirty="0">
                <a:latin typeface="+mn-lt"/>
              </a:rPr>
              <a:t>Choose the Genesis/Exodus File Filter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0" dirty="0">
                <a:latin typeface="+mn-lt"/>
              </a:rPr>
              <a:t>Select a mesh file to import</a:t>
            </a: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1C0216A3-C88D-45A3-91A2-1B6FB42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171" y="1473820"/>
            <a:ext cx="2590800" cy="833178"/>
          </a:xfrm>
          <a:prstGeom prst="rect">
            <a:avLst/>
          </a:prstGeom>
          <a:gradFill rotWithShape="0">
            <a:gsLst>
              <a:gs pos="0">
                <a:srgbClr val="EDFFF8"/>
              </a:gs>
              <a:gs pos="100000">
                <a:srgbClr val="C3FFE8"/>
              </a:gs>
            </a:gsLst>
            <a:lin ang="5400000" scaled="1"/>
          </a:gra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blurRad="63500"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00000"/>
              <a:defRPr/>
            </a:pPr>
            <a:r>
              <a:rPr lang="en-US" sz="1200">
                <a:solidFill>
                  <a:srgbClr val="000000"/>
                </a:solidFill>
                <a:latin typeface="+mn-lt"/>
              </a:rPr>
              <a:t>Note that in addition to Exodus, Patran, Ideas, Abaqus, Fluent and Nastran mesh file formats are also supported.</a:t>
            </a:r>
          </a:p>
        </p:txBody>
      </p:sp>
      <p:sp>
        <p:nvSpPr>
          <p:cNvPr id="62471" name="Oval 6">
            <a:extLst>
              <a:ext uri="{FF2B5EF4-FFF2-40B4-BE49-F238E27FC236}">
                <a16:creationId xmlns:a16="http://schemas.microsoft.com/office/drawing/2014/main" id="{4189D4D6-5C71-6648-804C-3591A99D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881" y="155954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1</a:t>
            </a:r>
          </a:p>
        </p:txBody>
      </p:sp>
      <p:sp>
        <p:nvSpPr>
          <p:cNvPr id="62472" name="Oval 7">
            <a:extLst>
              <a:ext uri="{FF2B5EF4-FFF2-40B4-BE49-F238E27FC236}">
                <a16:creationId xmlns:a16="http://schemas.microsoft.com/office/drawing/2014/main" id="{DB426835-C926-8246-8F53-A18552BC1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881" y="194054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62473" name="Oval 8">
            <a:extLst>
              <a:ext uri="{FF2B5EF4-FFF2-40B4-BE49-F238E27FC236}">
                <a16:creationId xmlns:a16="http://schemas.microsoft.com/office/drawing/2014/main" id="{8041CDFB-455A-0747-8387-20DEBCC6A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881" y="232154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62474" name="Text Box 10">
            <a:extLst>
              <a:ext uri="{FF2B5EF4-FFF2-40B4-BE49-F238E27FC236}">
                <a16:creationId xmlns:a16="http://schemas.microsoft.com/office/drawing/2014/main" id="{382362F9-313C-0F4B-9D26-657E1164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81" y="2639127"/>
            <a:ext cx="500244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latin typeface="+mn-lt"/>
              </a:rPr>
              <a:t>Choose how you want CUBIT™ to use the mesh</a:t>
            </a:r>
          </a:p>
        </p:txBody>
      </p:sp>
      <p:sp>
        <p:nvSpPr>
          <p:cNvPr id="62475" name="Oval 11">
            <a:extLst>
              <a:ext uri="{FF2B5EF4-FFF2-40B4-BE49-F238E27FC236}">
                <a16:creationId xmlns:a16="http://schemas.microsoft.com/office/drawing/2014/main" id="{750A2230-AEE1-E843-BB63-39E812D2B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881" y="270254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62476" name="Oval 12">
            <a:extLst>
              <a:ext uri="{FF2B5EF4-FFF2-40B4-BE49-F238E27FC236}">
                <a16:creationId xmlns:a16="http://schemas.microsoft.com/office/drawing/2014/main" id="{CCB70B07-437B-5349-94EF-85C50657D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6397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57D47EC1-2745-A14B-B0DC-38326BDEC00E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3252788" y="3811588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id="{4721CEF8-386A-6F45-92E5-D2698FD6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771" y="2997820"/>
            <a:ext cx="4645572" cy="289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286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1400" dirty="0">
                <a:latin typeface="+mn-lt"/>
              </a:rPr>
              <a:t>Mesh Geometry</a:t>
            </a:r>
            <a:r>
              <a:rPr lang="en-US" altLang="en-US" sz="1400" b="0" dirty="0">
                <a:latin typeface="+mn-lt"/>
              </a:rPr>
              <a:t>: A new “mesh-based” geometry definition is automatically created on import.  Vertices, Curves, Surfaces and Volumes are generated from the boundary of the mesh.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endParaRPr lang="en-US" altLang="en-US" sz="1400" b="0" dirty="0">
              <a:latin typeface="+mn-lt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endParaRPr lang="en-US" altLang="en-US" sz="1400" b="0" dirty="0">
              <a:latin typeface="+mn-lt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1400" dirty="0">
                <a:latin typeface="+mn-lt"/>
              </a:rPr>
              <a:t>Free Mesh</a:t>
            </a:r>
            <a:r>
              <a:rPr lang="en-US" altLang="en-US" sz="1400" b="0" dirty="0">
                <a:latin typeface="+mn-lt"/>
              </a:rPr>
              <a:t>: Imports the mesh with no geometry association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endParaRPr lang="en-US" altLang="en-US" sz="1400" b="0" dirty="0">
              <a:latin typeface="+mn-lt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endParaRPr lang="en-US" altLang="en-US" sz="1400" b="0" dirty="0">
              <a:latin typeface="+mn-lt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1400" dirty="0">
                <a:latin typeface="+mn-lt"/>
              </a:rPr>
              <a:t>Lite: </a:t>
            </a:r>
            <a:r>
              <a:rPr lang="en-US" altLang="en-US" sz="1400" b="0" dirty="0">
                <a:latin typeface="+mn-lt"/>
              </a:rPr>
              <a:t>Imports a light-weight version of the mesh suitable for responsive display and a small set of operations.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75C7B-915B-E579-18E3-3A165A1885A6}"/>
              </a:ext>
            </a:extLst>
          </p:cNvPr>
          <p:cNvSpPr txBox="1"/>
          <p:nvPr/>
        </p:nvSpPr>
        <p:spPr>
          <a:xfrm>
            <a:off x="7828398" y="3923892"/>
            <a:ext cx="3348202" cy="38888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mesh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file.g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15B02-CD26-74FF-2667-6B2D5515D3E6}"/>
              </a:ext>
            </a:extLst>
          </p:cNvPr>
          <p:cNvSpPr txBox="1"/>
          <p:nvPr/>
        </p:nvSpPr>
        <p:spPr>
          <a:xfrm>
            <a:off x="7786357" y="4754209"/>
            <a:ext cx="3348202" cy="38888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mesh “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file.g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no_geom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55CE7-6D32-B4F3-913F-C2D22F2802EA}"/>
              </a:ext>
            </a:extLst>
          </p:cNvPr>
          <p:cNvSpPr txBox="1"/>
          <p:nvPr/>
        </p:nvSpPr>
        <p:spPr>
          <a:xfrm>
            <a:off x="7786357" y="5874722"/>
            <a:ext cx="3348202" cy="38888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mesh “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file.g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lite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0A1AE648-2494-504B-94E4-27358EFD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Free Mesh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323F112D-63DE-C446-98FE-70F7DF4F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01342"/>
            <a:ext cx="25908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3">
            <a:extLst>
              <a:ext uri="{FF2B5EF4-FFF2-40B4-BE49-F238E27FC236}">
                <a16:creationId xmlns:a16="http://schemas.microsoft.com/office/drawing/2014/main" id="{96EC98AB-71F3-B54F-A14A-BBCD8CE5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1"/>
            <a:ext cx="25908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>
            <a:extLst>
              <a:ext uri="{FF2B5EF4-FFF2-40B4-BE49-F238E27FC236}">
                <a16:creationId xmlns:a16="http://schemas.microsoft.com/office/drawing/2014/main" id="{140A337A-8442-3D4C-B557-5FAA54CC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1"/>
            <a:ext cx="25908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5">
            <a:extLst>
              <a:ext uri="{FF2B5EF4-FFF2-40B4-BE49-F238E27FC236}">
                <a16:creationId xmlns:a16="http://schemas.microsoft.com/office/drawing/2014/main" id="{ADA79698-0E4B-604D-8F1C-67F7393D7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57600"/>
            <a:ext cx="609600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6">
            <a:extLst>
              <a:ext uri="{FF2B5EF4-FFF2-40B4-BE49-F238E27FC236}">
                <a16:creationId xmlns:a16="http://schemas.microsoft.com/office/drawing/2014/main" id="{DC5FD137-9A5F-2F46-AB42-04EA716CE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7414" y="3657600"/>
            <a:ext cx="612775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Text Box 7">
            <a:extLst>
              <a:ext uri="{FF2B5EF4-FFF2-40B4-BE49-F238E27FC236}">
                <a16:creationId xmlns:a16="http://schemas.microsoft.com/office/drawing/2014/main" id="{E953FE7D-2737-DE47-B8BD-5EB8780E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3657601"/>
            <a:ext cx="121248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Geometry</a:t>
            </a:r>
          </a:p>
        </p:txBody>
      </p:sp>
      <p:sp>
        <p:nvSpPr>
          <p:cNvPr id="64521" name="Text Box 8">
            <a:extLst>
              <a:ext uri="{FF2B5EF4-FFF2-40B4-BE49-F238E27FC236}">
                <a16:creationId xmlns:a16="http://schemas.microsoft.com/office/drawing/2014/main" id="{9112BB43-6862-0B4E-BC2C-577A0E91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657601"/>
            <a:ext cx="74601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Mesh</a:t>
            </a:r>
          </a:p>
        </p:txBody>
      </p:sp>
      <p:sp>
        <p:nvSpPr>
          <p:cNvPr id="64522" name="Text Box 9">
            <a:extLst>
              <a:ext uri="{FF2B5EF4-FFF2-40B4-BE49-F238E27FC236}">
                <a16:creationId xmlns:a16="http://schemas.microsoft.com/office/drawing/2014/main" id="{06616840-027D-BB4D-9532-4DFC84AE9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029200"/>
            <a:ext cx="1676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Mesh Owned By Geometry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FC8DD0C1-0ABE-4E4D-BC58-FE442D6E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5332414"/>
            <a:ext cx="2759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Traditionally this is the only way mesh could exist in CUBIT™.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2B8D3-4ABC-71AE-3F6C-FA52121A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1"/>
            <a:ext cx="25908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422CD1-4ACE-CB46-B379-6BB3E16E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1"/>
            <a:ext cx="25908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 Box 1">
            <a:extLst>
              <a:ext uri="{FF2B5EF4-FFF2-40B4-BE49-F238E27FC236}">
                <a16:creationId xmlns:a16="http://schemas.microsoft.com/office/drawing/2014/main" id="{B2AE89BC-962D-7B46-8AAA-A97360D9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Free Mesh</a:t>
            </a:r>
          </a:p>
        </p:txBody>
      </p:sp>
      <p:sp>
        <p:nvSpPr>
          <p:cNvPr id="66565" name="Line 4">
            <a:extLst>
              <a:ext uri="{FF2B5EF4-FFF2-40B4-BE49-F238E27FC236}">
                <a16:creationId xmlns:a16="http://schemas.microsoft.com/office/drawing/2014/main" id="{40E704F2-EE23-0044-A699-EA318AFB9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57600"/>
            <a:ext cx="609600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Line 5">
            <a:extLst>
              <a:ext uri="{FF2B5EF4-FFF2-40B4-BE49-F238E27FC236}">
                <a16:creationId xmlns:a16="http://schemas.microsoft.com/office/drawing/2014/main" id="{3CBB165C-443D-7A4E-B934-BADD9A878B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7414" y="3657600"/>
            <a:ext cx="612775" cy="6096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Text Box 6">
            <a:extLst>
              <a:ext uri="{FF2B5EF4-FFF2-40B4-BE49-F238E27FC236}">
                <a16:creationId xmlns:a16="http://schemas.microsoft.com/office/drawing/2014/main" id="{98651EEE-4300-4948-9EB6-B845E6FA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3657601"/>
            <a:ext cx="121248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Geometry</a:t>
            </a:r>
          </a:p>
        </p:txBody>
      </p:sp>
      <p:sp>
        <p:nvSpPr>
          <p:cNvPr id="66568" name="Text Box 7">
            <a:extLst>
              <a:ext uri="{FF2B5EF4-FFF2-40B4-BE49-F238E27FC236}">
                <a16:creationId xmlns:a16="http://schemas.microsoft.com/office/drawing/2014/main" id="{10269025-BDD0-EA4C-A5FB-8603E3DD7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9" y="3657601"/>
            <a:ext cx="74601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Mesh</a:t>
            </a:r>
          </a:p>
        </p:txBody>
      </p:sp>
      <p:sp>
        <p:nvSpPr>
          <p:cNvPr id="66569" name="Text Box 8">
            <a:extLst>
              <a:ext uri="{FF2B5EF4-FFF2-40B4-BE49-F238E27FC236}">
                <a16:creationId xmlns:a16="http://schemas.microsoft.com/office/drawing/2014/main" id="{5B1BF652-EA0F-B44C-8172-D2A7B64C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29201"/>
            <a:ext cx="2438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Mesh Not Owned By A Geometric Owner (“Free Mesh”)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928EC21C-0340-7746-8F3A-3FEF6D2C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5257801"/>
            <a:ext cx="2759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Now mesh can exist and be manipulated without a geometric owner.</a:t>
            </a:r>
          </a:p>
        </p:txBody>
      </p:sp>
      <p:pic>
        <p:nvPicPr>
          <p:cNvPr id="66571" name="Picture 10">
            <a:extLst>
              <a:ext uri="{FF2B5EF4-FFF2-40B4-BE49-F238E27FC236}">
                <a16:creationId xmlns:a16="http://schemas.microsoft.com/office/drawing/2014/main" id="{00178BE5-AC79-D246-9C78-B62042938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1986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EC9769-4157-D87A-33BB-A004723BD184}"/>
              </a:ext>
            </a:extLst>
          </p:cNvPr>
          <p:cNvSpPr txBox="1"/>
          <p:nvPr/>
        </p:nvSpPr>
        <p:spPr>
          <a:xfrm>
            <a:off x="10819288" y="297680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542BC5-2D4C-E573-3815-8C1D5AE9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4343400"/>
            <a:ext cx="259080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2E8455-452E-EB60-964E-5963FCCF9D3D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11.1</a:t>
            </a:r>
            <a:br>
              <a:rPr lang="en-US" altLang="en-US" dirty="0"/>
            </a:br>
            <a:r>
              <a:rPr lang="en-US" altLang="en-US" dirty="0"/>
              <a:t>Free Mesh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46FEB-5CAF-22F2-861F-D9A602379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71" y="1003915"/>
            <a:ext cx="2735733" cy="2546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9ACCC8-EDC7-C380-553D-CA7096600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25" y="1036036"/>
            <a:ext cx="2618717" cy="258479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40136673-5285-E33D-FF7A-E6AD5E671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856" y="1718442"/>
            <a:ext cx="4704254" cy="23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0" dirty="0">
                <a:latin typeface="+mn-lt"/>
              </a:rPr>
              <a:t>Import the mesh file “</a:t>
            </a:r>
            <a:r>
              <a:rPr lang="en-US" altLang="en-US" sz="1800" b="0" dirty="0" err="1">
                <a:latin typeface="+mn-lt"/>
              </a:rPr>
              <a:t>Mbracket.g</a:t>
            </a:r>
            <a:r>
              <a:rPr lang="en-US" altLang="en-US" sz="1800" b="0" dirty="0">
                <a:latin typeface="+mn-lt"/>
              </a:rPr>
              <a:t>” </a:t>
            </a:r>
            <a:br>
              <a:rPr lang="en-US" altLang="en-US" sz="1800" b="0" dirty="0">
                <a:latin typeface="+mn-lt"/>
              </a:rPr>
            </a:br>
            <a:r>
              <a:rPr lang="en-US" altLang="en-US" sz="1800" b="0" dirty="0">
                <a:latin typeface="+mn-lt"/>
              </a:rPr>
              <a:t>(Choose the Genesis/Exodus File Filter)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0" dirty="0">
                <a:latin typeface="+mn-lt"/>
              </a:rPr>
              <a:t>Try the mesh import modes in turn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0" dirty="0">
                <a:latin typeface="+mn-lt"/>
              </a:rPr>
              <a:t>Mesh Based Geometry, Free Mesh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1800" b="0" dirty="0">
                <a:latin typeface="+mn-lt"/>
              </a:rPr>
              <a:t>For each import mode try the following commands and observe the result: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</a:pPr>
            <a:endParaRPr lang="en-US" altLang="en-US" sz="1800" b="0" dirty="0">
              <a:latin typeface="+mn-lt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DA7888E-E55F-8512-B5C3-178953787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55" y="171844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1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52D65FF5-C5A6-A93B-70C7-BF60E1C92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49" y="239664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EA3B0DDE-44B6-B46A-7B07-013C1B818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58" y="32766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A89BB31E-ADB5-4647-11D2-0FF3A24F4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970" y="4473563"/>
            <a:ext cx="39624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latin typeface="+mn-lt"/>
              </a:rPr>
              <a:t>Which commands work with MBG and which work with Free mesh.  Why?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DC0004-3EAD-0B76-BC71-979FC21E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653" y="4493019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B3826-6D78-FB04-3D74-50E4B9D5FA85}"/>
              </a:ext>
            </a:extLst>
          </p:cNvPr>
          <p:cNvSpPr txBox="1"/>
          <p:nvPr/>
        </p:nvSpPr>
        <p:spPr>
          <a:xfrm>
            <a:off x="1563414" y="3702815"/>
            <a:ext cx="4845269" cy="254623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block all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volume all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hex all draw mesh</a:t>
            </a:r>
          </a:p>
          <a:p>
            <a:r>
              <a:rPr lang="en-US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nodeset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 add node with </a:t>
            </a:r>
            <a:r>
              <a:rPr lang="en-US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y_coord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&gt; 9.91</a:t>
            </a:r>
          </a:p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refine hex in node in surface 11 26 33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hex all</a:t>
            </a:r>
          </a:p>
        </p:txBody>
      </p:sp>
    </p:spTree>
    <p:extLst>
      <p:ext uri="{BB962C8B-B14F-4D97-AF65-F5344CB8AC3E}">
        <p14:creationId xmlns:p14="http://schemas.microsoft.com/office/powerpoint/2010/main" val="32231542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338490AB-5663-9C46-BF42-49CFF13C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990600"/>
            <a:ext cx="21097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1">
            <a:extLst>
              <a:ext uri="{FF2B5EF4-FFF2-40B4-BE49-F238E27FC236}">
                <a16:creationId xmlns:a16="http://schemas.microsoft.com/office/drawing/2014/main" id="{3849AA63-317D-B340-9670-413A5E34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Mesh Quality Command Panel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720C7016-457D-A048-9630-F4E09934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20988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Select </a:t>
            </a:r>
            <a:r>
              <a:rPr lang="en-US" altLang="en-US" sz="1800" b="0" i="1">
                <a:latin typeface="+mn-lt"/>
              </a:rPr>
              <a:t>a Quality Metric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30FCDE01-D9B0-CA43-99D5-5859355E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135189"/>
            <a:ext cx="22479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Select a meshed volume to examine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39261A61-3CB2-D048-AEA9-AC8651A5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9389"/>
            <a:ext cx="22479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latin typeface="+mn-lt"/>
              </a:rPr>
              <a:t>Navigate to Mesh Quality Panel</a:t>
            </a:r>
          </a:p>
        </p:txBody>
      </p:sp>
      <p:sp>
        <p:nvSpPr>
          <p:cNvPr id="44039" name="Oval 6">
            <a:extLst>
              <a:ext uri="{FF2B5EF4-FFF2-40B4-BE49-F238E27FC236}">
                <a16:creationId xmlns:a16="http://schemas.microsoft.com/office/drawing/2014/main" id="{5C9CD6E7-F2CD-3B46-AE90-3EB62FB7C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5240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1</a:t>
            </a:r>
          </a:p>
        </p:txBody>
      </p:sp>
      <p:sp>
        <p:nvSpPr>
          <p:cNvPr id="44040" name="Oval 7">
            <a:extLst>
              <a:ext uri="{FF2B5EF4-FFF2-40B4-BE49-F238E27FC236}">
                <a16:creationId xmlns:a16="http://schemas.microsoft.com/office/drawing/2014/main" id="{6809DFB5-4EEC-1E4A-A720-0C32DF23F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098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44041" name="Oval 8">
            <a:extLst>
              <a:ext uri="{FF2B5EF4-FFF2-40B4-BE49-F238E27FC236}">
                <a16:creationId xmlns:a16="http://schemas.microsoft.com/office/drawing/2014/main" id="{633C26E4-F45B-C145-AAD6-DED9A94A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71788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44042" name="Oval 9">
            <a:extLst>
              <a:ext uri="{FF2B5EF4-FFF2-40B4-BE49-F238E27FC236}">
                <a16:creationId xmlns:a16="http://schemas.microsoft.com/office/drawing/2014/main" id="{7F369D74-D591-8E41-BDC1-0BF9253A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3528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44043" name="Text Box 10">
            <a:extLst>
              <a:ext uri="{FF2B5EF4-FFF2-40B4-BE49-F238E27FC236}">
                <a16:creationId xmlns:a16="http://schemas.microsoft.com/office/drawing/2014/main" id="{B6D02116-E602-5643-A189-DF5F40DD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8188"/>
            <a:ext cx="510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Select the options for displaying the metrics</a:t>
            </a:r>
          </a:p>
        </p:txBody>
      </p:sp>
      <p:sp>
        <p:nvSpPr>
          <p:cNvPr id="44044" name="Oval 11">
            <a:extLst>
              <a:ext uri="{FF2B5EF4-FFF2-40B4-BE49-F238E27FC236}">
                <a16:creationId xmlns:a16="http://schemas.microsoft.com/office/drawing/2014/main" id="{EF7B85E9-E2D8-304A-B593-E0E540D7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379412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44045" name="Oval 12">
            <a:extLst>
              <a:ext uri="{FF2B5EF4-FFF2-40B4-BE49-F238E27FC236}">
                <a16:creationId xmlns:a16="http://schemas.microsoft.com/office/drawing/2014/main" id="{8F9E4BB5-0BF2-F849-8150-784D92ED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409892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44046" name="AutoShape 13">
            <a:extLst>
              <a:ext uri="{FF2B5EF4-FFF2-40B4-BE49-F238E27FC236}">
                <a16:creationId xmlns:a16="http://schemas.microsoft.com/office/drawing/2014/main" id="{F6EE88F2-0937-BC44-A522-1ECF6E52E405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3873500" y="3817938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47" name="Oval 14">
            <a:extLst>
              <a:ext uri="{FF2B5EF4-FFF2-40B4-BE49-F238E27FC236}">
                <a16:creationId xmlns:a16="http://schemas.microsoft.com/office/drawing/2014/main" id="{744C7837-2D7C-6948-B85A-0DD158298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5157788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44048" name="AutoShape 15">
            <a:extLst>
              <a:ext uri="{FF2B5EF4-FFF2-40B4-BE49-F238E27FC236}">
                <a16:creationId xmlns:a16="http://schemas.microsoft.com/office/drawing/2014/main" id="{A4CBDD93-B3D8-144F-8F97-B3F919EE5360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3462338" y="4046538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44049" name="Picture 16">
            <a:extLst>
              <a:ext uri="{FF2B5EF4-FFF2-40B4-BE49-F238E27FC236}">
                <a16:creationId xmlns:a16="http://schemas.microsoft.com/office/drawing/2014/main" id="{AB605BD2-18CA-EF44-92EB-461ABB74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AutoShape 17">
            <a:extLst>
              <a:ext uri="{FF2B5EF4-FFF2-40B4-BE49-F238E27FC236}">
                <a16:creationId xmlns:a16="http://schemas.microsoft.com/office/drawing/2014/main" id="{1DB6C92F-9241-DF49-8DDF-A19B79BAAB2F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474913" y="1884363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51" name="Oval 18">
            <a:extLst>
              <a:ext uri="{FF2B5EF4-FFF2-40B4-BE49-F238E27FC236}">
                <a16:creationId xmlns:a16="http://schemas.microsoft.com/office/drawing/2014/main" id="{EED50367-9AC2-B647-9D4D-52BCCAC2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193675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1</a:t>
            </a:r>
          </a:p>
        </p:txBody>
      </p:sp>
      <p:sp>
        <p:nvSpPr>
          <p:cNvPr id="44052" name="Text Box 19">
            <a:extLst>
              <a:ext uri="{FF2B5EF4-FFF2-40B4-BE49-F238E27FC236}">
                <a16:creationId xmlns:a16="http://schemas.microsoft.com/office/drawing/2014/main" id="{7754B866-79DB-3845-979B-6A99C2F1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445807"/>
            <a:ext cx="22479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+mn-lt"/>
              </a:rPr>
              <a:t>Note that this panel is available for volumes, surfaces and elements</a:t>
            </a:r>
          </a:p>
        </p:txBody>
      </p:sp>
      <p:pic>
        <p:nvPicPr>
          <p:cNvPr id="44053" name="Picture 20">
            <a:extLst>
              <a:ext uri="{FF2B5EF4-FFF2-40B4-BE49-F238E27FC236}">
                <a16:creationId xmlns:a16="http://schemas.microsoft.com/office/drawing/2014/main" id="{0617CF01-968E-E946-90E0-FC57D392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32238"/>
            <a:ext cx="3505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3AE35-40B1-CA82-B382-40DAA0C0AD9C}"/>
              </a:ext>
            </a:extLst>
          </p:cNvPr>
          <p:cNvSpPr txBox="1"/>
          <p:nvPr/>
        </p:nvSpPr>
        <p:spPr>
          <a:xfrm>
            <a:off x="8976816" y="4548188"/>
            <a:ext cx="286275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hex all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vol all </a:t>
            </a: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hex all draw mesh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865D-7AC9-4D83-8EB8-86D563299405}"/>
              </a:ext>
            </a:extLst>
          </p:cNvPr>
          <p:cNvSpPr txBox="1"/>
          <p:nvPr/>
        </p:nvSpPr>
        <p:spPr>
          <a:xfrm>
            <a:off x="8637367" y="4160838"/>
            <a:ext cx="286275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>
                <a:cs typeface="Arial" panose="020B0604020202020204" pitchFamily="34" charset="0"/>
              </a:rPr>
              <a:t>Common command line options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4E9A3CAF-B963-C34F-8C93-7B550EF4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22289"/>
            <a:ext cx="6792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800" dirty="0"/>
              <a:t>Quality Metrics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A6B018E4-4C0B-7F47-B4D1-6028B9DF4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276" y="1612901"/>
            <a:ext cx="62270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1313" indent="-1698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Definitions of the metrics are in the online documentation</a:t>
            </a:r>
          </a:p>
          <a:p>
            <a:pPr lvl="1">
              <a:buFont typeface="Palatino Linotype" panose="02040502050505030304" pitchFamily="18" charset="0"/>
              <a:buChar char="–"/>
            </a:pPr>
            <a:r>
              <a:rPr lang="en-GB" altLang="en-US" dirty="0">
                <a:latin typeface="+mn-lt"/>
              </a:rPr>
              <a:t>Go to the quality page and hit the F1 key</a:t>
            </a:r>
          </a:p>
          <a:p>
            <a:pPr lvl="1">
              <a:buFont typeface="Palatino Linotype" panose="02040502050505030304" pitchFamily="18" charset="0"/>
              <a:buChar char="–"/>
            </a:pPr>
            <a:r>
              <a:rPr lang="en-GB" altLang="en-US" dirty="0">
                <a:latin typeface="+mn-lt"/>
              </a:rPr>
              <a:t>Click on      icon</a:t>
            </a:r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90943EDF-4E67-0A47-96C8-0ACAC4E67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75812"/>
              </p:ext>
            </p:extLst>
          </p:nvPr>
        </p:nvGraphicFramePr>
        <p:xfrm>
          <a:off x="4221985" y="4611689"/>
          <a:ext cx="354247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3263900" imgH="774700" progId="">
                  <p:embed/>
                </p:oleObj>
              </mc:Choice>
              <mc:Fallback>
                <p:oleObj r:id="rId4" imgW="3263900" imgH="774700" progId="">
                  <p:embed/>
                  <p:pic>
                    <p:nvPicPr>
                      <p:cNvPr id="46084" name="Object 4">
                        <a:extLst>
                          <a:ext uri="{FF2B5EF4-FFF2-40B4-BE49-F238E27FC236}">
                            <a16:creationId xmlns:a16="http://schemas.microsoft.com/office/drawing/2014/main" id="{90943EDF-4E67-0A47-96C8-0ACAC4E67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985" y="4611689"/>
                        <a:ext cx="354247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9B229288-08AA-DC47-99A4-D18E101FC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79605"/>
              </p:ext>
            </p:extLst>
          </p:nvPr>
        </p:nvGraphicFramePr>
        <p:xfrm>
          <a:off x="1835361" y="3524250"/>
          <a:ext cx="5422689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6" imgW="4991100" imgH="2540000" progId="">
                  <p:embed/>
                </p:oleObj>
              </mc:Choice>
              <mc:Fallback>
                <p:oleObj r:id="rId6" imgW="4991100" imgH="2540000" progId="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9B229288-08AA-DC47-99A4-D18E101FC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361" y="3524250"/>
                        <a:ext cx="5422689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2">
            <a:extLst>
              <a:ext uri="{FF2B5EF4-FFF2-40B4-BE49-F238E27FC236}">
                <a16:creationId xmlns:a16="http://schemas.microsoft.com/office/drawing/2014/main" id="{447F152B-8D4F-EA41-8C30-28348C19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95400"/>
            <a:ext cx="1828800" cy="495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9E0C6-7F04-EDE0-BC8E-4B2DE39C666F}"/>
              </a:ext>
            </a:extLst>
          </p:cNvPr>
          <p:cNvSpPr txBox="1"/>
          <p:nvPr/>
        </p:nvSpPr>
        <p:spPr>
          <a:xfrm>
            <a:off x="4874503" y="6336859"/>
            <a:ext cx="2840091" cy="36786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CUBIT Documentation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5C0831-BE98-2D36-ACFB-54CCF121CED9}"/>
              </a:ext>
            </a:extLst>
          </p:cNvPr>
          <p:cNvCxnSpPr>
            <a:cxnSpLocks/>
          </p:cNvCxnSpPr>
          <p:nvPr/>
        </p:nvCxnSpPr>
        <p:spPr>
          <a:xfrm flipV="1">
            <a:off x="7293666" y="6051550"/>
            <a:ext cx="789351" cy="46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75092E8-4AB2-BC60-F670-422935246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26" y="2854881"/>
            <a:ext cx="295505" cy="2955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B8D1A-B00E-5725-A888-2894B180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/>
          <a:stretch/>
        </p:blipFill>
        <p:spPr>
          <a:xfrm>
            <a:off x="10063654" y="234238"/>
            <a:ext cx="1674441" cy="299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11358AF-579E-E6AE-EF8C-097478FAF82D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11.2</a:t>
            </a:r>
            <a:br>
              <a:rPr lang="en-US" altLang="en-US" dirty="0"/>
            </a:br>
            <a:r>
              <a:rPr lang="en-US" altLang="en-US" dirty="0"/>
              <a:t>Mesh Quality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9937CC1-EF44-4A73-EADD-DAA56EBB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85" y="1127234"/>
            <a:ext cx="5858069" cy="556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60" tIns="46080" rIns="92160" bIns="46080">
            <a:spAutoFit/>
          </a:bodyPr>
          <a:lstStyle>
            <a:lvl1pPr marL="1714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1450" algn="l"/>
                <a:tab pos="1085850" algn="l"/>
                <a:tab pos="2000250" algn="l"/>
                <a:tab pos="2914650" algn="l"/>
                <a:tab pos="3829050" algn="l"/>
                <a:tab pos="4743450" algn="l"/>
                <a:tab pos="5657850" algn="l"/>
                <a:tab pos="6572250" algn="l"/>
                <a:tab pos="7486650" algn="l"/>
                <a:tab pos="8401050" algn="l"/>
                <a:tab pos="9315450" algn="l"/>
                <a:tab pos="1022985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Open cub file </a:t>
            </a:r>
            <a:r>
              <a:rPr lang="en-US" altLang="en-US" sz="1800" b="0" dirty="0">
                <a:latin typeface="+mn-lt"/>
                <a:ea typeface="+mn-ea"/>
              </a:rPr>
              <a:t>“</a:t>
            </a:r>
            <a:r>
              <a:rPr lang="en-GB" altLang="ja-JP" sz="1800" dirty="0" err="1">
                <a:latin typeface="+mn-lt"/>
                <a:ea typeface="+mn-ea"/>
              </a:rPr>
              <a:t>graft.cub</a:t>
            </a:r>
            <a:r>
              <a:rPr lang="en-US" altLang="en-US" sz="1800" b="0" dirty="0">
                <a:latin typeface="+mn-lt"/>
                <a:ea typeface="+mn-ea"/>
              </a:rPr>
              <a:t>”</a:t>
            </a:r>
            <a:endParaRPr lang="en-US" altLang="ja-JP" sz="1800" b="0" dirty="0">
              <a:latin typeface="+mn-lt"/>
              <a:ea typeface="+mn-ea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Navigate to the volume mesh quality panel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Draw the mesh quality of volume 1 using the </a:t>
            </a:r>
            <a:r>
              <a:rPr lang="en-GB" altLang="en-US" sz="1800" b="0" i="1" dirty="0">
                <a:latin typeface="+mn-lt"/>
                <a:ea typeface="+mn-ea"/>
              </a:rPr>
              <a:t>shape</a:t>
            </a:r>
            <a:r>
              <a:rPr lang="en-GB" altLang="en-US" sz="1800" b="0" dirty="0">
                <a:latin typeface="+mn-lt"/>
                <a:ea typeface="+mn-ea"/>
              </a:rPr>
              <a:t> metric.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Draw mesh quality again using the </a:t>
            </a:r>
            <a:r>
              <a:rPr lang="en-GB" altLang="en-US" sz="1800" b="0" i="1" dirty="0">
                <a:latin typeface="+mn-lt"/>
                <a:ea typeface="+mn-ea"/>
              </a:rPr>
              <a:t>scaled </a:t>
            </a:r>
            <a:r>
              <a:rPr lang="en-GB" altLang="en-US" sz="1800" b="0" i="1" dirty="0" err="1">
                <a:latin typeface="+mn-lt"/>
                <a:ea typeface="+mn-ea"/>
              </a:rPr>
              <a:t>jacobian</a:t>
            </a:r>
            <a:r>
              <a:rPr lang="en-GB" altLang="en-US" sz="1800" b="0" dirty="0">
                <a:latin typeface="+mn-lt"/>
                <a:ea typeface="+mn-ea"/>
              </a:rPr>
              <a:t> metric.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Filter the mesh based on an upper limit of .4 and a lower limit of 0 and redraw the mesh.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Draw the </a:t>
            </a:r>
            <a:r>
              <a:rPr lang="en-GB" altLang="en-US" sz="1800" b="0" i="1" dirty="0">
                <a:latin typeface="+mn-lt"/>
                <a:ea typeface="+mn-ea"/>
              </a:rPr>
              <a:t>shape</a:t>
            </a:r>
            <a:r>
              <a:rPr lang="en-GB" altLang="en-US" sz="1800" b="0" dirty="0">
                <a:latin typeface="+mn-lt"/>
                <a:ea typeface="+mn-ea"/>
              </a:rPr>
              <a:t> and </a:t>
            </a:r>
            <a:r>
              <a:rPr lang="en-GB" altLang="en-US" sz="1800" b="0" i="1" dirty="0">
                <a:latin typeface="+mn-lt"/>
                <a:ea typeface="+mn-ea"/>
              </a:rPr>
              <a:t>scaled </a:t>
            </a:r>
            <a:r>
              <a:rPr lang="en-GB" altLang="en-US" sz="1800" b="0" i="1" dirty="0" err="1">
                <a:latin typeface="+mn-lt"/>
                <a:ea typeface="+mn-ea"/>
              </a:rPr>
              <a:t>jacobian</a:t>
            </a:r>
            <a:r>
              <a:rPr lang="en-GB" altLang="en-US" sz="1800" b="0" i="1" dirty="0">
                <a:latin typeface="+mn-lt"/>
                <a:ea typeface="+mn-ea"/>
              </a:rPr>
              <a:t> </a:t>
            </a:r>
            <a:r>
              <a:rPr lang="en-GB" altLang="en-US" sz="1800" b="0" dirty="0">
                <a:latin typeface="+mn-lt"/>
                <a:ea typeface="+mn-ea"/>
              </a:rPr>
              <a:t>quality histogram for volume 1.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Set the 3D filter in the tool bar </a:t>
            </a:r>
            <a:br>
              <a:rPr lang="en-GB" altLang="en-US" sz="1800" b="0" dirty="0">
                <a:latin typeface="+mn-lt"/>
                <a:ea typeface="+mn-ea"/>
              </a:rPr>
            </a:br>
            <a:r>
              <a:rPr lang="en-GB" altLang="en-US" sz="1800" b="0" dirty="0">
                <a:latin typeface="+mn-lt"/>
                <a:ea typeface="+mn-ea"/>
              </a:rPr>
              <a:t>to select hexes.  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Select one of the poorly shaped elements and examine the properties panel .</a:t>
            </a:r>
          </a:p>
          <a:p>
            <a:pPr>
              <a:lnSpc>
                <a:spcPct val="120000"/>
              </a:lnSpc>
              <a:spcBef>
                <a:spcPts val="500"/>
              </a:spcBef>
              <a:buClrTx/>
            </a:pPr>
            <a:r>
              <a:rPr lang="en-GB" altLang="en-US" sz="1800" b="0" dirty="0">
                <a:latin typeface="+mn-lt"/>
                <a:ea typeface="+mn-ea"/>
              </a:rPr>
              <a:t>List quality of single hex from the command line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A1DD154-CBC7-7B58-4D37-9654D683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119292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1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C30AF73C-5FFC-E15C-2B7A-D811AE32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157392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9379E5D-38A6-D33C-38DE-4AF26BD8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195492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D036AE9B-2F57-17DA-75B4-09A6DD7AD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271692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E3DDF254-F954-B5A2-1628-28305B49C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340272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3A4CF239-174F-0BD4-CE2C-A13AFC30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6" y="111133"/>
            <a:ext cx="29559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BBA70395-3666-5FAA-051A-ACB44792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42" y="3228202"/>
            <a:ext cx="3352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9">
            <a:extLst>
              <a:ext uri="{FF2B5EF4-FFF2-40B4-BE49-F238E27FC236}">
                <a16:creationId xmlns:a16="http://schemas.microsoft.com/office/drawing/2014/main" id="{CB938D5B-496E-26B6-FA93-28C1AA1F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4147699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D410559E-8D43-8438-4A1D-24D05C7F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4904874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7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2843BCDC-6C15-3975-5631-87C7CF52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5578366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936BF-3864-6016-B86C-864B472030B2}"/>
              </a:ext>
            </a:extLst>
          </p:cNvPr>
          <p:cNvSpPr txBox="1"/>
          <p:nvPr/>
        </p:nvSpPr>
        <p:spPr>
          <a:xfrm>
            <a:off x="10378966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B7CAA7-80BC-5BC0-AA9B-9976025B4DE0}"/>
              </a:ext>
            </a:extLst>
          </p:cNvPr>
          <p:cNvSpPr/>
          <p:nvPr/>
        </p:nvSpPr>
        <p:spPr>
          <a:xfrm>
            <a:off x="9997832" y="1313793"/>
            <a:ext cx="1369952" cy="1918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CD94404-3C38-EBF0-8D44-8B3B1DC2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08" y="4873240"/>
            <a:ext cx="1711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2">
            <a:extLst>
              <a:ext uri="{FF2B5EF4-FFF2-40B4-BE49-F238E27FC236}">
                <a16:creationId xmlns:a16="http://schemas.microsoft.com/office/drawing/2014/main" id="{EA7C7404-12BF-377B-543A-A45F9A60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897" y="630557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56077D-C1E5-5D66-4AD5-83D05DFDCF03}"/>
              </a:ext>
            </a:extLst>
          </p:cNvPr>
          <p:cNvSpPr txBox="1"/>
          <p:nvPr/>
        </p:nvSpPr>
        <p:spPr>
          <a:xfrm>
            <a:off x="8289056" y="5478222"/>
            <a:ext cx="244726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hex 1427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hex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hex 1427 scaled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hex 1427 shape</a:t>
            </a: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ED1BC725-FF15-2DA3-87EE-02E221BF8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049" y="5578366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21316081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18758</TotalTime>
  <Words>1786</Words>
  <Application>Microsoft Macintosh PowerPoint</Application>
  <PresentationFormat>Widescreen</PresentationFormat>
  <Paragraphs>351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Times New Roman</vt:lpstr>
      <vt:lpstr>ＭＳ Ｐゴシック</vt:lpstr>
      <vt:lpstr>Courier New</vt:lpstr>
      <vt:lpstr>Cambria Math</vt:lpstr>
      <vt:lpstr>Palatino Linotype</vt:lpstr>
      <vt:lpstr>Calibri</vt:lpstr>
      <vt:lpstr>Open Sans bold</vt:lpstr>
      <vt:lpstr>Open Sans Light</vt:lpstr>
      <vt:lpstr>ＭＳ Ｐゴシック</vt:lpstr>
      <vt:lpstr>Wingdings</vt:lpstr>
      <vt:lpstr>Open Sans</vt:lpstr>
      <vt:lpstr>Arial</vt:lpstr>
      <vt:lpstr>Arial Black</vt:lpstr>
      <vt:lpstr>Sandia Angles</vt:lpstr>
      <vt:lpstr>Mesh Quality and  Mesh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498</cp:revision>
  <dcterms:created xsi:type="dcterms:W3CDTF">2018-07-21T13:25:45Z</dcterms:created>
  <dcterms:modified xsi:type="dcterms:W3CDTF">2023-08-15T21:45:17Z</dcterms:modified>
</cp:coreProperties>
</file>