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Lst>
  <p:notesMasterIdLst>
    <p:notesMasterId r:id="rId44"/>
  </p:notesMasterIdLst>
  <p:handoutMasterIdLst>
    <p:handoutMasterId r:id="rId45"/>
  </p:handoutMasterIdLst>
  <p:sldIdLst>
    <p:sldId id="430" r:id="rId2"/>
    <p:sldId id="449" r:id="rId3"/>
    <p:sldId id="352" r:id="rId4"/>
    <p:sldId id="353" r:id="rId5"/>
    <p:sldId id="354" r:id="rId6"/>
    <p:sldId id="270" r:id="rId7"/>
    <p:sldId id="271" r:id="rId8"/>
    <p:sldId id="561" r:id="rId9"/>
    <p:sldId id="562" r:id="rId10"/>
    <p:sldId id="411" r:id="rId11"/>
    <p:sldId id="412" r:id="rId12"/>
    <p:sldId id="413" r:id="rId13"/>
    <p:sldId id="428" r:id="rId14"/>
    <p:sldId id="322" r:id="rId15"/>
    <p:sldId id="451" r:id="rId16"/>
    <p:sldId id="272" r:id="rId17"/>
    <p:sldId id="452" r:id="rId18"/>
    <p:sldId id="453" r:id="rId19"/>
    <p:sldId id="312" r:id="rId20"/>
    <p:sldId id="310" r:id="rId21"/>
    <p:sldId id="313" r:id="rId22"/>
    <p:sldId id="315" r:id="rId23"/>
    <p:sldId id="316" r:id="rId24"/>
    <p:sldId id="311" r:id="rId25"/>
    <p:sldId id="317" r:id="rId26"/>
    <p:sldId id="319" r:id="rId27"/>
    <p:sldId id="320" r:id="rId28"/>
    <p:sldId id="321" r:id="rId29"/>
    <p:sldId id="303" r:id="rId30"/>
    <p:sldId id="306" r:id="rId31"/>
    <p:sldId id="307" r:id="rId32"/>
    <p:sldId id="308" r:id="rId33"/>
    <p:sldId id="309" r:id="rId34"/>
    <p:sldId id="304" r:id="rId35"/>
    <p:sldId id="277" r:id="rId36"/>
    <p:sldId id="280" r:id="rId37"/>
    <p:sldId id="276" r:id="rId38"/>
    <p:sldId id="294" r:id="rId39"/>
    <p:sldId id="454" r:id="rId40"/>
    <p:sldId id="296" r:id="rId41"/>
    <p:sldId id="455" r:id="rId42"/>
    <p:sldId id="456" r:id="rId43"/>
  </p:sldIdLst>
  <p:sldSz cx="12192000" cy="6858000"/>
  <p:notesSz cx="6858000" cy="9144000"/>
  <p:embeddedFontLst>
    <p:embeddedFont>
      <p:font typeface="Arial Black" panose="020B0604020202020204" pitchFamily="34" charset="0"/>
      <p:bold r:id="rId46"/>
    </p:embeddedFont>
    <p:embeddedFont>
      <p:font typeface="Arial Unicode MS" panose="020B0604020202020204" pitchFamily="34" charset="-128"/>
      <p:regular r:id="rId47"/>
    </p:embeddedFont>
    <p:embeddedFont>
      <p:font typeface="Open Sans" panose="020B0606030504020204" pitchFamily="34" charset="0"/>
      <p:regular r:id="rId48"/>
      <p:bold r:id="rId49"/>
      <p:italic r:id="rId50"/>
      <p:boldItalic r:id="rId51"/>
    </p:embeddedFont>
    <p:embeddedFont>
      <p:font typeface="Open Sans bold" panose="020B0706030804020204" pitchFamily="34" charset="0"/>
      <p:regular r:id="rId52"/>
      <p:bold r:id="rId53"/>
      <p:italic r:id="rId54"/>
      <p:boldItalic r:id="rId55"/>
    </p:embeddedFont>
    <p:embeddedFont>
      <p:font typeface="Open Sans Light" panose="020B0306030504020204" pitchFamily="34" charset="0"/>
      <p:regular r:id="rId56"/>
      <p: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eometry for Sweeping" id="{D278F097-0A73-434B-97FE-ED3B8A0EF645}">
          <p14:sldIdLst>
            <p14:sldId id="430"/>
            <p14:sldId id="449"/>
            <p14:sldId id="352"/>
            <p14:sldId id="353"/>
            <p14:sldId id="354"/>
            <p14:sldId id="270"/>
            <p14:sldId id="271"/>
            <p14:sldId id="561"/>
            <p14:sldId id="562"/>
            <p14:sldId id="411"/>
            <p14:sldId id="412"/>
            <p14:sldId id="413"/>
            <p14:sldId id="428"/>
            <p14:sldId id="322"/>
            <p14:sldId id="451"/>
            <p14:sldId id="272"/>
            <p14:sldId id="452"/>
            <p14:sldId id="453"/>
            <p14:sldId id="312"/>
            <p14:sldId id="310"/>
            <p14:sldId id="313"/>
            <p14:sldId id="315"/>
            <p14:sldId id="316"/>
            <p14:sldId id="311"/>
            <p14:sldId id="317"/>
            <p14:sldId id="319"/>
            <p14:sldId id="320"/>
            <p14:sldId id="321"/>
            <p14:sldId id="303"/>
            <p14:sldId id="306"/>
            <p14:sldId id="307"/>
            <p14:sldId id="308"/>
            <p14:sldId id="309"/>
            <p14:sldId id="304"/>
            <p14:sldId id="277"/>
            <p14:sldId id="280"/>
            <p14:sldId id="276"/>
            <p14:sldId id="294"/>
            <p14:sldId id="454"/>
            <p14:sldId id="296"/>
            <p14:sldId id="455"/>
            <p14:sldId id="45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AFDD"/>
    <a:srgbClr val="1A315D"/>
    <a:srgbClr val="339A2E"/>
    <a:srgbClr val="00ACD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582" autoAdjust="0"/>
    <p:restoredTop sz="86413" autoAdjust="0"/>
  </p:normalViewPr>
  <p:slideViewPr>
    <p:cSldViewPr snapToGrid="0" showGuides="1">
      <p:cViewPr varScale="1">
        <p:scale>
          <a:sx n="125" d="100"/>
          <a:sy n="125" d="100"/>
        </p:scale>
        <p:origin x="984" y="160"/>
      </p:cViewPr>
      <p:guideLst/>
    </p:cSldViewPr>
  </p:slideViewPr>
  <p:outlineViewPr>
    <p:cViewPr>
      <p:scale>
        <a:sx n="33" d="100"/>
        <a:sy n="33" d="100"/>
      </p:scale>
      <p:origin x="0" y="0"/>
    </p:cViewPr>
  </p:outlineViewPr>
  <p:notesTextViewPr>
    <p:cViewPr>
      <p:scale>
        <a:sx n="85" d="100"/>
        <a:sy n="85" d="100"/>
      </p:scale>
      <p:origin x="0" y="0"/>
    </p:cViewPr>
  </p:notesTextViewPr>
  <p:sorterViewPr>
    <p:cViewPr varScale="1">
      <p:scale>
        <a:sx n="100" d="100"/>
        <a:sy n="100" d="100"/>
      </p:scale>
      <p:origin x="0" y="0"/>
    </p:cViewPr>
  </p:sorterViewPr>
  <p:notesViewPr>
    <p:cSldViewPr snapToGrid="0" showGuides="1">
      <p:cViewPr varScale="1">
        <p:scale>
          <a:sx n="123" d="100"/>
          <a:sy n="123" d="100"/>
        </p:scale>
        <p:origin x="497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Open Sans" panose="020B0606030504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12B77-F7E2-4D68-A9CB-41B8CCDC9B29}" type="datetimeFigureOut">
              <a:rPr lang="en-US" smtClean="0">
                <a:latin typeface="Open Sans" panose="020B0606030504020204" pitchFamily="34" charset="0"/>
              </a:rPr>
              <a:t>8/15/23</a:t>
            </a:fld>
            <a:endParaRPr lang="en-US" dirty="0">
              <a:latin typeface="Open Sans" panose="020B0606030504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Open Sans" panose="020B0606030504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23351-3FB3-4478-AE7D-BEC670948232}" type="slidenum">
              <a:rPr lang="en-US" smtClean="0">
                <a:latin typeface="Open Sans" panose="020B0606030504020204" pitchFamily="34" charset="0"/>
              </a:rPr>
              <a:t>‹#›</a:t>
            </a:fld>
            <a:endParaRPr lang="en-US" dirty="0">
              <a:latin typeface="Open Sans" panose="020B0606030504020204" pitchFamily="34" charset="0"/>
            </a:endParaRPr>
          </a:p>
        </p:txBody>
      </p:sp>
    </p:spTree>
    <p:extLst>
      <p:ext uri="{BB962C8B-B14F-4D97-AF65-F5344CB8AC3E}">
        <p14:creationId xmlns:p14="http://schemas.microsoft.com/office/powerpoint/2010/main" val="3910645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896A8DF4-6A87-4F69-8212-F0A65870B2F2}" type="datetimeFigureOut">
              <a:rPr lang="en-US" smtClean="0"/>
              <a:pPr/>
              <a:t>8/15/23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E21A7267-269F-4D26-9F96-B6358A06B982}" type="slidenum">
              <a:rPr lang="en-US" smtClean="0"/>
              <a:pPr/>
              <a:t>‹#›</a:t>
            </a:fld>
            <a:endParaRPr lang="en-US" dirty="0"/>
          </a:p>
        </p:txBody>
      </p:sp>
    </p:spTree>
    <p:extLst>
      <p:ext uri="{BB962C8B-B14F-4D97-AF65-F5344CB8AC3E}">
        <p14:creationId xmlns:p14="http://schemas.microsoft.com/office/powerpoint/2010/main" val="34107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t>1</a:t>
            </a:fld>
            <a:endParaRPr lang="en-US"/>
          </a:p>
        </p:txBody>
      </p:sp>
    </p:spTree>
    <p:extLst>
      <p:ext uri="{BB962C8B-B14F-4D97-AF65-F5344CB8AC3E}">
        <p14:creationId xmlns:p14="http://schemas.microsoft.com/office/powerpoint/2010/main" val="3914533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27578068-D645-CC47-958C-40437A8580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60DF4121-5B7F-764D-AA74-8A9DC2F7EEDC}" type="slidenum">
              <a:rPr lang="en-US" altLang="en-US" sz="1200" smtClean="0"/>
              <a:pPr/>
              <a:t>8</a:t>
            </a:fld>
            <a:endParaRPr lang="en-US" altLang="en-US" sz="1200"/>
          </a:p>
        </p:txBody>
      </p:sp>
      <p:sp>
        <p:nvSpPr>
          <p:cNvPr id="40962" name="Rectangle 2">
            <a:extLst>
              <a:ext uri="{FF2B5EF4-FFF2-40B4-BE49-F238E27FC236}">
                <a16:creationId xmlns:a16="http://schemas.microsoft.com/office/drawing/2014/main" id="{D29B5214-3C63-1246-8E03-2A96DBF920E3}"/>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D80F32F9-0CE7-FD4A-9FEF-532F6060EEC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F0CE58C4-F482-9746-AEE3-52EE0B3FF18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33139E7C-AC0A-FC44-B167-7454CE67958F}" type="slidenum">
              <a:rPr lang="en-US" altLang="en-US" sz="1200" smtClean="0"/>
              <a:pPr/>
              <a:t>9</a:t>
            </a:fld>
            <a:endParaRPr lang="en-US" altLang="en-US" sz="1200"/>
          </a:p>
        </p:txBody>
      </p:sp>
      <p:sp>
        <p:nvSpPr>
          <p:cNvPr id="43010" name="Rectangle 2">
            <a:extLst>
              <a:ext uri="{FF2B5EF4-FFF2-40B4-BE49-F238E27FC236}">
                <a16:creationId xmlns:a16="http://schemas.microsoft.com/office/drawing/2014/main" id="{5481644C-D2B5-944D-BA6F-AA53671B9199}"/>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80055D86-B591-CB4F-8B66-D69D4F7540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CAAE6E53-DF3C-854D-A17A-AB02FD62865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D84D8EAD-60E7-6349-97DC-5EFB8A177F23}" type="slidenum">
              <a:rPr lang="en-US" altLang="en-US" sz="1200" smtClean="0"/>
              <a:pPr/>
              <a:t>10</a:t>
            </a:fld>
            <a:endParaRPr lang="en-US" altLang="en-US" sz="1200"/>
          </a:p>
        </p:txBody>
      </p:sp>
      <p:sp>
        <p:nvSpPr>
          <p:cNvPr id="45058" name="Rectangle 2">
            <a:extLst>
              <a:ext uri="{FF2B5EF4-FFF2-40B4-BE49-F238E27FC236}">
                <a16:creationId xmlns:a16="http://schemas.microsoft.com/office/drawing/2014/main" id="{3FE52A99-CA9E-064E-8180-E5B7EAA402A9}"/>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6B3B5015-0A97-DA4D-9BB6-38C4670874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0581DF0F-EBC1-D147-8FE1-DAD9F3F54CC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8BF7969D-C2F8-BA41-9CB6-5E1CA2BB89AE}" type="slidenum">
              <a:rPr lang="en-US" altLang="en-US" sz="1200" smtClean="0"/>
              <a:pPr/>
              <a:t>12</a:t>
            </a:fld>
            <a:endParaRPr lang="en-US" altLang="en-US" sz="1200"/>
          </a:p>
        </p:txBody>
      </p:sp>
      <p:sp>
        <p:nvSpPr>
          <p:cNvPr id="48130" name="Rectangle 2">
            <a:extLst>
              <a:ext uri="{FF2B5EF4-FFF2-40B4-BE49-F238E27FC236}">
                <a16:creationId xmlns:a16="http://schemas.microsoft.com/office/drawing/2014/main" id="{3EFFA5B3-03C0-0543-908E-A45827B55B87}"/>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3554BCE9-CF8E-CD4F-9CF4-90ED5B41121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2BFF8A4D-5997-A7DF-7E4B-3E336121A2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EE6E99C8-96DF-F8F9-E764-7AAF8D61DA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6628" name="Slide Number Placeholder 3">
            <a:extLst>
              <a:ext uri="{FF2B5EF4-FFF2-40B4-BE49-F238E27FC236}">
                <a16:creationId xmlns:a16="http://schemas.microsoft.com/office/drawing/2014/main" id="{D9390B30-EC74-EA32-001E-7208D15AAE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fld id="{CEC6235E-81F8-3643-B6C5-81B6871698CA}" type="slidenum">
              <a:rPr lang="en-US" altLang="en-US" sz="1200"/>
              <a:pPr/>
              <a:t>34</a:t>
            </a:fld>
            <a:endParaRPr lang="en-US" altLang="en-US" sz="1200"/>
          </a:p>
        </p:txBody>
      </p:sp>
    </p:spTree>
    <p:extLst>
      <p:ext uri="{BB962C8B-B14F-4D97-AF65-F5344CB8AC3E}">
        <p14:creationId xmlns:p14="http://schemas.microsoft.com/office/powerpoint/2010/main" val="2696888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0600" y="1575115"/>
            <a:ext cx="6165850" cy="1317382"/>
          </a:xfrm>
        </p:spPr>
        <p:txBody>
          <a:bodyPr anchor="b">
            <a:normAutofit/>
          </a:bodyPr>
          <a:lstStyle>
            <a:lvl1pPr algn="l">
              <a:defRPr sz="36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990599" y="3719997"/>
            <a:ext cx="5243147" cy="667120"/>
          </a:xfrm>
          <a:prstGeom prst="rect">
            <a:avLst/>
          </a:prstGeom>
        </p:spPr>
        <p:txBody>
          <a:bodyPr anchor="ctr">
            <a:noAutofit/>
          </a:bodyPr>
          <a:lstStyle>
            <a:lvl1pPr marL="0" indent="0" algn="l">
              <a:buNone/>
              <a:defRPr sz="1600" b="0" spc="0">
                <a:solidFill>
                  <a:schemeClr val="tx2">
                    <a:lumMod val="40000"/>
                    <a:lumOff val="6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990600" y="3015777"/>
            <a:ext cx="6165850" cy="378587"/>
          </a:xfrm>
          <a:prstGeom prst="rect">
            <a:avLst/>
          </a:prstGeom>
        </p:spPr>
        <p:txBody>
          <a:bodyPr>
            <a:normAutofit/>
          </a:bodyPr>
          <a:lstStyle>
            <a:lvl1pPr marL="0" indent="0">
              <a:buNone/>
              <a:defRPr sz="2000">
                <a:solidFill>
                  <a:schemeClr val="bg2"/>
                </a:solidFill>
              </a:defRPr>
            </a:lvl1pPr>
          </a:lstStyle>
          <a:p>
            <a:pPr lvl="0"/>
            <a:r>
              <a:rPr lang="en-US" dirty="0"/>
              <a:t>Click to add subtitle</a:t>
            </a: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2588669" y="6296999"/>
            <a:ext cx="1828800" cy="136525"/>
          </a:xfrm>
          <a:prstGeom prst="rect">
            <a:avLst/>
          </a:prstGeom>
        </p:spPr>
        <p:txBody>
          <a:bodyPr lIns="0" tIns="0" rIns="0" bIns="0">
            <a:normAutofit/>
          </a:bodyPr>
          <a:lstStyle>
            <a:lvl1pPr marL="0" indent="0" algn="ctr">
              <a:buNone/>
              <a:defRPr sz="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990600" y="4509920"/>
            <a:ext cx="4297393" cy="667120"/>
          </a:xfrm>
          <a:prstGeom prst="rect">
            <a:avLst/>
          </a:prstGeom>
        </p:spPr>
        <p:txBody>
          <a:bodyPr lIns="0" tIns="0" rIns="0" bIns="0"/>
          <a:lstStyle>
            <a:lvl1pPr>
              <a:buFontTx/>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4288" r="-3731"/>
          <a:stretch/>
        </p:blipFill>
        <p:spPr>
          <a:xfrm>
            <a:off x="966239" y="479998"/>
            <a:ext cx="1271441" cy="492365"/>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userDrawn="1"/>
        </p:nvSpPr>
        <p:spPr>
          <a:xfrm>
            <a:off x="912699" y="1056087"/>
            <a:ext cx="4710777" cy="307777"/>
          </a:xfrm>
          <a:prstGeom prst="rect">
            <a:avLst/>
          </a:prstGeom>
          <a:noFill/>
        </p:spPr>
        <p:txBody>
          <a:bodyPr wrap="none" rtlCol="0">
            <a:spAutoFit/>
          </a:bodyPr>
          <a:lstStyle/>
          <a:p>
            <a:r>
              <a:rPr lang="en-US" sz="1400" spc="150" baseline="0" dirty="0">
                <a:solidFill>
                  <a:schemeClr val="bg1"/>
                </a:solidFill>
                <a:latin typeface="+mj-lt"/>
              </a:rPr>
              <a:t>Exceptional service in the national interest</a:t>
            </a:r>
          </a:p>
        </p:txBody>
      </p:sp>
      <p:sp>
        <p:nvSpPr>
          <p:cNvPr id="19" name="TextBox 18">
            <a:extLst>
              <a:ext uri="{FF2B5EF4-FFF2-40B4-BE49-F238E27FC236}">
                <a16:creationId xmlns:a16="http://schemas.microsoft.com/office/drawing/2014/main" id="{1D369985-FB39-5049-971A-8BBBC56F2C4E}"/>
              </a:ext>
            </a:extLst>
          </p:cNvPr>
          <p:cNvSpPr txBox="1"/>
          <p:nvPr userDrawn="1"/>
        </p:nvSpPr>
        <p:spPr>
          <a:xfrm>
            <a:off x="5287993" y="6307251"/>
            <a:ext cx="5642358" cy="491225"/>
          </a:xfrm>
          <a:prstGeom prst="rect">
            <a:avLst/>
          </a:prstGeom>
          <a:noFill/>
        </p:spPr>
        <p:txBody>
          <a:bodyPr wrap="square" rtlCol="0">
            <a:spAutoFit/>
          </a:bodyPr>
          <a:lstStyle/>
          <a:p>
            <a:pPr algn="r">
              <a:lnSpc>
                <a:spcPct val="110000"/>
              </a:lnSpc>
            </a:pPr>
            <a:r>
              <a:rPr lang="en-US" sz="800" b="0" i="0" kern="1200" dirty="0">
                <a:solidFill>
                  <a:schemeClr val="bg2">
                    <a:lumMod val="50000"/>
                  </a:schemeClr>
                </a:solidFill>
                <a:effectLst/>
                <a:latin typeface="Open Sans" panose="020B0606030504020204" pitchFamily="34" charset="0"/>
                <a:ea typeface="+mn-ea"/>
                <a:cs typeface="+mn-cs"/>
              </a:rPr>
              <a:t>Sandia National Laboratories is a </a:t>
            </a:r>
            <a:r>
              <a:rPr lang="en-US" sz="800" b="0" i="0" kern="1200" dirty="0" err="1">
                <a:solidFill>
                  <a:schemeClr val="bg2">
                    <a:lumMod val="50000"/>
                  </a:schemeClr>
                </a:solidFill>
                <a:effectLst/>
                <a:latin typeface="Open Sans" panose="020B0606030504020204" pitchFamily="34" charset="0"/>
                <a:ea typeface="+mn-ea"/>
                <a:cs typeface="+mn-cs"/>
              </a:rPr>
              <a:t>multimission</a:t>
            </a:r>
            <a:r>
              <a:rPr lang="en-US" sz="800" b="0" i="0" kern="1200" dirty="0">
                <a:solidFill>
                  <a:schemeClr val="bg2">
                    <a:lumMod val="50000"/>
                  </a:schemeClr>
                </a:solidFill>
                <a:effectLst/>
                <a:latin typeface="Open Sans" panose="020B0606030504020204" pitchFamily="34" charset="0"/>
                <a:ea typeface="+mn-ea"/>
                <a:cs typeface="+mn-cs"/>
              </a:rPr>
              <a:t> laboratory managed and operated by National Technology and Engineering Solutions of Sandia LLC, a wholly owned subsidiary of Honeywell International Inc. for the U.S. Department of Energy’s National Nuclear Security Administration under contract DE-NA0003525. </a:t>
            </a:r>
            <a:endParaRPr lang="en-US" sz="800" b="0" i="0" dirty="0">
              <a:solidFill>
                <a:schemeClr val="bg2">
                  <a:lumMod val="50000"/>
                </a:schemeClr>
              </a:solidFill>
              <a:latin typeface="Open Sans" panose="020B0606030504020204" pitchFamily="34" charset="0"/>
            </a:endParaRPr>
          </a:p>
        </p:txBody>
      </p:sp>
      <p:pic>
        <p:nvPicPr>
          <p:cNvPr id="21" name="Picture 20">
            <a:extLst>
              <a:ext uri="{FF2B5EF4-FFF2-40B4-BE49-F238E27FC236}">
                <a16:creationId xmlns:a16="http://schemas.microsoft.com/office/drawing/2014/main" id="{5ADC7756-6766-FF46-BFDC-7CBCF88C2FB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65815" y="6362720"/>
            <a:ext cx="654939" cy="159193"/>
          </a:xfrm>
          <a:prstGeom prst="rect">
            <a:avLst/>
          </a:prstGeom>
        </p:spPr>
      </p:pic>
      <p:pic>
        <p:nvPicPr>
          <p:cNvPr id="23" name="Picture 22">
            <a:extLst>
              <a:ext uri="{FF2B5EF4-FFF2-40B4-BE49-F238E27FC236}">
                <a16:creationId xmlns:a16="http://schemas.microsoft.com/office/drawing/2014/main" id="{1B5135D8-0C79-D249-B01D-F828C907537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052075" y="6609587"/>
            <a:ext cx="463192" cy="134533"/>
          </a:xfrm>
          <a:prstGeom prst="rect">
            <a:avLst/>
          </a:prstGeom>
        </p:spPr>
      </p:pic>
    </p:spTree>
    <p:extLst>
      <p:ext uri="{BB962C8B-B14F-4D97-AF65-F5344CB8AC3E}">
        <p14:creationId xmlns:p14="http://schemas.microsoft.com/office/powerpoint/2010/main" val="18093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43051" y="311151"/>
            <a:ext cx="9055100" cy="849313"/>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43B78074-0F8F-514D-9D1F-7B695FE7D2DE}"/>
              </a:ext>
            </a:extLst>
          </p:cNvPr>
          <p:cNvSpPr>
            <a:spLocks noGrp="1" noChangeArrowheads="1"/>
          </p:cNvSpPr>
          <p:nvPr>
            <p:ph type="dt" sz="half" idx="10"/>
          </p:nvPr>
        </p:nvSpPr>
        <p:spPr>
          <a:ln/>
        </p:spPr>
        <p:txBody>
          <a:bodyPr/>
          <a:lstStyle>
            <a:lvl1pPr algn="l">
              <a:defRPr/>
            </a:lvl1pPr>
          </a:lstStyle>
          <a:p>
            <a:pPr algn="r">
              <a:defRPr/>
            </a:pPr>
            <a:r>
              <a:rPr lang="en-US"/>
              <a:t>CUBIT Basic Tutorial</a:t>
            </a:r>
          </a:p>
          <a:p>
            <a:pPr>
              <a:defRPr/>
            </a:pPr>
            <a:endParaRPr lang="en-US"/>
          </a:p>
        </p:txBody>
      </p:sp>
    </p:spTree>
    <p:extLst>
      <p:ext uri="{BB962C8B-B14F-4D97-AF65-F5344CB8AC3E}">
        <p14:creationId xmlns:p14="http://schemas.microsoft.com/office/powerpoint/2010/main" val="2090762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88423" y="2066192"/>
            <a:ext cx="3868616" cy="2795954"/>
          </a:xfrm>
        </p:spPr>
        <p:txBody>
          <a:bodyPr anchor="ctr">
            <a:normAutofit/>
          </a:bodyPr>
          <a:lstStyle>
            <a:lvl1pPr algn="ctr">
              <a:defRPr sz="4000">
                <a:solidFill>
                  <a:schemeClr val="bg1"/>
                </a:solidFill>
              </a:defRPr>
            </a:lvl1pPr>
          </a:lstStyle>
          <a:p>
            <a:r>
              <a:rPr lang="en-US" dirty="0"/>
              <a:t>CLICK TO ADD TITLE</a:t>
            </a:r>
          </a:p>
        </p:txBody>
      </p:sp>
    </p:spTree>
    <p:extLst>
      <p:ext uri="{BB962C8B-B14F-4D97-AF65-F5344CB8AC3E}">
        <p14:creationId xmlns:p14="http://schemas.microsoft.com/office/powerpoint/2010/main" val="41535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1985" y="2919047"/>
            <a:ext cx="4598377" cy="1767254"/>
          </a:xfrm>
        </p:spPr>
        <p:txBody>
          <a:bodyPr anchor="ctr">
            <a:normAutofit/>
          </a:bodyPr>
          <a:lstStyle>
            <a:lvl1pPr algn="l">
              <a:defRPr sz="3600">
                <a:solidFill>
                  <a:schemeClr val="bg1"/>
                </a:solidFill>
              </a:defRPr>
            </a:lvl1pPr>
          </a:lstStyle>
          <a:p>
            <a:r>
              <a:rPr lang="en-US" dirty="0"/>
              <a:t>CLICK TO ADD TITLE</a:t>
            </a:r>
          </a:p>
        </p:txBody>
      </p:sp>
    </p:spTree>
    <p:extLst>
      <p:ext uri="{BB962C8B-B14F-4D97-AF65-F5344CB8AC3E}">
        <p14:creationId xmlns:p14="http://schemas.microsoft.com/office/powerpoint/2010/main" val="387136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409700"/>
            <a:ext cx="11049000" cy="461010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879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nd_Doub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647700" y="1409701"/>
            <a:ext cx="5212412" cy="4610100"/>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Courier New" panose="02070309020205020404" pitchFamily="49" charset="0"/>
              <a:buChar char="o"/>
              <a:defRPr>
                <a:latin typeface="Open Sans" panose="020B0606030504020204" pitchFamily="34" charset="0"/>
              </a:defRPr>
            </a:lvl2pPr>
            <a:lvl3pPr>
              <a:lnSpc>
                <a:spcPct val="100000"/>
              </a:lnSpc>
              <a:buFont typeface="Courier New" panose="02070309020205020404" pitchFamily="49" charset="0"/>
              <a:buChar char="o"/>
              <a:defRPr>
                <a:latin typeface="Open Sans" panose="020B0606030504020204" pitchFamily="34" charset="0"/>
              </a:defRPr>
            </a:lvl3pPr>
            <a:lvl4pPr>
              <a:lnSpc>
                <a:spcPct val="100000"/>
              </a:lnSpc>
              <a:buFont typeface="Courier New" panose="02070309020205020404" pitchFamily="49" charset="0"/>
              <a:buChar char="o"/>
              <a:defRPr>
                <a:latin typeface="Open Sans" panose="020B0606030504020204" pitchFamily="34" charset="0"/>
              </a:defRPr>
            </a:lvl4pPr>
            <a:lvl5pPr>
              <a:lnSpc>
                <a:spcPct val="100000"/>
              </a:lnSpc>
              <a:buFont typeface="Courier New" panose="02070309020205020404" pitchFamily="49" charset="0"/>
              <a:buChar char="o"/>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6" name="Content Placeholder 2">
            <a:extLst>
              <a:ext uri="{FF2B5EF4-FFF2-40B4-BE49-F238E27FC236}">
                <a16:creationId xmlns:a16="http://schemas.microsoft.com/office/drawing/2014/main" id="{5D970262-8623-2B46-A712-FEE93CC93EDE}"/>
              </a:ext>
            </a:extLst>
          </p:cNvPr>
          <p:cNvSpPr>
            <a:spLocks noGrp="1"/>
          </p:cNvSpPr>
          <p:nvPr>
            <p:ph idx="10" hasCustomPrompt="1"/>
          </p:nvPr>
        </p:nvSpPr>
        <p:spPr>
          <a:xfrm>
            <a:off x="6331888" y="1409700"/>
            <a:ext cx="5364812" cy="4610101"/>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atin typeface="Open Sans" panose="020B0606030504020204" pitchFamily="34" charset="0"/>
              </a:defRPr>
            </a:lvl2pPr>
            <a:lvl3pPr>
              <a:lnSpc>
                <a:spcPct val="100000"/>
              </a:lnSpc>
              <a:buFont typeface="Wingdings" pitchFamily="2" charset="2"/>
              <a:buChar char="§"/>
              <a:defRPr>
                <a:latin typeface="Open Sans" panose="020B0606030504020204" pitchFamily="34" charset="0"/>
              </a:defRPr>
            </a:lvl3pPr>
            <a:lvl4pPr>
              <a:lnSpc>
                <a:spcPct val="100000"/>
              </a:lnSpc>
              <a:buFont typeface="Wingdings" pitchFamily="2" charset="2"/>
              <a:buChar char="§"/>
              <a:defRPr>
                <a:latin typeface="Open Sans" panose="020B0606030504020204" pitchFamily="34" charset="0"/>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8" name="Slide Number Placeholder 5">
            <a:extLst>
              <a:ext uri="{FF2B5EF4-FFF2-40B4-BE49-F238E27FC236}">
                <a16:creationId xmlns:a16="http://schemas.microsoft.com/office/drawing/2014/main" id="{1CF5FC13-FF8A-8C4E-BA9B-B1FED8AA82E4}"/>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244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ONLY - CLICK TO ADD TITLE</a:t>
            </a:r>
          </a:p>
        </p:txBody>
      </p:sp>
      <p:sp>
        <p:nvSpPr>
          <p:cNvPr id="5" name="Slide Number Placeholder 5">
            <a:extLst>
              <a:ext uri="{FF2B5EF4-FFF2-40B4-BE49-F238E27FC236}">
                <a16:creationId xmlns:a16="http://schemas.microsoft.com/office/drawing/2014/main" id="{6E97028B-705D-5846-9BF6-441624A3FB9D}"/>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0032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B71B262-AC2E-494D-B366-04431A29FCBF}"/>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07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252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7">
            <a:extLst>
              <a:ext uri="{FF2B5EF4-FFF2-40B4-BE49-F238E27FC236}">
                <a16:creationId xmlns:a16="http://schemas.microsoft.com/office/drawing/2014/main" id="{100A752A-A4BD-8149-9A8A-969FD5ED2114}"/>
              </a:ext>
            </a:extLst>
          </p:cNvPr>
          <p:cNvSpPr>
            <a:spLocks noGrp="1" noChangeArrowheads="1"/>
          </p:cNvSpPr>
          <p:nvPr>
            <p:ph type="dt" idx="10"/>
          </p:nvPr>
        </p:nvSpPr>
        <p:spPr>
          <a:xfrm>
            <a:off x="8909051" y="6503989"/>
            <a:ext cx="1540933" cy="244475"/>
          </a:xfrm>
          <a:prstGeom prst="rect">
            <a:avLst/>
          </a:prstGeom>
        </p:spPr>
        <p:txBody>
          <a:bodyPr/>
          <a:lstStyle>
            <a:lvl1pPr algn="ctr">
              <a:buClr>
                <a:srgbClr val="000000"/>
              </a:buClr>
              <a:buSzPct val="100000"/>
              <a:buFont typeface="Times New Roman" panose="02020603050405020304" pitchFamily="18" charset="0"/>
              <a:buNone/>
              <a:defRPr/>
            </a:lvl1pPr>
          </a:lstStyle>
          <a:p>
            <a:pPr>
              <a:defRPr/>
            </a:pPr>
            <a:r>
              <a:rPr lang="en-US"/>
              <a:t>Steve Owen </a:t>
            </a:r>
          </a:p>
        </p:txBody>
      </p:sp>
    </p:spTree>
    <p:extLst>
      <p:ext uri="{BB962C8B-B14F-4D97-AF65-F5344CB8AC3E}">
        <p14:creationId xmlns:p14="http://schemas.microsoft.com/office/powerpoint/2010/main" val="289789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0200" y="261257"/>
            <a:ext cx="10096500" cy="774779"/>
          </a:xfrm>
          <a:prstGeom prst="rect">
            <a:avLst/>
          </a:prstGeom>
        </p:spPr>
        <p:txBody>
          <a:bodyPr vert="horz" lIns="0" tIns="0" rIns="0" bIns="0" rtlCol="0" anchor="ctr">
            <a:normAutofit/>
          </a:bodyPr>
          <a:lstStyle/>
          <a:p>
            <a:r>
              <a:rPr lang="en-US" dirty="0"/>
              <a:t>CLICK TO EDIT MASTER TITLE STYLE</a:t>
            </a:r>
          </a:p>
        </p:txBody>
      </p:sp>
      <p:sp>
        <p:nvSpPr>
          <p:cNvPr id="9" name="Text Placeholder 2">
            <a:extLst>
              <a:ext uri="{FF2B5EF4-FFF2-40B4-BE49-F238E27FC236}">
                <a16:creationId xmlns:a16="http://schemas.microsoft.com/office/drawing/2014/main" id="{CAC4959A-AD2F-9049-854D-6985DFCF4E46}"/>
              </a:ext>
            </a:extLst>
          </p:cNvPr>
          <p:cNvSpPr>
            <a:spLocks noGrp="1"/>
          </p:cNvSpPr>
          <p:nvPr>
            <p:ph type="body" idx="1"/>
          </p:nvPr>
        </p:nvSpPr>
        <p:spPr>
          <a:xfrm>
            <a:off x="654222" y="1429233"/>
            <a:ext cx="11042478" cy="4590567"/>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17C06173-326E-C842-95A0-26D69A4B9AFD}"/>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b="0" i="0">
                <a:solidFill>
                  <a:srgbClr val="FFFFFF"/>
                </a:solidFill>
                <a:latin typeface="Open Sans" panose="020B06060305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90262625"/>
      </p:ext>
    </p:extLst>
  </p:cSld>
  <p:clrMap bg1="lt1" tx1="dk1" bg2="lt2" tx2="dk2" accent1="accent1" accent2="accent2" accent3="accent3" accent4="accent4" accent5="accent5" accent6="accent6" hlink="hlink" folHlink="folHlink"/>
  <p:sldLayoutIdLst>
    <p:sldLayoutId id="2147483752" r:id="rId1"/>
    <p:sldLayoutId id="2147483733" r:id="rId2"/>
    <p:sldLayoutId id="2147483758" r:id="rId3"/>
    <p:sldLayoutId id="2147483763" r:id="rId4"/>
    <p:sldLayoutId id="2147483760" r:id="rId5"/>
    <p:sldLayoutId id="2147483761" r:id="rId6"/>
    <p:sldLayoutId id="2147483762" r:id="rId7"/>
    <p:sldLayoutId id="2147483764" r:id="rId8"/>
    <p:sldLayoutId id="2147483766" r:id="rId9"/>
    <p:sldLayoutId id="214748376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5"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6.png"/><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9.xml"/><Relationship Id="rId5" Type="http://schemas.openxmlformats.org/officeDocument/2006/relationships/image" Target="../media/image101.png"/><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9.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109.png"/></Relationships>
</file>

<file path=ppt/slides/_rels/slide3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8.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png"/></Relationships>
</file>

<file path=ppt/slides/_rels/slide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xml"/><Relationship Id="rId5" Type="http://schemas.openxmlformats.org/officeDocument/2006/relationships/image" Target="../media/image110.png"/><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image" Target="../media/image131.png"/><Relationship Id="rId4" Type="http://schemas.openxmlformats.org/officeDocument/2006/relationships/image" Target="../media/image130.png"/></Relationships>
</file>

<file path=ppt/slides/_rels/slide4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8.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4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23EA49-B5D0-1541-8EC1-3C4BE870D2BF}"/>
              </a:ext>
            </a:extLst>
          </p:cNvPr>
          <p:cNvSpPr>
            <a:spLocks noGrp="1"/>
          </p:cNvSpPr>
          <p:nvPr>
            <p:ph type="ctrTitle"/>
          </p:nvPr>
        </p:nvSpPr>
        <p:spPr>
          <a:xfrm>
            <a:off x="1028732" y="2404928"/>
            <a:ext cx="6165850" cy="1166421"/>
          </a:xfrm>
          <a:effectLst>
            <a:outerShdw blurRad="50800" dist="38100" dir="2700000" algn="tl" rotWithShape="0">
              <a:prstClr val="black">
                <a:alpha val="40000"/>
              </a:prstClr>
            </a:outerShdw>
          </a:effectLst>
        </p:spPr>
        <p:txBody>
          <a:bodyPr>
            <a:normAutofit/>
          </a:bodyPr>
          <a:lstStyle/>
          <a:p>
            <a:r>
              <a:rPr lang="en-US" b="1" dirty="0">
                <a:solidFill>
                  <a:srgbClr val="C00000"/>
                </a:solidFill>
                <a:latin typeface="Arial" charset="0"/>
                <a:ea typeface="ＭＳ Ｐゴシック" charset="0"/>
              </a:rPr>
              <a:t>Geometry for Sweeping</a:t>
            </a:r>
            <a:endParaRPr lang="en-US" dirty="0">
              <a:solidFill>
                <a:srgbClr val="C00000"/>
              </a:solidFill>
            </a:endParaRPr>
          </a:p>
        </p:txBody>
      </p:sp>
      <p:sp>
        <p:nvSpPr>
          <p:cNvPr id="8" name="Subtitle 7">
            <a:extLst>
              <a:ext uri="{FF2B5EF4-FFF2-40B4-BE49-F238E27FC236}">
                <a16:creationId xmlns:a16="http://schemas.microsoft.com/office/drawing/2014/main" id="{6572C9CA-5251-BE48-98C9-AEE6EB0EB890}"/>
              </a:ext>
            </a:extLst>
          </p:cNvPr>
          <p:cNvSpPr>
            <a:spLocks noGrp="1"/>
          </p:cNvSpPr>
          <p:nvPr>
            <p:ph type="subTitle" idx="1"/>
          </p:nvPr>
        </p:nvSpPr>
        <p:spPr>
          <a:xfrm>
            <a:off x="1028732" y="4256500"/>
            <a:ext cx="5243147" cy="667120"/>
          </a:xfrm>
        </p:spPr>
        <p:txBody>
          <a:bodyPr/>
          <a:lstStyle/>
          <a:p>
            <a:r>
              <a:rPr lang="en-US" dirty="0"/>
              <a:t>Steven Owen</a:t>
            </a:r>
          </a:p>
        </p:txBody>
      </p:sp>
      <p:sp>
        <p:nvSpPr>
          <p:cNvPr id="9" name="Text Placeholder 8">
            <a:extLst>
              <a:ext uri="{FF2B5EF4-FFF2-40B4-BE49-F238E27FC236}">
                <a16:creationId xmlns:a16="http://schemas.microsoft.com/office/drawing/2014/main" id="{A56AD260-9467-CE4A-B0C7-B567ACAF5F67}"/>
              </a:ext>
            </a:extLst>
          </p:cNvPr>
          <p:cNvSpPr>
            <a:spLocks noGrp="1"/>
          </p:cNvSpPr>
          <p:nvPr>
            <p:ph type="body" sz="quarter" idx="10"/>
          </p:nvPr>
        </p:nvSpPr>
        <p:spPr>
          <a:xfrm>
            <a:off x="1028733" y="3778308"/>
            <a:ext cx="6165850" cy="378587"/>
          </a:xfrm>
        </p:spPr>
        <p:txBody>
          <a:bodyPr/>
          <a:lstStyle/>
          <a:p>
            <a:r>
              <a:rPr lang="en-US" dirty="0"/>
              <a:t>CUBIT™ 200 Tutorials</a:t>
            </a:r>
          </a:p>
        </p:txBody>
      </p:sp>
      <p:sp>
        <p:nvSpPr>
          <p:cNvPr id="33" name="TextBox 32">
            <a:extLst>
              <a:ext uri="{FF2B5EF4-FFF2-40B4-BE49-F238E27FC236}">
                <a16:creationId xmlns:a16="http://schemas.microsoft.com/office/drawing/2014/main" id="{13E54DF6-4A33-0F44-BFF9-3FDCAA65F7F8}"/>
              </a:ext>
            </a:extLst>
          </p:cNvPr>
          <p:cNvSpPr txBox="1"/>
          <p:nvPr/>
        </p:nvSpPr>
        <p:spPr>
          <a:xfrm>
            <a:off x="3438144" y="3596640"/>
            <a:ext cx="0" cy="0"/>
          </a:xfrm>
          <a:prstGeom prst="rect">
            <a:avLst/>
          </a:prstGeom>
        </p:spPr>
        <p:txBody>
          <a:bodyPr vert="horz" wrap="none" lIns="91440" tIns="45720" rIns="91440" bIns="45720" rtlCol="0">
            <a:noAutofit/>
          </a:bodyPr>
          <a:lstStyle/>
          <a:p>
            <a:pPr algn="l"/>
            <a:endParaRPr lang="en-US" dirty="0">
              <a:latin typeface="Open Sans" panose="020B0606030504020204" pitchFamily="34" charset="0"/>
            </a:endParaRPr>
          </a:p>
        </p:txBody>
      </p:sp>
      <p:grpSp>
        <p:nvGrpSpPr>
          <p:cNvPr id="3" name="Group 2">
            <a:extLst>
              <a:ext uri="{FF2B5EF4-FFF2-40B4-BE49-F238E27FC236}">
                <a16:creationId xmlns:a16="http://schemas.microsoft.com/office/drawing/2014/main" id="{3152DC94-CDAD-B040-B849-6C3CC0DE930D}"/>
              </a:ext>
            </a:extLst>
          </p:cNvPr>
          <p:cNvGrpSpPr/>
          <p:nvPr/>
        </p:nvGrpSpPr>
        <p:grpSpPr>
          <a:xfrm>
            <a:off x="6292924" y="955497"/>
            <a:ext cx="5520487" cy="3686141"/>
            <a:chOff x="4474962" y="256854"/>
            <a:chExt cx="7446325" cy="4972062"/>
          </a:xfrm>
        </p:grpSpPr>
        <p:pic>
          <p:nvPicPr>
            <p:cNvPr id="12" name="Picture 9" descr="360_antenna_support">
              <a:extLst>
                <a:ext uri="{FF2B5EF4-FFF2-40B4-BE49-F238E27FC236}">
                  <a16:creationId xmlns:a16="http://schemas.microsoft.com/office/drawing/2014/main" id="{BC6E5148-1F87-1945-895B-5FA4464A632D}"/>
                </a:ext>
              </a:extLst>
            </p:cNvPr>
            <p:cNvPicPr>
              <a:picLocks noChangeAspect="1" noChangeArrowheads="1"/>
            </p:cNvPicPr>
            <p:nvPr/>
          </p:nvPicPr>
          <p:blipFill>
            <a:blip r:embed="rId3">
              <a:clrChange>
                <a:clrFrom>
                  <a:srgbClr val="FCFEFC"/>
                </a:clrFrom>
                <a:clrTo>
                  <a:srgbClr val="FCFEFC">
                    <a:alpha val="0"/>
                  </a:srgbClr>
                </a:clrTo>
              </a:clrChange>
              <a:lum contrast="60000"/>
              <a:extLst>
                <a:ext uri="{28A0092B-C50C-407E-A947-70E740481C1C}">
                  <a14:useLocalDpi xmlns:a14="http://schemas.microsoft.com/office/drawing/2010/main" val="0"/>
                </a:ext>
              </a:extLst>
            </a:blip>
            <a:srcRect/>
            <a:stretch>
              <a:fillRect/>
            </a:stretch>
          </p:blipFill>
          <p:spPr bwMode="auto">
            <a:xfrm>
              <a:off x="5855945" y="256854"/>
              <a:ext cx="5900565" cy="49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10" descr="Paper bag">
              <a:extLst>
                <a:ext uri="{FF2B5EF4-FFF2-40B4-BE49-F238E27FC236}">
                  <a16:creationId xmlns:a16="http://schemas.microsoft.com/office/drawing/2014/main" id="{228E9DF8-9DDE-174C-9F56-108426566B0B}"/>
                </a:ext>
              </a:extLst>
            </p:cNvPr>
            <p:cNvSpPr>
              <a:spLocks noChangeArrowheads="1" noChangeShapeType="1" noTextEdit="1"/>
            </p:cNvSpPr>
            <p:nvPr/>
          </p:nvSpPr>
          <p:spPr bwMode="auto">
            <a:xfrm>
              <a:off x="4474962" y="1462598"/>
              <a:ext cx="6779372" cy="2610268"/>
            </a:xfrm>
            <a:prstGeom prst="rect">
              <a:avLst/>
            </a:prstGeom>
          </p:spPr>
          <p:txBody>
            <a:bodyPr wrap="none" fromWordArt="1">
              <a:prstTxWarp prst="textCascadeUp">
                <a:avLst>
                  <a:gd name="adj" fmla="val 52528"/>
                </a:avLst>
              </a:prstTxWarp>
              <a:scene3d>
                <a:camera prst="legacyPerspectiveTopLeft">
                  <a:rot lat="0" lon="20519958" rev="0"/>
                </a:camera>
                <a:lightRig rig="legacyHarsh3" dir="r"/>
              </a:scene3d>
              <a:sp3d extrusionH="430200" prstMaterial="legacyMatte">
                <a:extrusionClr>
                  <a:srgbClr val="006600"/>
                </a:extrusionClr>
                <a:contourClr>
                  <a:srgbClr val="FFFFFF"/>
                </a:contourClr>
              </a:sp3d>
            </a:bodyPr>
            <a:lstStyle/>
            <a:p>
              <a:pPr algn="ctr"/>
              <a:r>
                <a:rPr lang="en-US" sz="3600" kern="10" dirty="0">
                  <a:ln w="9525">
                    <a:round/>
                    <a:headEnd/>
                    <a:tailEnd/>
                  </a:ln>
                  <a:blipFill dpi="0" rotWithShape="0">
                    <a:blip r:embed="rId4"/>
                    <a:srcRect/>
                    <a:tile tx="0" ty="0" sx="100000" sy="100000" flip="none" algn="tl"/>
                  </a:blipFill>
                  <a:latin typeface="Arial Black" panose="020B0604020202020204" pitchFamily="34" charset="0"/>
                  <a:cs typeface="Arial Black" panose="020B0604020202020204" pitchFamily="34" charset="0"/>
                </a:rPr>
                <a:t>CUBIT</a:t>
              </a:r>
            </a:p>
          </p:txBody>
        </p:sp>
        <p:sp>
          <p:nvSpPr>
            <p:cNvPr id="14" name="Text Box 11">
              <a:extLst>
                <a:ext uri="{FF2B5EF4-FFF2-40B4-BE49-F238E27FC236}">
                  <a16:creationId xmlns:a16="http://schemas.microsoft.com/office/drawing/2014/main" id="{E4459622-1D59-EF4D-8730-3A31E7B99DA2}"/>
                </a:ext>
              </a:extLst>
            </p:cNvPr>
            <p:cNvSpPr txBox="1">
              <a:spLocks noChangeArrowheads="1"/>
            </p:cNvSpPr>
            <p:nvPr/>
          </p:nvSpPr>
          <p:spPr bwMode="auto">
            <a:xfrm>
              <a:off x="6739984" y="3246368"/>
              <a:ext cx="5181303" cy="1156050"/>
            </a:xfrm>
            <a:prstGeom prst="rect">
              <a:avLst/>
            </a:prstGeom>
            <a:noFill/>
            <a:ln>
              <a:noFill/>
            </a:ln>
            <a:effectLst>
              <a:outerShdw blurRad="63500" dist="17961" dir="2700000" algn="ctr" rotWithShape="0">
                <a:schemeClr val="tx1">
                  <a:alpha val="74998"/>
                </a:schemeClr>
              </a:outerShdw>
            </a:effectLst>
          </p:spPr>
          <p:txBody>
            <a:bodyPr wrap="none">
              <a:spAutoFit/>
            </a:bodyPr>
            <a:lstStyle>
              <a:lvl1pPr>
                <a:defRPr sz="1000">
                  <a:solidFill>
                    <a:schemeClr val="tx1"/>
                  </a:solidFill>
                  <a:latin typeface="Arial" charset="0"/>
                  <a:ea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000">
                  <a:solidFill>
                    <a:schemeClr val="tx1"/>
                  </a:solidFill>
                  <a:latin typeface="Arial" charset="0"/>
                  <a:ea typeface="ＭＳ Ｐゴシック" charset="0"/>
                </a:defRPr>
              </a:lvl9pPr>
            </a:lstStyle>
            <a:p>
              <a:pPr algn="r">
                <a:defRPr/>
              </a:pPr>
              <a:r>
                <a:rPr lang="en-US" sz="2000" b="1">
                  <a:solidFill>
                    <a:srgbClr val="CD0000"/>
                  </a:solidFill>
                  <a:cs typeface="ＭＳ Ｐゴシック" charset="0"/>
                </a:rPr>
                <a:t>Geometry and </a:t>
              </a:r>
            </a:p>
            <a:p>
              <a:pPr algn="r">
                <a:defRPr/>
              </a:pPr>
              <a:r>
                <a:rPr lang="en-US" sz="2000" b="1">
                  <a:solidFill>
                    <a:srgbClr val="CD0000"/>
                  </a:solidFill>
                  <a:cs typeface="ＭＳ Ｐゴシック" charset="0"/>
                </a:rPr>
                <a:t>Mesh Generation Toolkit</a:t>
              </a:r>
            </a:p>
          </p:txBody>
        </p:sp>
      </p:grpSp>
      <p:sp>
        <p:nvSpPr>
          <p:cNvPr id="22" name="Subtitle 7">
            <a:extLst>
              <a:ext uri="{FF2B5EF4-FFF2-40B4-BE49-F238E27FC236}">
                <a16:creationId xmlns:a16="http://schemas.microsoft.com/office/drawing/2014/main" id="{58A160F5-8E7E-374A-A2DC-0F264F90FA3E}"/>
              </a:ext>
            </a:extLst>
          </p:cNvPr>
          <p:cNvSpPr txBox="1">
            <a:spLocks/>
          </p:cNvSpPr>
          <p:nvPr/>
        </p:nvSpPr>
        <p:spPr>
          <a:xfrm>
            <a:off x="1049777" y="1801063"/>
            <a:ext cx="5243147" cy="667120"/>
          </a:xfrm>
          <a:prstGeom prst="rect">
            <a:avLst/>
          </a:prstGeom>
        </p:spPr>
        <p:txBody>
          <a:bodyPr vert="horz" lIns="0" tIns="45720" rIns="0" bIns="45720" rtlCol="0" anchor="ctr">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600" b="0" i="0" kern="1200" spc="0">
                <a:solidFill>
                  <a:schemeClr val="tx2">
                    <a:lumMod val="40000"/>
                    <a:lumOff val="60000"/>
                  </a:schemeClr>
                </a:solidFill>
                <a:latin typeface="+mj-lt"/>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200"/>
              </a:spcBef>
              <a:spcAft>
                <a:spcPts val="400"/>
              </a:spcAft>
              <a:buClr>
                <a:schemeClr val="accent1"/>
              </a:buClr>
              <a:buFont typeface="Courier New" panose="02070309020205020404" pitchFamily="49"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200"/>
              </a:spcBef>
              <a:spcAft>
                <a:spcPts val="400"/>
              </a:spcAft>
              <a:buClr>
                <a:schemeClr val="accent1"/>
              </a:buClr>
              <a:buFont typeface="Courier New" panose="02070309020205020404" pitchFamily="49" charset="0"/>
              <a:buNone/>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200"/>
              </a:spcBef>
              <a:spcAft>
                <a:spcPts val="400"/>
              </a:spcAft>
              <a:buClr>
                <a:schemeClr val="accent1"/>
              </a:buClr>
              <a:buFont typeface="Courier New" panose="02070309020205020404" pitchFamily="49" charset="0"/>
              <a:buNone/>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200"/>
              </a:spcBef>
              <a:spcAft>
                <a:spcPts val="400"/>
              </a:spcAft>
              <a:buClr>
                <a:schemeClr val="accent1"/>
              </a:buClr>
              <a:buFont typeface="Courier New" panose="02070309020205020404" pitchFamily="49" charset="0"/>
              <a:buNone/>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200" dirty="0"/>
              <a:t>10</a:t>
            </a:r>
          </a:p>
        </p:txBody>
      </p:sp>
      <p:sp>
        <p:nvSpPr>
          <p:cNvPr id="4" name="Text Placeholder 3">
            <a:extLst>
              <a:ext uri="{FF2B5EF4-FFF2-40B4-BE49-F238E27FC236}">
                <a16:creationId xmlns:a16="http://schemas.microsoft.com/office/drawing/2014/main" id="{27872C98-A787-C0FA-10B2-52E0CCBB21B7}"/>
              </a:ext>
            </a:extLst>
          </p:cNvPr>
          <p:cNvSpPr>
            <a:spLocks noGrp="1"/>
          </p:cNvSpPr>
          <p:nvPr>
            <p:ph type="body" sz="quarter" idx="15"/>
          </p:nvPr>
        </p:nvSpPr>
        <p:spPr/>
        <p:txBody>
          <a:bodyPr/>
          <a:lstStyle/>
          <a:p>
            <a:r>
              <a:rPr lang="en-US" dirty="0"/>
              <a:t>SAND2022-15142 PE</a:t>
            </a:r>
          </a:p>
          <a:p>
            <a:endParaRPr lang="en-US" dirty="0"/>
          </a:p>
        </p:txBody>
      </p:sp>
    </p:spTree>
    <p:extLst>
      <p:ext uri="{BB962C8B-B14F-4D97-AF65-F5344CB8AC3E}">
        <p14:creationId xmlns:p14="http://schemas.microsoft.com/office/powerpoint/2010/main" val="245092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a:extLst>
              <a:ext uri="{FF2B5EF4-FFF2-40B4-BE49-F238E27FC236}">
                <a16:creationId xmlns:a16="http://schemas.microsoft.com/office/drawing/2014/main" id="{DDB21ABA-500C-9F45-BD55-92B4838253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67124" y="1401762"/>
            <a:ext cx="7935889" cy="510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
            <a:extLst>
              <a:ext uri="{FF2B5EF4-FFF2-40B4-BE49-F238E27FC236}">
                <a16:creationId xmlns:a16="http://schemas.microsoft.com/office/drawing/2014/main" id="{29FE0325-504D-E249-924F-7B1E50713D45}"/>
              </a:ext>
            </a:extLst>
          </p:cNvPr>
          <p:cNvSpPr txBox="1">
            <a:spLocks noChangeArrowheads="1"/>
          </p:cNvSpPr>
          <p:nvPr/>
        </p:nvSpPr>
        <p:spPr bwMode="auto">
          <a:xfrm>
            <a:off x="947738" y="1528323"/>
            <a:ext cx="2695575" cy="1754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800" dirty="0">
                <a:latin typeface="+mn-lt"/>
              </a:rPr>
              <a:t>Run the mesh scheme analysis on </a:t>
            </a:r>
            <a:r>
              <a:rPr lang="en-US" altLang="en-US" sz="1800" dirty="0" err="1">
                <a:latin typeface="+mn-lt"/>
              </a:rPr>
              <a:t>knuckle.sat</a:t>
            </a:r>
            <a:r>
              <a:rPr lang="en-US" altLang="en-US" sz="1800" dirty="0">
                <a:latin typeface="+mn-lt"/>
              </a:rPr>
              <a:t> after cleaning up geometry but before doing any decomposition.</a:t>
            </a:r>
          </a:p>
        </p:txBody>
      </p:sp>
      <p:sp>
        <p:nvSpPr>
          <p:cNvPr id="44036" name="Text Box 16">
            <a:extLst>
              <a:ext uri="{FF2B5EF4-FFF2-40B4-BE49-F238E27FC236}">
                <a16:creationId xmlns:a16="http://schemas.microsoft.com/office/drawing/2014/main" id="{2138E66C-31A9-154A-8F98-A8EB99384DD0}"/>
              </a:ext>
            </a:extLst>
          </p:cNvPr>
          <p:cNvSpPr txBox="1">
            <a:spLocks noChangeArrowheads="1"/>
          </p:cNvSpPr>
          <p:nvPr/>
        </p:nvSpPr>
        <p:spPr bwMode="auto">
          <a:xfrm>
            <a:off x="947739" y="4192148"/>
            <a:ext cx="2695574" cy="1477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1800" dirty="0">
              <a:latin typeface="+mn-lt"/>
            </a:endParaRPr>
          </a:p>
          <a:p>
            <a:pPr marL="230188" indent="-230188">
              <a:spcBef>
                <a:spcPct val="50000"/>
              </a:spcBef>
              <a:buFontTx/>
              <a:buAutoNum type="arabicPeriod"/>
            </a:pPr>
            <a:r>
              <a:rPr lang="en-US" altLang="en-US" sz="1800" dirty="0">
                <a:latin typeface="+mn-lt"/>
              </a:rPr>
              <a:t>Listed in the power tool window</a:t>
            </a:r>
          </a:p>
          <a:p>
            <a:pPr marL="230188" indent="-230188">
              <a:spcBef>
                <a:spcPct val="50000"/>
              </a:spcBef>
              <a:buFontTx/>
              <a:buAutoNum type="arabicPeriod"/>
            </a:pPr>
            <a:r>
              <a:rPr lang="en-US" altLang="en-US" sz="1800" dirty="0">
                <a:latin typeface="+mn-lt"/>
              </a:rPr>
              <a:t>Displayed Graphically</a:t>
            </a:r>
          </a:p>
        </p:txBody>
      </p:sp>
      <p:sp>
        <p:nvSpPr>
          <p:cNvPr id="44037" name="Text Box 18">
            <a:extLst>
              <a:ext uri="{FF2B5EF4-FFF2-40B4-BE49-F238E27FC236}">
                <a16:creationId xmlns:a16="http://schemas.microsoft.com/office/drawing/2014/main" id="{319E9999-C36B-3F42-862D-FA03411BA3B4}"/>
              </a:ext>
            </a:extLst>
          </p:cNvPr>
          <p:cNvSpPr txBox="1">
            <a:spLocks noChangeArrowheads="1"/>
          </p:cNvSpPr>
          <p:nvPr/>
        </p:nvSpPr>
        <p:spPr bwMode="auto">
          <a:xfrm>
            <a:off x="947738" y="3537444"/>
            <a:ext cx="2362200"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800" dirty="0">
                <a:latin typeface="+mn-lt"/>
              </a:rPr>
              <a:t>Results are displayed in two ways</a:t>
            </a:r>
          </a:p>
        </p:txBody>
      </p:sp>
      <p:sp>
        <p:nvSpPr>
          <p:cNvPr id="44038" name="Text Box 19">
            <a:extLst>
              <a:ext uri="{FF2B5EF4-FFF2-40B4-BE49-F238E27FC236}">
                <a16:creationId xmlns:a16="http://schemas.microsoft.com/office/drawing/2014/main" id="{25178482-2981-E740-B7AE-6A852ADE0613}"/>
              </a:ext>
            </a:extLst>
          </p:cNvPr>
          <p:cNvSpPr txBox="1">
            <a:spLocks noChangeArrowheads="1"/>
          </p:cNvSpPr>
          <p:nvPr/>
        </p:nvSpPr>
        <p:spPr bwMode="auto">
          <a:xfrm>
            <a:off x="9083408" y="4117784"/>
            <a:ext cx="2209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US" altLang="en-US" sz="1500" b="1" dirty="0">
                <a:solidFill>
                  <a:srgbClr val="FF0000"/>
                </a:solidFill>
                <a:latin typeface="Arial Unicode MS" panose="020B0604020202020204" pitchFamily="34" charset="-128"/>
              </a:rPr>
              <a:t>Volume 1 listed under </a:t>
            </a:r>
            <a:r>
              <a:rPr lang="en-US" altLang="en-US" sz="1500" b="1" i="1" dirty="0">
                <a:solidFill>
                  <a:srgbClr val="FF0000"/>
                </a:solidFill>
                <a:latin typeface="Arial Unicode MS" panose="020B0604020202020204" pitchFamily="34" charset="-128"/>
              </a:rPr>
              <a:t>No Scheme Set</a:t>
            </a:r>
          </a:p>
        </p:txBody>
      </p:sp>
      <p:sp>
        <p:nvSpPr>
          <p:cNvPr id="44039" name="Line 20">
            <a:extLst>
              <a:ext uri="{FF2B5EF4-FFF2-40B4-BE49-F238E27FC236}">
                <a16:creationId xmlns:a16="http://schemas.microsoft.com/office/drawing/2014/main" id="{4BB26596-44D2-6645-8DA2-CD5F472F8AD1}"/>
              </a:ext>
            </a:extLst>
          </p:cNvPr>
          <p:cNvSpPr>
            <a:spLocks noChangeShapeType="1"/>
          </p:cNvSpPr>
          <p:nvPr/>
        </p:nvSpPr>
        <p:spPr bwMode="auto">
          <a:xfrm flipH="1" flipV="1">
            <a:off x="9921608" y="3603434"/>
            <a:ext cx="0" cy="51435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0" name="Text Box 21">
            <a:extLst>
              <a:ext uri="{FF2B5EF4-FFF2-40B4-BE49-F238E27FC236}">
                <a16:creationId xmlns:a16="http://schemas.microsoft.com/office/drawing/2014/main" id="{F95A547A-A4BE-6741-A44B-A7C734A82476}"/>
              </a:ext>
            </a:extLst>
          </p:cNvPr>
          <p:cNvSpPr txBox="1">
            <a:spLocks noChangeArrowheads="1"/>
          </p:cNvSpPr>
          <p:nvPr/>
        </p:nvSpPr>
        <p:spPr bwMode="auto">
          <a:xfrm>
            <a:off x="5909860" y="2252715"/>
            <a:ext cx="1371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US" altLang="en-US" sz="1400" b="1" dirty="0">
                <a:solidFill>
                  <a:srgbClr val="FF0000"/>
                </a:solidFill>
                <a:latin typeface="Arial Unicode MS" panose="020B0604020202020204" pitchFamily="34" charset="-128"/>
              </a:rPr>
              <a:t>Volume 1 is painted Red, indicating no scheme set</a:t>
            </a:r>
          </a:p>
        </p:txBody>
      </p:sp>
      <p:sp>
        <p:nvSpPr>
          <p:cNvPr id="4" name="Rectangle 9">
            <a:extLst>
              <a:ext uri="{FF2B5EF4-FFF2-40B4-BE49-F238E27FC236}">
                <a16:creationId xmlns:a16="http://schemas.microsoft.com/office/drawing/2014/main" id="{A7647F83-DA5D-63B8-B802-97828A4B879C}"/>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Meshing Power Tool Example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a:extLst>
              <a:ext uri="{FF2B5EF4-FFF2-40B4-BE49-F238E27FC236}">
                <a16:creationId xmlns:a16="http://schemas.microsoft.com/office/drawing/2014/main" id="{0547A761-E4CD-2143-B6C4-0318CBB75EA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71302" y="885939"/>
            <a:ext cx="7743021" cy="581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6">
            <a:extLst>
              <a:ext uri="{FF2B5EF4-FFF2-40B4-BE49-F238E27FC236}">
                <a16:creationId xmlns:a16="http://schemas.microsoft.com/office/drawing/2014/main" id="{873D1D0D-6016-6B42-9347-39F03ACFDBC2}"/>
              </a:ext>
            </a:extLst>
          </p:cNvPr>
          <p:cNvSpPr txBox="1">
            <a:spLocks noChangeArrowheads="1"/>
          </p:cNvSpPr>
          <p:nvPr/>
        </p:nvSpPr>
        <p:spPr bwMode="auto">
          <a:xfrm>
            <a:off x="962599" y="1507901"/>
            <a:ext cx="2476500" cy="3016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dirty="0">
                <a:latin typeface="+mn-lt"/>
              </a:rPr>
              <a:t>Perform </a:t>
            </a:r>
            <a:r>
              <a:rPr lang="en-US" altLang="en-US" sz="2000" dirty="0" err="1">
                <a:latin typeface="+mn-lt"/>
              </a:rPr>
              <a:t>webcuts</a:t>
            </a:r>
            <a:r>
              <a:rPr lang="en-US" altLang="en-US" sz="2000" dirty="0">
                <a:latin typeface="+mn-lt"/>
              </a:rPr>
              <a:t> as needed. After each </a:t>
            </a:r>
            <a:r>
              <a:rPr lang="en-US" altLang="en-US" sz="2000" dirty="0" err="1">
                <a:latin typeface="+mn-lt"/>
              </a:rPr>
              <a:t>webcut</a:t>
            </a:r>
            <a:r>
              <a:rPr lang="en-US" altLang="en-US" sz="2000" dirty="0">
                <a:latin typeface="+mn-lt"/>
              </a:rPr>
              <a:t>, run the analysis again to check </a:t>
            </a:r>
            <a:r>
              <a:rPr lang="en-US" altLang="en-US" sz="2000" dirty="0" err="1">
                <a:latin typeface="+mn-lt"/>
              </a:rPr>
              <a:t>meshability</a:t>
            </a:r>
            <a:endParaRPr lang="en-US" altLang="en-US" sz="2000" dirty="0">
              <a:latin typeface="+mn-lt"/>
            </a:endParaRPr>
          </a:p>
          <a:p>
            <a:pPr>
              <a:spcBef>
                <a:spcPct val="50000"/>
              </a:spcBef>
            </a:pPr>
            <a:r>
              <a:rPr lang="en-US" altLang="en-US" sz="2000" dirty="0">
                <a:latin typeface="+mn-lt"/>
              </a:rPr>
              <a:t>Note when a volume moves to the </a:t>
            </a:r>
            <a:r>
              <a:rPr lang="en-US" altLang="en-US" sz="2000" i="1" dirty="0">
                <a:latin typeface="+mn-lt"/>
              </a:rPr>
              <a:t>Scheme Set</a:t>
            </a:r>
            <a:r>
              <a:rPr lang="en-US" altLang="en-US" sz="2000" dirty="0">
                <a:latin typeface="+mn-lt"/>
              </a:rPr>
              <a:t> category</a:t>
            </a:r>
          </a:p>
        </p:txBody>
      </p:sp>
      <p:sp>
        <p:nvSpPr>
          <p:cNvPr id="46084" name="Text Box 7">
            <a:extLst>
              <a:ext uri="{FF2B5EF4-FFF2-40B4-BE49-F238E27FC236}">
                <a16:creationId xmlns:a16="http://schemas.microsoft.com/office/drawing/2014/main" id="{7DCFE862-F702-024D-8225-24D83CD8308D}"/>
              </a:ext>
            </a:extLst>
          </p:cNvPr>
          <p:cNvSpPr txBox="1">
            <a:spLocks noChangeArrowheads="1"/>
          </p:cNvSpPr>
          <p:nvPr/>
        </p:nvSpPr>
        <p:spPr bwMode="auto">
          <a:xfrm>
            <a:off x="8999863" y="3184793"/>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US" altLang="en-US" sz="1500" b="1" dirty="0">
                <a:solidFill>
                  <a:srgbClr val="FF0000"/>
                </a:solidFill>
                <a:latin typeface="Arial Unicode MS" panose="020B0604020202020204" pitchFamily="34" charset="-128"/>
              </a:rPr>
              <a:t>Volumes where scheme is set are painted green</a:t>
            </a:r>
          </a:p>
        </p:txBody>
      </p:sp>
      <p:sp>
        <p:nvSpPr>
          <p:cNvPr id="46085" name="Line 8">
            <a:extLst>
              <a:ext uri="{FF2B5EF4-FFF2-40B4-BE49-F238E27FC236}">
                <a16:creationId xmlns:a16="http://schemas.microsoft.com/office/drawing/2014/main" id="{56F2741F-99A4-BD41-B6B8-C8E190E66A77}"/>
              </a:ext>
            </a:extLst>
          </p:cNvPr>
          <p:cNvSpPr>
            <a:spLocks noChangeShapeType="1"/>
          </p:cNvSpPr>
          <p:nvPr/>
        </p:nvSpPr>
        <p:spPr bwMode="auto">
          <a:xfrm flipH="1" flipV="1">
            <a:off x="7751284" y="2583417"/>
            <a:ext cx="1293564" cy="70511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Rectangle 9">
            <a:extLst>
              <a:ext uri="{FF2B5EF4-FFF2-40B4-BE49-F238E27FC236}">
                <a16:creationId xmlns:a16="http://schemas.microsoft.com/office/drawing/2014/main" id="{70D6C83C-0651-C310-8710-2ED307A03017}"/>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Meshing Power Tool Example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a:extLst>
              <a:ext uri="{FF2B5EF4-FFF2-40B4-BE49-F238E27FC236}">
                <a16:creationId xmlns:a16="http://schemas.microsoft.com/office/drawing/2014/main" id="{43D303C0-648C-C94B-B1EE-AF60A9E971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6689" y="756728"/>
            <a:ext cx="7932337" cy="595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16">
            <a:extLst>
              <a:ext uri="{FF2B5EF4-FFF2-40B4-BE49-F238E27FC236}">
                <a16:creationId xmlns:a16="http://schemas.microsoft.com/office/drawing/2014/main" id="{90269A6E-3B14-E449-AC1B-14971A5C8A1A}"/>
              </a:ext>
            </a:extLst>
          </p:cNvPr>
          <p:cNvSpPr txBox="1">
            <a:spLocks noChangeArrowheads="1"/>
          </p:cNvSpPr>
          <p:nvPr/>
        </p:nvSpPr>
        <p:spPr bwMode="auto">
          <a:xfrm>
            <a:off x="8534400" y="1447801"/>
            <a:ext cx="1905000" cy="3016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dirty="0">
                <a:latin typeface="+mn-lt"/>
              </a:rPr>
              <a:t>Complete the decomposition</a:t>
            </a:r>
          </a:p>
          <a:p>
            <a:pPr>
              <a:spcBef>
                <a:spcPct val="50000"/>
              </a:spcBef>
            </a:pPr>
            <a:r>
              <a:rPr lang="en-US" altLang="en-US" sz="2000" dirty="0">
                <a:latin typeface="+mn-lt"/>
              </a:rPr>
              <a:t>Run imprint and merge</a:t>
            </a:r>
          </a:p>
          <a:p>
            <a:pPr>
              <a:spcBef>
                <a:spcPct val="50000"/>
              </a:spcBef>
            </a:pPr>
            <a:r>
              <a:rPr lang="en-US" altLang="en-US" sz="2000" dirty="0">
                <a:latin typeface="+mn-lt"/>
              </a:rPr>
              <a:t>Run the analysis again</a:t>
            </a:r>
          </a:p>
          <a:p>
            <a:pPr>
              <a:spcBef>
                <a:spcPct val="50000"/>
              </a:spcBef>
            </a:pPr>
            <a:r>
              <a:rPr lang="en-US" altLang="en-US" sz="2000" dirty="0">
                <a:latin typeface="+mn-lt"/>
              </a:rPr>
              <a:t>Mesh the parts</a:t>
            </a:r>
          </a:p>
        </p:txBody>
      </p:sp>
      <p:sp>
        <p:nvSpPr>
          <p:cNvPr id="47108" name="Text Box 17">
            <a:extLst>
              <a:ext uri="{FF2B5EF4-FFF2-40B4-BE49-F238E27FC236}">
                <a16:creationId xmlns:a16="http://schemas.microsoft.com/office/drawing/2014/main" id="{3DE12BC1-6097-6F43-821D-D8A788F6D76D}"/>
              </a:ext>
            </a:extLst>
          </p:cNvPr>
          <p:cNvSpPr txBox="1">
            <a:spLocks noChangeArrowheads="1"/>
          </p:cNvSpPr>
          <p:nvPr/>
        </p:nvSpPr>
        <p:spPr bwMode="auto">
          <a:xfrm>
            <a:off x="1881188" y="3017437"/>
            <a:ext cx="17764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US" altLang="en-US" sz="1500" b="1" dirty="0">
                <a:solidFill>
                  <a:srgbClr val="FF0000"/>
                </a:solidFill>
                <a:latin typeface="Arial Unicode MS" panose="020B0604020202020204" pitchFamily="34" charset="-128"/>
              </a:rPr>
              <a:t>All volumes should be painted green if schemes successfully set</a:t>
            </a:r>
          </a:p>
        </p:txBody>
      </p:sp>
      <p:sp>
        <p:nvSpPr>
          <p:cNvPr id="47109" name="Text Box 18">
            <a:extLst>
              <a:ext uri="{FF2B5EF4-FFF2-40B4-BE49-F238E27FC236}">
                <a16:creationId xmlns:a16="http://schemas.microsoft.com/office/drawing/2014/main" id="{4C3A8164-5187-034B-A6A2-76DA39C03A7F}"/>
              </a:ext>
            </a:extLst>
          </p:cNvPr>
          <p:cNvSpPr txBox="1">
            <a:spLocks noChangeArrowheads="1"/>
          </p:cNvSpPr>
          <p:nvPr/>
        </p:nvSpPr>
        <p:spPr bwMode="auto">
          <a:xfrm>
            <a:off x="6423025" y="3957524"/>
            <a:ext cx="137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US" altLang="en-US" sz="1500" b="1" dirty="0">
                <a:solidFill>
                  <a:srgbClr val="FF0000"/>
                </a:solidFill>
                <a:latin typeface="Arial Unicode MS" panose="020B0604020202020204" pitchFamily="34" charset="-128"/>
              </a:rPr>
              <a:t>All volumes should be listed under </a:t>
            </a:r>
            <a:r>
              <a:rPr lang="en-US" altLang="en-US" sz="1500" b="1" i="1" dirty="0">
                <a:solidFill>
                  <a:srgbClr val="FF0000"/>
                </a:solidFill>
                <a:latin typeface="Arial Unicode MS" panose="020B0604020202020204" pitchFamily="34" charset="-128"/>
              </a:rPr>
              <a:t>Scheme Set</a:t>
            </a:r>
          </a:p>
        </p:txBody>
      </p:sp>
      <p:sp>
        <p:nvSpPr>
          <p:cNvPr id="47110" name="Line 19">
            <a:extLst>
              <a:ext uri="{FF2B5EF4-FFF2-40B4-BE49-F238E27FC236}">
                <a16:creationId xmlns:a16="http://schemas.microsoft.com/office/drawing/2014/main" id="{19C320B1-C0F7-B549-A649-B4CCEED8D96E}"/>
              </a:ext>
            </a:extLst>
          </p:cNvPr>
          <p:cNvSpPr>
            <a:spLocks noChangeShapeType="1"/>
          </p:cNvSpPr>
          <p:nvPr/>
        </p:nvSpPr>
        <p:spPr bwMode="auto">
          <a:xfrm flipH="1" flipV="1">
            <a:off x="6804026" y="3299550"/>
            <a:ext cx="290837" cy="733549"/>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11" name="Line 20">
            <a:extLst>
              <a:ext uri="{FF2B5EF4-FFF2-40B4-BE49-F238E27FC236}">
                <a16:creationId xmlns:a16="http://schemas.microsoft.com/office/drawing/2014/main" id="{690DAFB6-ADD9-3D48-842E-CE546FB7A00C}"/>
              </a:ext>
            </a:extLst>
          </p:cNvPr>
          <p:cNvSpPr>
            <a:spLocks noChangeShapeType="1"/>
          </p:cNvSpPr>
          <p:nvPr/>
        </p:nvSpPr>
        <p:spPr bwMode="auto">
          <a:xfrm flipV="1">
            <a:off x="3624549" y="2858304"/>
            <a:ext cx="914400" cy="34925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Rectangle 9">
            <a:extLst>
              <a:ext uri="{FF2B5EF4-FFF2-40B4-BE49-F238E27FC236}">
                <a16:creationId xmlns:a16="http://schemas.microsoft.com/office/drawing/2014/main" id="{E70ECFAA-058B-C266-E5AA-625867FFA1DC}"/>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Meshing Power Tool Example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4BD4F3E-E2CC-F296-09D1-F3D1D6961223}"/>
              </a:ext>
            </a:extLst>
          </p:cNvPr>
          <p:cNvSpPr>
            <a:spLocks noGrp="1"/>
          </p:cNvSpPr>
          <p:nvPr>
            <p:ph type="dt" sz="half" idx="10"/>
          </p:nvPr>
        </p:nvSpPr>
        <p:spPr/>
        <p:txBody>
          <a:bodyPr/>
          <a:lstStyle/>
          <a:p>
            <a:pPr algn="r">
              <a:defRPr/>
            </a:pPr>
            <a:r>
              <a:rPr lang="en-US"/>
              <a:t>CUBIT Basic Tutorial</a:t>
            </a:r>
          </a:p>
          <a:p>
            <a:pPr>
              <a:defRPr/>
            </a:pPr>
            <a:endParaRPr lang="en-US"/>
          </a:p>
        </p:txBody>
      </p:sp>
      <p:sp>
        <p:nvSpPr>
          <p:cNvPr id="7" name="Title 1">
            <a:extLst>
              <a:ext uri="{FF2B5EF4-FFF2-40B4-BE49-F238E27FC236}">
                <a16:creationId xmlns:a16="http://schemas.microsoft.com/office/drawing/2014/main" id="{F5171E22-B261-C606-2573-BFB392964B3B}"/>
              </a:ext>
            </a:extLst>
          </p:cNvPr>
          <p:cNvSpPr>
            <a:spLocks noGrp="1"/>
          </p:cNvSpPr>
          <p:nvPr>
            <p:ph type="title"/>
          </p:nvPr>
        </p:nvSpPr>
        <p:spPr/>
        <p:txBody>
          <a:bodyPr/>
          <a:lstStyle/>
          <a:p>
            <a:r>
              <a:rPr lang="en-US" dirty="0"/>
              <a:t>Exercise 10.1</a:t>
            </a:r>
            <a:br>
              <a:rPr lang="en-US" dirty="0"/>
            </a:br>
            <a:r>
              <a:rPr lang="en-US" dirty="0"/>
              <a:t>Meshing Power Tool</a:t>
            </a:r>
          </a:p>
        </p:txBody>
      </p:sp>
      <p:sp>
        <p:nvSpPr>
          <p:cNvPr id="8" name="Rectangle 7">
            <a:extLst>
              <a:ext uri="{FF2B5EF4-FFF2-40B4-BE49-F238E27FC236}">
                <a16:creationId xmlns:a16="http://schemas.microsoft.com/office/drawing/2014/main" id="{D8D90784-4967-4B59-81EE-9B179554A889}"/>
              </a:ext>
            </a:extLst>
          </p:cNvPr>
          <p:cNvSpPr>
            <a:spLocks noChangeArrowheads="1"/>
          </p:cNvSpPr>
          <p:nvPr/>
        </p:nvSpPr>
        <p:spPr bwMode="auto">
          <a:xfrm>
            <a:off x="1464468" y="1592617"/>
            <a:ext cx="4700587"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Times New Roman" panose="02020603050405020304" pitchFamily="18" charset="0"/>
                <a:ea typeface="MS PGothic" panose="020B0600070205080204" pitchFamily="34" charset="-128"/>
              </a:defRPr>
            </a:lvl1pPr>
            <a:lvl2pPr marL="742950" indent="-285750">
              <a:defRPr sz="1500">
                <a:solidFill>
                  <a:schemeClr val="tx1"/>
                </a:solidFill>
                <a:latin typeface="Times New Roman" panose="02020603050405020304" pitchFamily="18" charset="0"/>
                <a:ea typeface="MS PGothic" panose="020B0600070205080204" pitchFamily="34" charset="-128"/>
              </a:defRPr>
            </a:lvl2pPr>
            <a:lvl3pPr marL="1143000" indent="-228600">
              <a:defRPr sz="1500">
                <a:solidFill>
                  <a:schemeClr val="tx1"/>
                </a:solidFill>
                <a:latin typeface="Times New Roman" panose="02020603050405020304" pitchFamily="18" charset="0"/>
                <a:ea typeface="MS PGothic" panose="020B0600070205080204" pitchFamily="34" charset="-128"/>
              </a:defRPr>
            </a:lvl3pPr>
            <a:lvl4pPr marL="1600200" indent="-228600">
              <a:defRPr sz="1500">
                <a:solidFill>
                  <a:schemeClr val="tx1"/>
                </a:solidFill>
                <a:latin typeface="Times New Roman" panose="02020603050405020304" pitchFamily="18" charset="0"/>
                <a:ea typeface="MS PGothic" panose="020B0600070205080204" pitchFamily="34" charset="-128"/>
              </a:defRPr>
            </a:lvl4pPr>
            <a:lvl5pPr marL="2057400" indent="-228600">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500">
                <a:solidFill>
                  <a:schemeClr val="tx1"/>
                </a:solidFill>
                <a:latin typeface="Times New Roman" panose="02020603050405020304" pitchFamily="18" charset="0"/>
                <a:ea typeface="MS PGothic" panose="020B0600070205080204" pitchFamily="34" charset="-128"/>
              </a:defRPr>
            </a:lvl9pPr>
          </a:lstStyle>
          <a:p>
            <a:r>
              <a:rPr lang="en-US" altLang="en-US" sz="1800" dirty="0">
                <a:latin typeface="+mn-lt"/>
              </a:rPr>
              <a:t>Import </a:t>
            </a:r>
            <a:r>
              <a:rPr lang="en-US" altLang="en-US" sz="1800" dirty="0" err="1">
                <a:latin typeface="+mn-lt"/>
              </a:rPr>
              <a:t>acis</a:t>
            </a:r>
            <a:r>
              <a:rPr lang="en-US" altLang="en-US" sz="1800" dirty="0">
                <a:latin typeface="+mn-lt"/>
              </a:rPr>
              <a:t> “knuckle-</a:t>
            </a:r>
            <a:r>
              <a:rPr lang="en-US" altLang="en-US" sz="1800" dirty="0" err="1">
                <a:latin typeface="+mn-lt"/>
              </a:rPr>
              <a:t>defeatured.sat</a:t>
            </a:r>
            <a:r>
              <a:rPr lang="en-US" altLang="en-US" sz="1800" dirty="0">
                <a:latin typeface="+mn-lt"/>
              </a:rPr>
              <a:t>” </a:t>
            </a:r>
          </a:p>
          <a:p>
            <a:endParaRPr lang="en-US" altLang="en-US" sz="1800" dirty="0">
              <a:latin typeface="+mn-lt"/>
            </a:endParaRPr>
          </a:p>
          <a:p>
            <a:r>
              <a:rPr lang="en-US" altLang="en-US" sz="1800" dirty="0">
                <a:latin typeface="+mn-lt"/>
              </a:rPr>
              <a:t>Use the meshing power tool to check </a:t>
            </a:r>
            <a:r>
              <a:rPr lang="en-US" altLang="en-US" sz="1800" dirty="0" err="1">
                <a:latin typeface="+mn-lt"/>
              </a:rPr>
              <a:t>meshability</a:t>
            </a:r>
            <a:endParaRPr lang="en-US" altLang="en-US" sz="1800" dirty="0">
              <a:latin typeface="+mn-lt"/>
            </a:endParaRPr>
          </a:p>
          <a:p>
            <a:endParaRPr lang="en-US" altLang="en-US" sz="1800" dirty="0">
              <a:latin typeface="+mn-lt"/>
            </a:endParaRPr>
          </a:p>
          <a:p>
            <a:r>
              <a:rPr lang="en-US" altLang="en-US" sz="1800" dirty="0">
                <a:latin typeface="+mn-lt"/>
              </a:rPr>
              <a:t>Do 3 </a:t>
            </a:r>
            <a:r>
              <a:rPr lang="en-US" altLang="en-US" sz="1800" dirty="0" err="1">
                <a:latin typeface="+mn-lt"/>
              </a:rPr>
              <a:t>webcuts</a:t>
            </a:r>
            <a:r>
              <a:rPr lang="en-US" altLang="en-US" sz="1800" dirty="0">
                <a:latin typeface="+mn-lt"/>
              </a:rPr>
              <a:t>, check </a:t>
            </a:r>
            <a:r>
              <a:rPr lang="en-US" altLang="en-US" sz="1800" dirty="0" err="1">
                <a:latin typeface="+mn-lt"/>
              </a:rPr>
              <a:t>meshability</a:t>
            </a:r>
            <a:r>
              <a:rPr lang="en-US" altLang="en-US" sz="1800" dirty="0">
                <a:latin typeface="+mn-lt"/>
              </a:rPr>
              <a:t> after each</a:t>
            </a:r>
          </a:p>
          <a:p>
            <a:endParaRPr lang="en-US" altLang="en-US" sz="1800" dirty="0">
              <a:latin typeface="+mn-lt"/>
            </a:endParaRPr>
          </a:p>
          <a:p>
            <a:endParaRPr lang="en-US" altLang="en-US" sz="1800" dirty="0">
              <a:latin typeface="+mn-lt"/>
            </a:endParaRPr>
          </a:p>
          <a:p>
            <a:endParaRPr lang="en-US" altLang="en-US" sz="1800" dirty="0">
              <a:latin typeface="+mn-lt"/>
            </a:endParaRPr>
          </a:p>
          <a:p>
            <a:endParaRPr lang="en-US" altLang="en-US" sz="1800" dirty="0">
              <a:latin typeface="+mn-lt"/>
            </a:endParaRPr>
          </a:p>
          <a:p>
            <a:r>
              <a:rPr lang="en-US" altLang="en-US" sz="1800" dirty="0">
                <a:latin typeface="+mn-lt"/>
              </a:rPr>
              <a:t>Imprint and merge</a:t>
            </a:r>
          </a:p>
          <a:p>
            <a:endParaRPr lang="en-US" altLang="en-US" sz="1800" dirty="0">
              <a:latin typeface="+mn-lt"/>
            </a:endParaRPr>
          </a:p>
          <a:p>
            <a:r>
              <a:rPr lang="en-US" altLang="en-US" sz="1800" dirty="0">
                <a:latin typeface="+mn-lt"/>
              </a:rPr>
              <a:t>Mesh with hexes using size 1.5</a:t>
            </a:r>
          </a:p>
        </p:txBody>
      </p:sp>
      <p:sp>
        <p:nvSpPr>
          <p:cNvPr id="9" name="Oval 14">
            <a:extLst>
              <a:ext uri="{FF2B5EF4-FFF2-40B4-BE49-F238E27FC236}">
                <a16:creationId xmlns:a16="http://schemas.microsoft.com/office/drawing/2014/main" id="{E280EF02-2891-72A3-2E5B-802EB21443CA}"/>
              </a:ext>
            </a:extLst>
          </p:cNvPr>
          <p:cNvSpPr>
            <a:spLocks noChangeArrowheads="1"/>
          </p:cNvSpPr>
          <p:nvPr/>
        </p:nvSpPr>
        <p:spPr bwMode="auto">
          <a:xfrm>
            <a:off x="962614" y="2164959"/>
            <a:ext cx="381000" cy="304800"/>
          </a:xfrm>
          <a:prstGeom prst="ellipse">
            <a:avLst/>
          </a:prstGeom>
          <a:solidFill>
            <a:schemeClr val="bg1"/>
          </a:solidFill>
          <a:ln w="28575">
            <a:solidFill>
              <a:schemeClr val="accent2"/>
            </a:solidFill>
            <a:round/>
            <a:headEnd/>
            <a:tailEnd/>
          </a:ln>
        </p:spPr>
        <p:txBody>
          <a:bodyPr wrap="none" anchor="ctr"/>
          <a:lstStyle>
            <a:lvl1pPr>
              <a:defRPr sz="1500">
                <a:solidFill>
                  <a:schemeClr val="tx1"/>
                </a:solidFill>
                <a:latin typeface="Times New Roman" panose="02020603050405020304" pitchFamily="18" charset="0"/>
                <a:ea typeface="MS PGothic" panose="020B0600070205080204" pitchFamily="34" charset="-128"/>
              </a:defRPr>
            </a:lvl1pPr>
            <a:lvl2pPr marL="742950" indent="-285750">
              <a:defRPr sz="1500">
                <a:solidFill>
                  <a:schemeClr val="tx1"/>
                </a:solidFill>
                <a:latin typeface="Times New Roman" panose="02020603050405020304" pitchFamily="18" charset="0"/>
                <a:ea typeface="MS PGothic" panose="020B0600070205080204" pitchFamily="34" charset="-128"/>
              </a:defRPr>
            </a:lvl2pPr>
            <a:lvl3pPr marL="1143000" indent="-228600">
              <a:defRPr sz="1500">
                <a:solidFill>
                  <a:schemeClr val="tx1"/>
                </a:solidFill>
                <a:latin typeface="Times New Roman" panose="02020603050405020304" pitchFamily="18" charset="0"/>
                <a:ea typeface="MS PGothic" panose="020B0600070205080204" pitchFamily="34" charset="-128"/>
              </a:defRPr>
            </a:lvl3pPr>
            <a:lvl4pPr marL="1600200" indent="-228600">
              <a:defRPr sz="1500">
                <a:solidFill>
                  <a:schemeClr val="tx1"/>
                </a:solidFill>
                <a:latin typeface="Times New Roman" panose="02020603050405020304" pitchFamily="18" charset="0"/>
                <a:ea typeface="MS PGothic" panose="020B0600070205080204" pitchFamily="34" charset="-128"/>
              </a:defRPr>
            </a:lvl4pPr>
            <a:lvl5pPr marL="2057400" indent="-228600">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500">
                <a:solidFill>
                  <a:schemeClr val="tx1"/>
                </a:solidFill>
                <a:latin typeface="Times New Roman" panose="02020603050405020304" pitchFamily="18" charset="0"/>
                <a:ea typeface="MS PGothic" panose="020B0600070205080204" pitchFamily="34" charset="-128"/>
              </a:defRPr>
            </a:lvl9pPr>
          </a:lstStyle>
          <a:p>
            <a:pPr algn="ctr"/>
            <a:r>
              <a:rPr lang="en-US" altLang="en-US" sz="2400" dirty="0">
                <a:latin typeface="Arial" panose="020B0604020202020204" pitchFamily="34" charset="0"/>
              </a:rPr>
              <a:t>2</a:t>
            </a:r>
          </a:p>
        </p:txBody>
      </p:sp>
      <p:sp>
        <p:nvSpPr>
          <p:cNvPr id="10" name="Oval 20">
            <a:extLst>
              <a:ext uri="{FF2B5EF4-FFF2-40B4-BE49-F238E27FC236}">
                <a16:creationId xmlns:a16="http://schemas.microsoft.com/office/drawing/2014/main" id="{92DA7978-C2D7-6353-3632-A952DB052B64}"/>
              </a:ext>
            </a:extLst>
          </p:cNvPr>
          <p:cNvSpPr>
            <a:spLocks noChangeArrowheads="1"/>
          </p:cNvSpPr>
          <p:nvPr/>
        </p:nvSpPr>
        <p:spPr bwMode="auto">
          <a:xfrm>
            <a:off x="962614" y="1643444"/>
            <a:ext cx="381000" cy="304800"/>
          </a:xfrm>
          <a:prstGeom prst="ellipse">
            <a:avLst/>
          </a:prstGeom>
          <a:solidFill>
            <a:schemeClr val="bg1"/>
          </a:solidFill>
          <a:ln w="28575">
            <a:solidFill>
              <a:srgbClr val="FF0000"/>
            </a:solidFill>
            <a:round/>
            <a:headEnd/>
            <a:tailEnd/>
          </a:ln>
        </p:spPr>
        <p:txBody>
          <a:bodyPr wrap="none" anchor="ctr"/>
          <a:lstStyle>
            <a:lvl1pPr>
              <a:defRPr sz="1500">
                <a:solidFill>
                  <a:schemeClr val="tx1"/>
                </a:solidFill>
                <a:latin typeface="Times New Roman" panose="02020603050405020304" pitchFamily="18" charset="0"/>
                <a:ea typeface="MS PGothic" panose="020B0600070205080204" pitchFamily="34" charset="-128"/>
              </a:defRPr>
            </a:lvl1pPr>
            <a:lvl2pPr marL="742950" indent="-285750">
              <a:defRPr sz="1500">
                <a:solidFill>
                  <a:schemeClr val="tx1"/>
                </a:solidFill>
                <a:latin typeface="Times New Roman" panose="02020603050405020304" pitchFamily="18" charset="0"/>
                <a:ea typeface="MS PGothic" panose="020B0600070205080204" pitchFamily="34" charset="-128"/>
              </a:defRPr>
            </a:lvl2pPr>
            <a:lvl3pPr marL="1143000" indent="-228600">
              <a:defRPr sz="1500">
                <a:solidFill>
                  <a:schemeClr val="tx1"/>
                </a:solidFill>
                <a:latin typeface="Times New Roman" panose="02020603050405020304" pitchFamily="18" charset="0"/>
                <a:ea typeface="MS PGothic" panose="020B0600070205080204" pitchFamily="34" charset="-128"/>
              </a:defRPr>
            </a:lvl3pPr>
            <a:lvl4pPr marL="1600200" indent="-228600">
              <a:defRPr sz="1500">
                <a:solidFill>
                  <a:schemeClr val="tx1"/>
                </a:solidFill>
                <a:latin typeface="Times New Roman" panose="02020603050405020304" pitchFamily="18" charset="0"/>
                <a:ea typeface="MS PGothic" panose="020B0600070205080204" pitchFamily="34" charset="-128"/>
              </a:defRPr>
            </a:lvl4pPr>
            <a:lvl5pPr marL="2057400" indent="-228600">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500">
                <a:solidFill>
                  <a:schemeClr val="tx1"/>
                </a:solidFill>
                <a:latin typeface="Times New Roman" panose="02020603050405020304" pitchFamily="18" charset="0"/>
                <a:ea typeface="MS PGothic" panose="020B0600070205080204" pitchFamily="34" charset="-128"/>
              </a:defRPr>
            </a:lvl9pPr>
          </a:lstStyle>
          <a:p>
            <a:pPr algn="ctr"/>
            <a:r>
              <a:rPr lang="en-US" altLang="en-US" sz="2400" dirty="0">
                <a:latin typeface="Arial" panose="020B0604020202020204" pitchFamily="34" charset="0"/>
              </a:rPr>
              <a:t>1</a:t>
            </a:r>
          </a:p>
        </p:txBody>
      </p:sp>
      <p:sp>
        <p:nvSpPr>
          <p:cNvPr id="11" name="Oval 14">
            <a:extLst>
              <a:ext uri="{FF2B5EF4-FFF2-40B4-BE49-F238E27FC236}">
                <a16:creationId xmlns:a16="http://schemas.microsoft.com/office/drawing/2014/main" id="{1A71E817-C512-7B7E-CC04-3A10B863A1CC}"/>
              </a:ext>
            </a:extLst>
          </p:cNvPr>
          <p:cNvSpPr>
            <a:spLocks noChangeArrowheads="1"/>
          </p:cNvSpPr>
          <p:nvPr/>
        </p:nvSpPr>
        <p:spPr bwMode="auto">
          <a:xfrm>
            <a:off x="961717" y="2995554"/>
            <a:ext cx="381000" cy="304800"/>
          </a:xfrm>
          <a:prstGeom prst="ellipse">
            <a:avLst/>
          </a:prstGeom>
          <a:solidFill>
            <a:schemeClr val="bg1"/>
          </a:solidFill>
          <a:ln w="28575">
            <a:solidFill>
              <a:srgbClr val="339933"/>
            </a:solidFill>
            <a:round/>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2400" dirty="0"/>
              <a:t>3</a:t>
            </a:r>
          </a:p>
        </p:txBody>
      </p:sp>
      <p:sp>
        <p:nvSpPr>
          <p:cNvPr id="12" name="Oval 15">
            <a:extLst>
              <a:ext uri="{FF2B5EF4-FFF2-40B4-BE49-F238E27FC236}">
                <a16:creationId xmlns:a16="http://schemas.microsoft.com/office/drawing/2014/main" id="{11DBEA0C-D7A4-3DB0-6E69-28C6123E857F}"/>
              </a:ext>
            </a:extLst>
          </p:cNvPr>
          <p:cNvSpPr>
            <a:spLocks noChangeArrowheads="1"/>
          </p:cNvSpPr>
          <p:nvPr/>
        </p:nvSpPr>
        <p:spPr bwMode="auto">
          <a:xfrm>
            <a:off x="961717" y="4347664"/>
            <a:ext cx="381000" cy="304800"/>
          </a:xfrm>
          <a:prstGeom prst="ellipse">
            <a:avLst/>
          </a:prstGeom>
          <a:solidFill>
            <a:schemeClr val="bg1"/>
          </a:solidFill>
          <a:ln w="28575">
            <a:solidFill>
              <a:srgbClr val="FF9900"/>
            </a:solidFill>
            <a:round/>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2400" dirty="0"/>
              <a:t>4</a:t>
            </a:r>
          </a:p>
        </p:txBody>
      </p:sp>
      <p:sp>
        <p:nvSpPr>
          <p:cNvPr id="13" name="Oval 30">
            <a:extLst>
              <a:ext uri="{FF2B5EF4-FFF2-40B4-BE49-F238E27FC236}">
                <a16:creationId xmlns:a16="http://schemas.microsoft.com/office/drawing/2014/main" id="{7733F675-BAA8-D8EC-A665-C23E3A1D98FF}"/>
              </a:ext>
            </a:extLst>
          </p:cNvPr>
          <p:cNvSpPr>
            <a:spLocks noChangeArrowheads="1"/>
          </p:cNvSpPr>
          <p:nvPr/>
        </p:nvSpPr>
        <p:spPr bwMode="auto">
          <a:xfrm>
            <a:off x="961717" y="4926841"/>
            <a:ext cx="381000" cy="304800"/>
          </a:xfrm>
          <a:prstGeom prst="ellipse">
            <a:avLst/>
          </a:prstGeom>
          <a:solidFill>
            <a:schemeClr val="bg1"/>
          </a:solidFill>
          <a:ln w="28575">
            <a:solidFill>
              <a:srgbClr val="FF33CC"/>
            </a:solidFill>
            <a:round/>
            <a:headEnd/>
            <a:tailEnd/>
          </a:ln>
        </p:spPr>
        <p:txBody>
          <a:bodyPr wrap="none" anchor="ctr"/>
          <a:lstStyle>
            <a:lvl1pPr>
              <a:defRPr sz="1500">
                <a:solidFill>
                  <a:schemeClr val="tx1"/>
                </a:solidFill>
                <a:latin typeface="Times New Roman" panose="02020603050405020304" pitchFamily="18" charset="0"/>
                <a:ea typeface="MS PGothic" panose="020B0600070205080204" pitchFamily="34" charset="-128"/>
              </a:defRPr>
            </a:lvl1pPr>
            <a:lvl2pPr marL="742950" indent="-285750">
              <a:defRPr sz="1500">
                <a:solidFill>
                  <a:schemeClr val="tx1"/>
                </a:solidFill>
                <a:latin typeface="Times New Roman" panose="02020603050405020304" pitchFamily="18" charset="0"/>
                <a:ea typeface="MS PGothic" panose="020B0600070205080204" pitchFamily="34" charset="-128"/>
              </a:defRPr>
            </a:lvl2pPr>
            <a:lvl3pPr marL="1143000" indent="-228600">
              <a:defRPr sz="1500">
                <a:solidFill>
                  <a:schemeClr val="tx1"/>
                </a:solidFill>
                <a:latin typeface="Times New Roman" panose="02020603050405020304" pitchFamily="18" charset="0"/>
                <a:ea typeface="MS PGothic" panose="020B0600070205080204" pitchFamily="34" charset="-128"/>
              </a:defRPr>
            </a:lvl3pPr>
            <a:lvl4pPr marL="1600200" indent="-228600">
              <a:defRPr sz="1500">
                <a:solidFill>
                  <a:schemeClr val="tx1"/>
                </a:solidFill>
                <a:latin typeface="Times New Roman" panose="02020603050405020304" pitchFamily="18" charset="0"/>
                <a:ea typeface="MS PGothic" panose="020B0600070205080204" pitchFamily="34" charset="-128"/>
              </a:defRPr>
            </a:lvl4pPr>
            <a:lvl5pPr marL="2057400" indent="-228600">
              <a:defRPr sz="15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5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5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5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500">
                <a:solidFill>
                  <a:schemeClr val="tx1"/>
                </a:solidFill>
                <a:latin typeface="Times New Roman" panose="02020603050405020304" pitchFamily="18" charset="0"/>
                <a:ea typeface="MS PGothic" panose="020B0600070205080204" pitchFamily="34" charset="-128"/>
              </a:defRPr>
            </a:lvl9pPr>
          </a:lstStyle>
          <a:p>
            <a:pPr algn="ctr"/>
            <a:r>
              <a:rPr lang="en-US" altLang="en-US" sz="2400" dirty="0">
                <a:latin typeface="Arial" panose="020B0604020202020204" pitchFamily="34" charset="0"/>
              </a:rPr>
              <a:t>5</a:t>
            </a:r>
          </a:p>
        </p:txBody>
      </p:sp>
      <p:pic>
        <p:nvPicPr>
          <p:cNvPr id="15" name="Picture 14">
            <a:extLst>
              <a:ext uri="{FF2B5EF4-FFF2-40B4-BE49-F238E27FC236}">
                <a16:creationId xmlns:a16="http://schemas.microsoft.com/office/drawing/2014/main" id="{905BC9DF-7853-821A-DD96-26D00ACED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3406" y="250370"/>
            <a:ext cx="4559519" cy="6296479"/>
          </a:xfrm>
          <a:prstGeom prst="rect">
            <a:avLst/>
          </a:prstGeom>
        </p:spPr>
      </p:pic>
      <p:sp>
        <p:nvSpPr>
          <p:cNvPr id="17" name="TextBox 16">
            <a:extLst>
              <a:ext uri="{FF2B5EF4-FFF2-40B4-BE49-F238E27FC236}">
                <a16:creationId xmlns:a16="http://schemas.microsoft.com/office/drawing/2014/main" id="{A3ECD5E1-C102-CAEF-B9D0-DB798EBE5A6B}"/>
              </a:ext>
            </a:extLst>
          </p:cNvPr>
          <p:cNvSpPr txBox="1"/>
          <p:nvPr/>
        </p:nvSpPr>
        <p:spPr>
          <a:xfrm>
            <a:off x="1685926" y="3428940"/>
            <a:ext cx="6079330" cy="738664"/>
          </a:xfrm>
          <a:prstGeom prst="rect">
            <a:avLst/>
          </a:prstGeom>
          <a:noFill/>
        </p:spPr>
        <p:txBody>
          <a:bodyPr wrap="square">
            <a:spAutoFit/>
          </a:bodyPr>
          <a:lstStyle/>
          <a:p>
            <a:r>
              <a:rPr lang="en-US" sz="1400" dirty="0" err="1">
                <a:latin typeface="Arial" panose="020B0604020202020204" pitchFamily="34" charset="0"/>
                <a:cs typeface="Arial" panose="020B0604020202020204" pitchFamily="34" charset="0"/>
              </a:rPr>
              <a:t>webcut</a:t>
            </a:r>
            <a:r>
              <a:rPr lang="en-US" sz="1400" dirty="0">
                <a:latin typeface="Arial" panose="020B0604020202020204" pitchFamily="34" charset="0"/>
                <a:cs typeface="Arial" panose="020B0604020202020204" pitchFamily="34" charset="0"/>
              </a:rPr>
              <a:t> volume 1  with plane normal to curve 34  </a:t>
            </a:r>
            <a:r>
              <a:rPr lang="en-US" sz="1400" dirty="0" err="1">
                <a:latin typeface="Arial" panose="020B0604020202020204" pitchFamily="34" charset="0"/>
                <a:cs typeface="Arial" panose="020B0604020202020204" pitchFamily="34" charset="0"/>
              </a:rPr>
              <a:t>close_to</a:t>
            </a:r>
            <a:r>
              <a:rPr lang="en-US" sz="1400" dirty="0">
                <a:latin typeface="Arial" panose="020B0604020202020204" pitchFamily="34" charset="0"/>
                <a:cs typeface="Arial" panose="020B0604020202020204" pitchFamily="34" charset="0"/>
              </a:rPr>
              <a:t> vertex 30  </a:t>
            </a:r>
          </a:p>
          <a:p>
            <a:r>
              <a:rPr lang="en-US" sz="1400" dirty="0" err="1">
                <a:latin typeface="Arial" panose="020B0604020202020204" pitchFamily="34" charset="0"/>
                <a:cs typeface="Arial" panose="020B0604020202020204" pitchFamily="34" charset="0"/>
              </a:rPr>
              <a:t>webcut</a:t>
            </a:r>
            <a:r>
              <a:rPr lang="en-US" sz="1400" dirty="0">
                <a:latin typeface="Arial" panose="020B0604020202020204" pitchFamily="34" charset="0"/>
                <a:cs typeface="Arial" panose="020B0604020202020204" pitchFamily="34" charset="0"/>
              </a:rPr>
              <a:t> volume 2  with plane normal to curve 34  </a:t>
            </a:r>
            <a:r>
              <a:rPr lang="en-US" sz="1400" dirty="0" err="1">
                <a:latin typeface="Arial" panose="020B0604020202020204" pitchFamily="34" charset="0"/>
                <a:cs typeface="Arial" panose="020B0604020202020204" pitchFamily="34" charset="0"/>
              </a:rPr>
              <a:t>close_to</a:t>
            </a:r>
            <a:r>
              <a:rPr lang="en-US" sz="1400" dirty="0">
                <a:latin typeface="Arial" panose="020B0604020202020204" pitchFamily="34" charset="0"/>
                <a:cs typeface="Arial" panose="020B0604020202020204" pitchFamily="34" charset="0"/>
              </a:rPr>
              <a:t> vertex 31  </a:t>
            </a:r>
          </a:p>
          <a:p>
            <a:r>
              <a:rPr lang="en-US" sz="1400" dirty="0" err="1">
                <a:latin typeface="Arial" panose="020B0604020202020204" pitchFamily="34" charset="0"/>
                <a:cs typeface="Arial" panose="020B0604020202020204" pitchFamily="34" charset="0"/>
              </a:rPr>
              <a:t>webcut</a:t>
            </a:r>
            <a:r>
              <a:rPr lang="en-US" sz="1400" dirty="0">
                <a:latin typeface="Arial" panose="020B0604020202020204" pitchFamily="34" charset="0"/>
                <a:cs typeface="Arial" panose="020B0604020202020204" pitchFamily="34" charset="0"/>
              </a:rPr>
              <a:t> volume 1 3  with plane vertex 25  vertex 28  vertex 20</a:t>
            </a:r>
          </a:p>
        </p:txBody>
      </p:sp>
    </p:spTree>
    <p:extLst>
      <p:ext uri="{BB962C8B-B14F-4D97-AF65-F5344CB8AC3E}">
        <p14:creationId xmlns:p14="http://schemas.microsoft.com/office/powerpoint/2010/main" val="304665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700DBC77-42CC-C11E-2F3B-446C54BFE622}"/>
              </a:ext>
            </a:extLst>
          </p:cNvPr>
          <p:cNvSpPr>
            <a:spLocks noGrp="1" noChangeArrowheads="1"/>
          </p:cNvSpPr>
          <p:nvPr>
            <p:ph type="title"/>
          </p:nvPr>
        </p:nvSpPr>
        <p:spPr>
          <a:xfrm>
            <a:off x="3722689" y="967082"/>
            <a:ext cx="4828895" cy="849313"/>
          </a:xfrm>
        </p:spPr>
        <p:txBody>
          <a:bodyPr/>
          <a:lstStyle/>
          <a:p>
            <a:r>
              <a:rPr lang="en-US" altLang="en-US" sz="2000" dirty="0"/>
              <a:t>Common Techniques for Sweep Decomposition</a:t>
            </a:r>
          </a:p>
        </p:txBody>
      </p:sp>
      <p:pic>
        <p:nvPicPr>
          <p:cNvPr id="9219" name="Picture 15">
            <a:extLst>
              <a:ext uri="{FF2B5EF4-FFF2-40B4-BE49-F238E27FC236}">
                <a16:creationId xmlns:a16="http://schemas.microsoft.com/office/drawing/2014/main" id="{416F9F91-01CA-FD9E-1222-7AF7EED911A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51584" y="456950"/>
            <a:ext cx="1398866" cy="269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6">
            <a:extLst>
              <a:ext uri="{FF2B5EF4-FFF2-40B4-BE49-F238E27FC236}">
                <a16:creationId xmlns:a16="http://schemas.microsoft.com/office/drawing/2014/main" id="{0C02B270-FAA7-C8DE-E7BA-C6570D6780F9}"/>
              </a:ext>
            </a:extLst>
          </p:cNvPr>
          <p:cNvSpPr txBox="1">
            <a:spLocks noChangeArrowheads="1"/>
          </p:cNvSpPr>
          <p:nvPr/>
        </p:nvSpPr>
        <p:spPr bwMode="auto">
          <a:xfrm>
            <a:off x="3629025" y="2682716"/>
            <a:ext cx="4648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b="1" dirty="0">
                <a:latin typeface="+mn-lt"/>
              </a:rPr>
              <a:t>2. </a:t>
            </a:r>
            <a:r>
              <a:rPr lang="en-US" altLang="en-US" sz="1600" dirty="0">
                <a:latin typeface="+mn-lt"/>
              </a:rPr>
              <a:t>Coring: Core out the center of a cylindrical type object. Use a radial sweep and a top-to-bottom sweep (see exercise 2 from fast-start 10) </a:t>
            </a:r>
          </a:p>
        </p:txBody>
      </p:sp>
      <p:sp>
        <p:nvSpPr>
          <p:cNvPr id="9221" name="TextBox 8">
            <a:extLst>
              <a:ext uri="{FF2B5EF4-FFF2-40B4-BE49-F238E27FC236}">
                <a16:creationId xmlns:a16="http://schemas.microsoft.com/office/drawing/2014/main" id="{79ABB0C2-C236-79A9-8398-621A55F6A6AC}"/>
              </a:ext>
            </a:extLst>
          </p:cNvPr>
          <p:cNvSpPr txBox="1">
            <a:spLocks noChangeArrowheads="1"/>
          </p:cNvSpPr>
          <p:nvPr/>
        </p:nvSpPr>
        <p:spPr bwMode="auto">
          <a:xfrm>
            <a:off x="3629025" y="3773665"/>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b="1" dirty="0">
                <a:latin typeface="+mn-lt"/>
              </a:rPr>
              <a:t>3. </a:t>
            </a:r>
            <a:r>
              <a:rPr lang="en-US" altLang="en-US" sz="1600" dirty="0">
                <a:latin typeface="+mn-lt"/>
              </a:rPr>
              <a:t>Multiple sweep directions: Cut to avoid features not in the sweep direction</a:t>
            </a:r>
          </a:p>
        </p:txBody>
      </p:sp>
      <p:pic>
        <p:nvPicPr>
          <p:cNvPr id="9222" name="Picture 9">
            <a:extLst>
              <a:ext uri="{FF2B5EF4-FFF2-40B4-BE49-F238E27FC236}">
                <a16:creationId xmlns:a16="http://schemas.microsoft.com/office/drawing/2014/main" id="{EB7B3D4C-EB00-79F8-BF04-90EBF00A3B4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332" y="2246255"/>
            <a:ext cx="2230144" cy="216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10">
            <a:extLst>
              <a:ext uri="{FF2B5EF4-FFF2-40B4-BE49-F238E27FC236}">
                <a16:creationId xmlns:a16="http://schemas.microsoft.com/office/drawing/2014/main" id="{4572D422-BA96-79F4-093E-EB2BA0AE3E3A}"/>
              </a:ext>
            </a:extLst>
          </p:cNvPr>
          <p:cNvSpPr txBox="1">
            <a:spLocks noChangeArrowheads="1"/>
          </p:cNvSpPr>
          <p:nvPr/>
        </p:nvSpPr>
        <p:spPr bwMode="auto">
          <a:xfrm>
            <a:off x="3629025" y="4367381"/>
            <a:ext cx="4419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b="1" dirty="0">
                <a:latin typeface="+mn-lt"/>
              </a:rPr>
              <a:t>4. </a:t>
            </a:r>
            <a:r>
              <a:rPr lang="en-US" altLang="en-US" sz="1600" dirty="0">
                <a:latin typeface="+mn-lt"/>
              </a:rPr>
              <a:t>Graded Meshes with pave-sweep: Cut multiple times in direction of grade.  Alternate pave-sweep directions </a:t>
            </a:r>
          </a:p>
        </p:txBody>
      </p:sp>
      <p:pic>
        <p:nvPicPr>
          <p:cNvPr id="9224" name="Picture 11">
            <a:extLst>
              <a:ext uri="{FF2B5EF4-FFF2-40B4-BE49-F238E27FC236}">
                <a16:creationId xmlns:a16="http://schemas.microsoft.com/office/drawing/2014/main" id="{7B28B7B6-C3E2-4703-0585-7458951A72E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23689" y="2619753"/>
            <a:ext cx="2587558" cy="186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2">
            <a:extLst>
              <a:ext uri="{FF2B5EF4-FFF2-40B4-BE49-F238E27FC236}">
                <a16:creationId xmlns:a16="http://schemas.microsoft.com/office/drawing/2014/main" id="{174A0278-647A-03CE-4971-26A81B359B27}"/>
              </a:ext>
            </a:extLst>
          </p:cNvPr>
          <p:cNvSpPr txBox="1">
            <a:spLocks noChangeArrowheads="1"/>
          </p:cNvSpPr>
          <p:nvPr/>
        </p:nvSpPr>
        <p:spPr bwMode="auto">
          <a:xfrm>
            <a:off x="3629025" y="5262064"/>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b="1" dirty="0">
                <a:latin typeface="+mn-lt"/>
              </a:rPr>
              <a:t>5. </a:t>
            </a:r>
            <a:r>
              <a:rPr lang="en-US" altLang="en-US" sz="1600" dirty="0">
                <a:latin typeface="+mn-lt"/>
              </a:rPr>
              <a:t>Midpoint Subdivision: Cut volumes so the polyhedron scheme can be used</a:t>
            </a:r>
          </a:p>
        </p:txBody>
      </p:sp>
      <p:pic>
        <p:nvPicPr>
          <p:cNvPr id="9226" name="Picture 13">
            <a:extLst>
              <a:ext uri="{FF2B5EF4-FFF2-40B4-BE49-F238E27FC236}">
                <a16:creationId xmlns:a16="http://schemas.microsoft.com/office/drawing/2014/main" id="{70CE2B53-70A3-CD32-08FD-20F5E6C123E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3362" y="4367381"/>
            <a:ext cx="2280231" cy="250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4">
            <a:extLst>
              <a:ext uri="{FF2B5EF4-FFF2-40B4-BE49-F238E27FC236}">
                <a16:creationId xmlns:a16="http://schemas.microsoft.com/office/drawing/2014/main" id="{601F6C5B-607C-01CF-8EDB-575E86CE66B1}"/>
              </a:ext>
            </a:extLst>
          </p:cNvPr>
          <p:cNvSpPr txBox="1">
            <a:spLocks noChangeArrowheads="1"/>
          </p:cNvSpPr>
          <p:nvPr/>
        </p:nvSpPr>
        <p:spPr bwMode="auto">
          <a:xfrm>
            <a:off x="3629025" y="5895592"/>
            <a:ext cx="441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b="1" dirty="0">
                <a:latin typeface="+mn-lt"/>
              </a:rPr>
              <a:t>6. </a:t>
            </a:r>
            <a:r>
              <a:rPr lang="en-US" altLang="en-US" sz="1600" dirty="0">
                <a:latin typeface="+mn-lt"/>
              </a:rPr>
              <a:t>Modify surfaces with tweak and composite tools to make volumes </a:t>
            </a:r>
            <a:r>
              <a:rPr lang="en-US" altLang="en-US" sz="1600" dirty="0" err="1">
                <a:latin typeface="+mn-lt"/>
              </a:rPr>
              <a:t>sweepable</a:t>
            </a:r>
            <a:endParaRPr lang="en-US" altLang="en-US" sz="1600" dirty="0">
              <a:latin typeface="+mn-lt"/>
            </a:endParaRPr>
          </a:p>
        </p:txBody>
      </p:sp>
      <p:pic>
        <p:nvPicPr>
          <p:cNvPr id="9228" name="Picture 4">
            <a:extLst>
              <a:ext uri="{FF2B5EF4-FFF2-40B4-BE49-F238E27FC236}">
                <a16:creationId xmlns:a16="http://schemas.microsoft.com/office/drawing/2014/main" id="{A6D62ACA-D2B4-D164-7ABD-53267B55FB55}"/>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3885" y="4248857"/>
            <a:ext cx="1803491" cy="176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5">
            <a:extLst>
              <a:ext uri="{FF2B5EF4-FFF2-40B4-BE49-F238E27FC236}">
                <a16:creationId xmlns:a16="http://schemas.microsoft.com/office/drawing/2014/main" id="{C2D70E1F-0943-B83B-224C-A26DCE7290B4}"/>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4463" y="5025640"/>
            <a:ext cx="1984722" cy="162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1">
            <a:extLst>
              <a:ext uri="{FF2B5EF4-FFF2-40B4-BE49-F238E27FC236}">
                <a16:creationId xmlns:a16="http://schemas.microsoft.com/office/drawing/2014/main" id="{61FEA309-20CE-4FBD-470C-6F8D730324B4}"/>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4945" y="545848"/>
            <a:ext cx="2466770" cy="151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6">
            <a:extLst>
              <a:ext uri="{FF2B5EF4-FFF2-40B4-BE49-F238E27FC236}">
                <a16:creationId xmlns:a16="http://schemas.microsoft.com/office/drawing/2014/main" id="{9C456A8B-9D28-2C45-B416-D06ADBB3E435}"/>
              </a:ext>
            </a:extLst>
          </p:cNvPr>
          <p:cNvSpPr txBox="1">
            <a:spLocks noChangeArrowheads="1"/>
          </p:cNvSpPr>
          <p:nvPr/>
        </p:nvSpPr>
        <p:spPr bwMode="auto">
          <a:xfrm>
            <a:off x="3629025" y="1831124"/>
            <a:ext cx="480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b="1" dirty="0">
                <a:latin typeface="+mn-lt"/>
              </a:rPr>
              <a:t>1. </a:t>
            </a:r>
            <a:r>
              <a:rPr lang="en-US" altLang="en-US" sz="1600" dirty="0">
                <a:latin typeface="+mn-lt"/>
              </a:rPr>
              <a:t>Find One-to-one: Locate the logical one-to-one and many-to-one sweep paths and </a:t>
            </a:r>
            <a:r>
              <a:rPr lang="en-US" altLang="en-US" sz="1600" dirty="0" err="1">
                <a:latin typeface="+mn-lt"/>
              </a:rPr>
              <a:t>webcut</a:t>
            </a:r>
            <a:r>
              <a:rPr lang="en-US" altLang="en-US" sz="1600" dirty="0">
                <a:latin typeface="+mn-lt"/>
              </a:rPr>
              <a:t> to isolate (see exercise 1 from fast-start 10) </a:t>
            </a:r>
          </a:p>
        </p:txBody>
      </p:sp>
      <p:sp>
        <p:nvSpPr>
          <p:cNvPr id="9232" name="TextBox 2">
            <a:extLst>
              <a:ext uri="{FF2B5EF4-FFF2-40B4-BE49-F238E27FC236}">
                <a16:creationId xmlns:a16="http://schemas.microsoft.com/office/drawing/2014/main" id="{C93C00C0-CC44-CF0A-BC0D-B28EFDCB0D92}"/>
              </a:ext>
            </a:extLst>
          </p:cNvPr>
          <p:cNvSpPr txBox="1">
            <a:spLocks noChangeArrowheads="1"/>
          </p:cNvSpPr>
          <p:nvPr/>
        </p:nvSpPr>
        <p:spPr bwMode="auto">
          <a:xfrm>
            <a:off x="775186" y="1478257"/>
            <a:ext cx="35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b="1" dirty="0"/>
              <a:t>1.</a:t>
            </a:r>
          </a:p>
        </p:txBody>
      </p:sp>
      <p:sp>
        <p:nvSpPr>
          <p:cNvPr id="9233" name="TextBox 19">
            <a:extLst>
              <a:ext uri="{FF2B5EF4-FFF2-40B4-BE49-F238E27FC236}">
                <a16:creationId xmlns:a16="http://schemas.microsoft.com/office/drawing/2014/main" id="{2521432D-BFBA-155B-F29E-6F13408AD6D2}"/>
              </a:ext>
            </a:extLst>
          </p:cNvPr>
          <p:cNvSpPr txBox="1">
            <a:spLocks noChangeArrowheads="1"/>
          </p:cNvSpPr>
          <p:nvPr/>
        </p:nvSpPr>
        <p:spPr bwMode="auto">
          <a:xfrm>
            <a:off x="9894609" y="1142705"/>
            <a:ext cx="35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b="1" dirty="0"/>
              <a:t>2.</a:t>
            </a:r>
          </a:p>
        </p:txBody>
      </p:sp>
      <p:sp>
        <p:nvSpPr>
          <p:cNvPr id="9234" name="TextBox 20">
            <a:extLst>
              <a:ext uri="{FF2B5EF4-FFF2-40B4-BE49-F238E27FC236}">
                <a16:creationId xmlns:a16="http://schemas.microsoft.com/office/drawing/2014/main" id="{ECAFD57F-A12E-37AD-D3E2-78CAFC937EF5}"/>
              </a:ext>
            </a:extLst>
          </p:cNvPr>
          <p:cNvSpPr txBox="1">
            <a:spLocks noChangeArrowheads="1"/>
          </p:cNvSpPr>
          <p:nvPr/>
        </p:nvSpPr>
        <p:spPr bwMode="auto">
          <a:xfrm>
            <a:off x="2482561" y="2711421"/>
            <a:ext cx="35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b="1" dirty="0"/>
              <a:t>3.</a:t>
            </a:r>
          </a:p>
        </p:txBody>
      </p:sp>
      <p:sp>
        <p:nvSpPr>
          <p:cNvPr id="9235" name="TextBox 21">
            <a:extLst>
              <a:ext uri="{FF2B5EF4-FFF2-40B4-BE49-F238E27FC236}">
                <a16:creationId xmlns:a16="http://schemas.microsoft.com/office/drawing/2014/main" id="{52DD09DC-FFFE-2194-C204-4FEE99DDFC42}"/>
              </a:ext>
            </a:extLst>
          </p:cNvPr>
          <p:cNvSpPr txBox="1">
            <a:spLocks noChangeArrowheads="1"/>
          </p:cNvSpPr>
          <p:nvPr/>
        </p:nvSpPr>
        <p:spPr bwMode="auto">
          <a:xfrm>
            <a:off x="10855130" y="4029244"/>
            <a:ext cx="355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b="1" dirty="0"/>
              <a:t>4.</a:t>
            </a:r>
          </a:p>
        </p:txBody>
      </p:sp>
      <p:sp>
        <p:nvSpPr>
          <p:cNvPr id="9236" name="TextBox 22">
            <a:extLst>
              <a:ext uri="{FF2B5EF4-FFF2-40B4-BE49-F238E27FC236}">
                <a16:creationId xmlns:a16="http://schemas.microsoft.com/office/drawing/2014/main" id="{E818AECC-B9AF-C781-5498-3D8800A51F5A}"/>
              </a:ext>
            </a:extLst>
          </p:cNvPr>
          <p:cNvSpPr txBox="1">
            <a:spLocks noChangeArrowheads="1"/>
          </p:cNvSpPr>
          <p:nvPr/>
        </p:nvSpPr>
        <p:spPr bwMode="auto">
          <a:xfrm>
            <a:off x="10161454" y="6310723"/>
            <a:ext cx="355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b="1"/>
              <a:t>5.</a:t>
            </a:r>
          </a:p>
        </p:txBody>
      </p:sp>
      <p:sp>
        <p:nvSpPr>
          <p:cNvPr id="9237" name="TextBox 23">
            <a:extLst>
              <a:ext uri="{FF2B5EF4-FFF2-40B4-BE49-F238E27FC236}">
                <a16:creationId xmlns:a16="http://schemas.microsoft.com/office/drawing/2014/main" id="{BC3B6EE1-8ADE-46EC-860A-F8FB6E7767F1}"/>
              </a:ext>
            </a:extLst>
          </p:cNvPr>
          <p:cNvSpPr txBox="1">
            <a:spLocks noChangeArrowheads="1"/>
          </p:cNvSpPr>
          <p:nvPr/>
        </p:nvSpPr>
        <p:spPr bwMode="auto">
          <a:xfrm>
            <a:off x="1542404" y="6018623"/>
            <a:ext cx="35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b="1" dirty="0"/>
              <a:t>6.</a:t>
            </a:r>
          </a:p>
        </p:txBody>
      </p:sp>
      <p:sp>
        <p:nvSpPr>
          <p:cNvPr id="3" name="Rectangle 9">
            <a:extLst>
              <a:ext uri="{FF2B5EF4-FFF2-40B4-BE49-F238E27FC236}">
                <a16:creationId xmlns:a16="http://schemas.microsoft.com/office/drawing/2014/main" id="{C279F512-2F96-95C4-BA6B-CDA5FE8FCA5E}"/>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Sweep Scheme</a:t>
            </a:r>
          </a:p>
        </p:txBody>
      </p:sp>
    </p:spTree>
    <p:extLst>
      <p:ext uri="{BB962C8B-B14F-4D97-AF65-F5344CB8AC3E}">
        <p14:creationId xmlns:p14="http://schemas.microsoft.com/office/powerpoint/2010/main" val="2771104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15E2DF87-9003-FE4D-942F-C8DF6ADDB235}"/>
              </a:ext>
            </a:extLst>
          </p:cNvPr>
          <p:cNvSpPr>
            <a:spLocks noGrp="1" noChangeArrowheads="1"/>
          </p:cNvSpPr>
          <p:nvPr>
            <p:ph type="title"/>
          </p:nvPr>
        </p:nvSpPr>
        <p:spPr/>
        <p:txBody>
          <a:bodyPr/>
          <a:lstStyle/>
          <a:p>
            <a:r>
              <a:rPr lang="en-US" altLang="en-US" dirty="0"/>
              <a:t>Exercise 10.2</a:t>
            </a:r>
            <a:br>
              <a:rPr lang="en-US" altLang="en-US" dirty="0"/>
            </a:br>
            <a:r>
              <a:rPr lang="en-US" altLang="en-US" dirty="0" err="1"/>
              <a:t>Webcut</a:t>
            </a:r>
            <a:r>
              <a:rPr lang="en-US" altLang="en-US" dirty="0"/>
              <a:t> many-to-many sweeps</a:t>
            </a:r>
          </a:p>
        </p:txBody>
      </p:sp>
      <p:pic>
        <p:nvPicPr>
          <p:cNvPr id="26626" name="Picture 5" descr="wc0101">
            <a:extLst>
              <a:ext uri="{FF2B5EF4-FFF2-40B4-BE49-F238E27FC236}">
                <a16:creationId xmlns:a16="http://schemas.microsoft.com/office/drawing/2014/main" id="{E9D4C90F-A874-864D-A485-6E5FC47F3F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219200"/>
            <a:ext cx="28575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7" descr="wc0102">
            <a:extLst>
              <a:ext uri="{FF2B5EF4-FFF2-40B4-BE49-F238E27FC236}">
                <a16:creationId xmlns:a16="http://schemas.microsoft.com/office/drawing/2014/main" id="{6CF36E7F-71DD-724F-B917-27088B4BD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352801"/>
            <a:ext cx="28575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8">
            <a:extLst>
              <a:ext uri="{FF2B5EF4-FFF2-40B4-BE49-F238E27FC236}">
                <a16:creationId xmlns:a16="http://schemas.microsoft.com/office/drawing/2014/main" id="{CF14E23C-73C3-AD47-BAB6-8180C3EC1B1B}"/>
              </a:ext>
            </a:extLst>
          </p:cNvPr>
          <p:cNvSpPr txBox="1">
            <a:spLocks noChangeArrowheads="1"/>
          </p:cNvSpPr>
          <p:nvPr/>
        </p:nvSpPr>
        <p:spPr bwMode="auto">
          <a:xfrm>
            <a:off x="1981200" y="1371601"/>
            <a:ext cx="4648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latin typeface="+mn-lt"/>
                <a:ea typeface="+mn-ea"/>
              </a:rPr>
              <a:t>Mesh the geometry in the file </a:t>
            </a:r>
            <a:r>
              <a:rPr lang="en-US" altLang="en-US" sz="1600" b="1" dirty="0">
                <a:latin typeface="+mn-lt"/>
                <a:ea typeface="+mn-ea"/>
              </a:rPr>
              <a:t>example01.sat </a:t>
            </a:r>
            <a:r>
              <a:rPr lang="en-US" altLang="en-US" sz="1600" dirty="0">
                <a:latin typeface="+mn-lt"/>
                <a:ea typeface="+mn-ea"/>
              </a:rPr>
              <a:t>with a contiguous all-hex mesh. </a:t>
            </a:r>
          </a:p>
        </p:txBody>
      </p:sp>
      <p:sp>
        <p:nvSpPr>
          <p:cNvPr id="26629" name="Text Box 9">
            <a:extLst>
              <a:ext uri="{FF2B5EF4-FFF2-40B4-BE49-F238E27FC236}">
                <a16:creationId xmlns:a16="http://schemas.microsoft.com/office/drawing/2014/main" id="{B3FBC032-2EC6-244B-963D-1BBEA2B23789}"/>
              </a:ext>
            </a:extLst>
          </p:cNvPr>
          <p:cNvSpPr txBox="1">
            <a:spLocks noChangeArrowheads="1"/>
          </p:cNvSpPr>
          <p:nvPr/>
        </p:nvSpPr>
        <p:spPr bwMode="auto">
          <a:xfrm>
            <a:off x="1981200" y="1933575"/>
            <a:ext cx="464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ea typeface="+mn-ea"/>
              </a:rPr>
              <a:t>Use a mesh size of 0.15</a:t>
            </a:r>
          </a:p>
        </p:txBody>
      </p:sp>
      <p:sp>
        <p:nvSpPr>
          <p:cNvPr id="26630" name="Text Box 10">
            <a:extLst>
              <a:ext uri="{FF2B5EF4-FFF2-40B4-BE49-F238E27FC236}">
                <a16:creationId xmlns:a16="http://schemas.microsoft.com/office/drawing/2014/main" id="{1EBC070D-6F22-C24A-9A94-2AF01ED34C51}"/>
              </a:ext>
            </a:extLst>
          </p:cNvPr>
          <p:cNvSpPr txBox="1">
            <a:spLocks noChangeArrowheads="1"/>
          </p:cNvSpPr>
          <p:nvPr/>
        </p:nvSpPr>
        <p:spPr bwMode="auto">
          <a:xfrm>
            <a:off x="1981200" y="2559050"/>
            <a:ext cx="464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b="1" dirty="0">
                <a:latin typeface="+mn-lt"/>
                <a:ea typeface="+mn-ea"/>
              </a:rPr>
              <a:t>Hints</a:t>
            </a:r>
            <a:r>
              <a:rPr lang="en-US" altLang="en-US" sz="1600" dirty="0">
                <a:latin typeface="+mn-lt"/>
                <a:ea typeface="+mn-ea"/>
              </a:rPr>
              <a:t>:</a:t>
            </a:r>
          </a:p>
        </p:txBody>
      </p:sp>
      <p:sp>
        <p:nvSpPr>
          <p:cNvPr id="26631" name="Text Box 11">
            <a:extLst>
              <a:ext uri="{FF2B5EF4-FFF2-40B4-BE49-F238E27FC236}">
                <a16:creationId xmlns:a16="http://schemas.microsoft.com/office/drawing/2014/main" id="{CFC70E55-CD0A-E047-B4DF-988B2ED8B069}"/>
              </a:ext>
            </a:extLst>
          </p:cNvPr>
          <p:cNvSpPr txBox="1">
            <a:spLocks noChangeArrowheads="1"/>
          </p:cNvSpPr>
          <p:nvPr/>
        </p:nvSpPr>
        <p:spPr bwMode="auto">
          <a:xfrm>
            <a:off x="2133600" y="2940051"/>
            <a:ext cx="4648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latin typeface="+mn-lt"/>
                <a:ea typeface="+mn-ea"/>
              </a:rPr>
              <a:t>Examine </a:t>
            </a:r>
            <a:r>
              <a:rPr lang="en-US" altLang="en-US" sz="1600" dirty="0" err="1">
                <a:latin typeface="+mn-lt"/>
                <a:ea typeface="+mn-ea"/>
              </a:rPr>
              <a:t>sweepability</a:t>
            </a:r>
            <a:r>
              <a:rPr lang="en-US" altLang="en-US" sz="1600" dirty="0">
                <a:latin typeface="+mn-lt"/>
                <a:ea typeface="+mn-ea"/>
              </a:rPr>
              <a:t> of all volumes.  Is there a many-to-many sweep volume?</a:t>
            </a:r>
          </a:p>
        </p:txBody>
      </p:sp>
      <p:sp>
        <p:nvSpPr>
          <p:cNvPr id="26632" name="Text Box 12">
            <a:extLst>
              <a:ext uri="{FF2B5EF4-FFF2-40B4-BE49-F238E27FC236}">
                <a16:creationId xmlns:a16="http://schemas.microsoft.com/office/drawing/2014/main" id="{72B2DFDF-0054-694B-884D-F83C621E6AA5}"/>
              </a:ext>
            </a:extLst>
          </p:cNvPr>
          <p:cNvSpPr txBox="1">
            <a:spLocks noChangeArrowheads="1"/>
          </p:cNvSpPr>
          <p:nvPr/>
        </p:nvSpPr>
        <p:spPr bwMode="auto">
          <a:xfrm>
            <a:off x="2133600" y="3473450"/>
            <a:ext cx="464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ea typeface="+mn-ea"/>
              </a:rPr>
              <a:t>Don</a:t>
            </a:r>
            <a:r>
              <a:rPr lang="ja-JP" altLang="en-US" sz="1600">
                <a:latin typeface="+mn-lt"/>
                <a:ea typeface="+mn-ea"/>
              </a:rPr>
              <a:t>’</a:t>
            </a:r>
            <a:r>
              <a:rPr lang="en-US" altLang="ja-JP" sz="1600">
                <a:latin typeface="+mn-lt"/>
                <a:ea typeface="+mn-ea"/>
              </a:rPr>
              <a:t>t forget to imprint and merge</a:t>
            </a:r>
            <a:endParaRPr lang="en-US" altLang="en-US" sz="1600">
              <a:latin typeface="+mn-lt"/>
              <a:ea typeface="+mn-ea"/>
            </a:endParaRPr>
          </a:p>
        </p:txBody>
      </p:sp>
      <p:sp>
        <p:nvSpPr>
          <p:cNvPr id="26633" name="Text Box 13">
            <a:extLst>
              <a:ext uri="{FF2B5EF4-FFF2-40B4-BE49-F238E27FC236}">
                <a16:creationId xmlns:a16="http://schemas.microsoft.com/office/drawing/2014/main" id="{A13638CC-EDE4-6B46-BA7E-EE52F15DA48F}"/>
              </a:ext>
            </a:extLst>
          </p:cNvPr>
          <p:cNvSpPr txBox="1">
            <a:spLocks noChangeArrowheads="1"/>
          </p:cNvSpPr>
          <p:nvPr/>
        </p:nvSpPr>
        <p:spPr bwMode="auto">
          <a:xfrm>
            <a:off x="2133600" y="3762376"/>
            <a:ext cx="3886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ea typeface="+mn-ea"/>
              </a:rPr>
              <a:t>This assembly can be meshed with as little as 1 webcut</a:t>
            </a:r>
          </a:p>
        </p:txBody>
      </p:sp>
      <p:grpSp>
        <p:nvGrpSpPr>
          <p:cNvPr id="2" name="Group 19">
            <a:extLst>
              <a:ext uri="{FF2B5EF4-FFF2-40B4-BE49-F238E27FC236}">
                <a16:creationId xmlns:a16="http://schemas.microsoft.com/office/drawing/2014/main" id="{0028F91D-5471-924A-816D-70E483DFA222}"/>
              </a:ext>
            </a:extLst>
          </p:cNvPr>
          <p:cNvGrpSpPr>
            <a:grpSpLocks/>
          </p:cNvGrpSpPr>
          <p:nvPr/>
        </p:nvGrpSpPr>
        <p:grpSpPr bwMode="auto">
          <a:xfrm>
            <a:off x="6553201" y="1295400"/>
            <a:ext cx="3590925" cy="4535488"/>
            <a:chOff x="3168" y="816"/>
            <a:chExt cx="2262" cy="2857"/>
          </a:xfrm>
        </p:grpSpPr>
        <p:pic>
          <p:nvPicPr>
            <p:cNvPr id="26638" name="Picture 15" descr="wc0114">
              <a:extLst>
                <a:ext uri="{FF2B5EF4-FFF2-40B4-BE49-F238E27FC236}">
                  <a16:creationId xmlns:a16="http://schemas.microsoft.com/office/drawing/2014/main" id="{0762D93A-4765-254D-9111-2456EC219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816"/>
              <a:ext cx="2262" cy="1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6" name="Rectangle 18">
              <a:extLst>
                <a:ext uri="{FF2B5EF4-FFF2-40B4-BE49-F238E27FC236}">
                  <a16:creationId xmlns:a16="http://schemas.microsoft.com/office/drawing/2014/main" id="{FBC61F3E-F3B5-8F44-B428-7D4B677A3724}"/>
                </a:ext>
              </a:extLst>
            </p:cNvPr>
            <p:cNvSpPr>
              <a:spLocks noChangeArrowheads="1"/>
            </p:cNvSpPr>
            <p:nvPr/>
          </p:nvSpPr>
          <p:spPr bwMode="auto">
            <a:xfrm>
              <a:off x="3216" y="2685"/>
              <a:ext cx="2208" cy="988"/>
            </a:xfrm>
            <a:prstGeom prst="rect">
              <a:avLst/>
            </a:prstGeom>
            <a:solidFill>
              <a:schemeClr val="bg1"/>
            </a:solidFill>
            <a:ln w="9525">
              <a:solidFill>
                <a:schemeClr val="tx1"/>
              </a:solidFill>
              <a:miter lim="800000"/>
              <a:headEnd/>
              <a:tailEnd/>
            </a:ln>
            <a:effectLst>
              <a:outerShdw blurRad="63500" dist="107763" dir="2700000" algn="ctr" rotWithShape="0">
                <a:schemeClr val="bg2">
                  <a:alpha val="50000"/>
                </a:schemeClr>
              </a:outerShdw>
            </a:effectLst>
          </p:spPr>
          <p:txBody>
            <a:bodyPr anchor="ctr">
              <a:spAutoFit/>
            </a:bodyPr>
            <a:lstStyle/>
            <a:p>
              <a:pPr eaLnBrk="1" hangingPunct="1">
                <a:defRPr/>
              </a:pPr>
              <a:r>
                <a:rPr lang="en-US" sz="1600" dirty="0">
                  <a:solidFill>
                    <a:srgbClr val="0070C0"/>
                  </a:solidFill>
                  <a:latin typeface="Arial" panose="020B0604020202020204" pitchFamily="34" charset="0"/>
                  <a:ea typeface="ＭＳ Ｐゴシック" pitchFamily="34" charset="-128"/>
                  <a:cs typeface="Arial" panose="020B0604020202020204" pitchFamily="34" charset="0"/>
                </a:rPr>
                <a:t>CUBIT&gt; </a:t>
              </a:r>
              <a:r>
                <a:rPr lang="en-US" sz="1600" dirty="0" err="1">
                  <a:solidFill>
                    <a:srgbClr val="0070C0"/>
                  </a:solidFill>
                  <a:latin typeface="Arial" panose="020B0604020202020204" pitchFamily="34" charset="0"/>
                  <a:ea typeface="ＭＳ Ｐゴシック" pitchFamily="34" charset="-128"/>
                  <a:cs typeface="Arial" panose="020B0604020202020204" pitchFamily="34" charset="0"/>
                </a:rPr>
                <a:t>webcut</a:t>
              </a:r>
              <a:r>
                <a:rPr lang="en-US" sz="1600" dirty="0">
                  <a:solidFill>
                    <a:srgbClr val="0070C0"/>
                  </a:solidFill>
                  <a:latin typeface="Arial" panose="020B0604020202020204" pitchFamily="34" charset="0"/>
                  <a:ea typeface="ＭＳ Ｐゴシック" pitchFamily="34" charset="-128"/>
                  <a:cs typeface="Arial" panose="020B0604020202020204" pitchFamily="34" charset="0"/>
                </a:rPr>
                <a:t> volume 5 with sheet extended from surface 70 </a:t>
              </a:r>
              <a:br>
                <a:rPr lang="en-US" sz="1600" dirty="0">
                  <a:solidFill>
                    <a:srgbClr val="0070C0"/>
                  </a:solidFill>
                  <a:latin typeface="Arial" panose="020B0604020202020204" pitchFamily="34" charset="0"/>
                  <a:ea typeface="ＭＳ Ｐゴシック" pitchFamily="34" charset="-128"/>
                  <a:cs typeface="Arial" panose="020B0604020202020204" pitchFamily="34" charset="0"/>
                </a:rPr>
              </a:br>
              <a:r>
                <a:rPr lang="en-US" sz="1600" dirty="0">
                  <a:solidFill>
                    <a:srgbClr val="0070C0"/>
                  </a:solidFill>
                  <a:latin typeface="Arial" panose="020B0604020202020204" pitchFamily="34" charset="0"/>
                  <a:ea typeface="ＭＳ Ｐゴシック" pitchFamily="34" charset="-128"/>
                  <a:cs typeface="Arial" panose="020B0604020202020204" pitchFamily="34" charset="0"/>
                </a:rPr>
                <a:t>CUBIT&gt; imprint all </a:t>
              </a:r>
              <a:br>
                <a:rPr lang="en-US" sz="1600" dirty="0">
                  <a:solidFill>
                    <a:srgbClr val="0070C0"/>
                  </a:solidFill>
                  <a:latin typeface="Arial" panose="020B0604020202020204" pitchFamily="34" charset="0"/>
                  <a:ea typeface="ＭＳ Ｐゴシック" pitchFamily="34" charset="-128"/>
                  <a:cs typeface="Arial" panose="020B0604020202020204" pitchFamily="34" charset="0"/>
                </a:rPr>
              </a:br>
              <a:r>
                <a:rPr lang="en-US" sz="1600" dirty="0">
                  <a:solidFill>
                    <a:srgbClr val="0070C0"/>
                  </a:solidFill>
                  <a:latin typeface="Arial" panose="020B0604020202020204" pitchFamily="34" charset="0"/>
                  <a:ea typeface="ＭＳ Ｐゴシック" pitchFamily="34" charset="-128"/>
                  <a:cs typeface="Arial" panose="020B0604020202020204" pitchFamily="34" charset="0"/>
                </a:rPr>
                <a:t>CUBIT&gt; merge all </a:t>
              </a:r>
              <a:br>
                <a:rPr lang="en-US" sz="1600" dirty="0">
                  <a:solidFill>
                    <a:srgbClr val="0070C0"/>
                  </a:solidFill>
                  <a:latin typeface="Arial" panose="020B0604020202020204" pitchFamily="34" charset="0"/>
                  <a:ea typeface="ＭＳ Ｐゴシック" pitchFamily="34" charset="-128"/>
                  <a:cs typeface="Arial" panose="020B0604020202020204" pitchFamily="34" charset="0"/>
                </a:rPr>
              </a:br>
              <a:r>
                <a:rPr lang="en-US" sz="1600" dirty="0">
                  <a:solidFill>
                    <a:srgbClr val="0070C0"/>
                  </a:solidFill>
                  <a:latin typeface="Arial" panose="020B0604020202020204" pitchFamily="34" charset="0"/>
                  <a:ea typeface="ＭＳ Ｐゴシック" pitchFamily="34" charset="-128"/>
                  <a:cs typeface="Arial" panose="020B0604020202020204" pitchFamily="34" charset="0"/>
                </a:rPr>
                <a:t>CUBIT&gt; volume all size 0.15 </a:t>
              </a:r>
              <a:br>
                <a:rPr lang="en-US" sz="1600" dirty="0">
                  <a:solidFill>
                    <a:srgbClr val="0070C0"/>
                  </a:solidFill>
                  <a:latin typeface="Arial" panose="020B0604020202020204" pitchFamily="34" charset="0"/>
                  <a:ea typeface="ＭＳ Ｐゴシック" pitchFamily="34" charset="-128"/>
                  <a:cs typeface="Arial" panose="020B0604020202020204" pitchFamily="34" charset="0"/>
                </a:rPr>
              </a:br>
              <a:r>
                <a:rPr lang="en-US" sz="1600" dirty="0">
                  <a:solidFill>
                    <a:srgbClr val="0070C0"/>
                  </a:solidFill>
                  <a:latin typeface="Arial" panose="020B0604020202020204" pitchFamily="34" charset="0"/>
                  <a:ea typeface="ＭＳ Ｐゴシック" pitchFamily="34" charset="-128"/>
                  <a:cs typeface="Arial" panose="020B0604020202020204" pitchFamily="34" charset="0"/>
                </a:rPr>
                <a:t>CUBIT&gt; volume all scheme auto </a:t>
              </a:r>
            </a:p>
          </p:txBody>
        </p:sp>
      </p:grpSp>
      <p:grpSp>
        <p:nvGrpSpPr>
          <p:cNvPr id="3" name="Group 21">
            <a:extLst>
              <a:ext uri="{FF2B5EF4-FFF2-40B4-BE49-F238E27FC236}">
                <a16:creationId xmlns:a16="http://schemas.microsoft.com/office/drawing/2014/main" id="{54526EA9-B333-FA42-AD96-20197972C3FD}"/>
              </a:ext>
            </a:extLst>
          </p:cNvPr>
          <p:cNvGrpSpPr>
            <a:grpSpLocks/>
          </p:cNvGrpSpPr>
          <p:nvPr/>
        </p:nvGrpSpPr>
        <p:grpSpPr bwMode="auto">
          <a:xfrm>
            <a:off x="1981200" y="4419603"/>
            <a:ext cx="5257801" cy="2270126"/>
            <a:chOff x="288" y="2784"/>
            <a:chExt cx="3312" cy="1430"/>
          </a:xfrm>
        </p:grpSpPr>
        <p:pic>
          <p:nvPicPr>
            <p:cNvPr id="26636" name="Picture 17" descr="wc0113">
              <a:extLst>
                <a:ext uri="{FF2B5EF4-FFF2-40B4-BE49-F238E27FC236}">
                  <a16:creationId xmlns:a16="http://schemas.microsoft.com/office/drawing/2014/main" id="{06BD717F-9321-EC4B-B92E-77495E1B8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2784"/>
              <a:ext cx="1872" cy="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Rectangle 20">
              <a:extLst>
                <a:ext uri="{FF2B5EF4-FFF2-40B4-BE49-F238E27FC236}">
                  <a16:creationId xmlns:a16="http://schemas.microsoft.com/office/drawing/2014/main" id="{D1FC20D2-ADDF-6140-A66D-C1F9292D88E1}"/>
                </a:ext>
              </a:extLst>
            </p:cNvPr>
            <p:cNvSpPr>
              <a:spLocks noChangeArrowheads="1"/>
            </p:cNvSpPr>
            <p:nvPr/>
          </p:nvSpPr>
          <p:spPr bwMode="auto">
            <a:xfrm>
              <a:off x="1658" y="3846"/>
              <a:ext cx="194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err="1">
                  <a:solidFill>
                    <a:srgbClr val="0070C0"/>
                  </a:solidFill>
                </a:rPr>
                <a:t>webcut</a:t>
              </a:r>
              <a:r>
                <a:rPr lang="en-US" altLang="en-US" sz="1600" dirty="0">
                  <a:solidFill>
                    <a:srgbClr val="0070C0"/>
                  </a:solidFill>
                </a:rPr>
                <a:t> volume 5 with sheet extended from surface 70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sweep_classic1">
            <a:extLst>
              <a:ext uri="{FF2B5EF4-FFF2-40B4-BE49-F238E27FC236}">
                <a16:creationId xmlns:a16="http://schemas.microsoft.com/office/drawing/2014/main" id="{D63338CE-444F-5F46-969A-00FA8C0D9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86000"/>
            <a:ext cx="19065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5" descr="sweep_classic2">
            <a:extLst>
              <a:ext uri="{FF2B5EF4-FFF2-40B4-BE49-F238E27FC236}">
                <a16:creationId xmlns:a16="http://schemas.microsoft.com/office/drawing/2014/main" id="{C192F1E9-DD89-BB49-9F9A-67F5914DD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286001"/>
            <a:ext cx="21336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sweep_classic3">
            <a:extLst>
              <a:ext uri="{FF2B5EF4-FFF2-40B4-BE49-F238E27FC236}">
                <a16:creationId xmlns:a16="http://schemas.microsoft.com/office/drawing/2014/main" id="{21E3DC8F-B3F9-4046-92C4-479F5717D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2209801"/>
            <a:ext cx="22860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7" descr="boslowsweep">
            <a:extLst>
              <a:ext uri="{FF2B5EF4-FFF2-40B4-BE49-F238E27FC236}">
                <a16:creationId xmlns:a16="http://schemas.microsoft.com/office/drawing/2014/main" id="{C12132F6-9432-6C44-9311-D18ED8A8D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1" y="4419600"/>
            <a:ext cx="3324225"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8">
            <a:extLst>
              <a:ext uri="{FF2B5EF4-FFF2-40B4-BE49-F238E27FC236}">
                <a16:creationId xmlns:a16="http://schemas.microsoft.com/office/drawing/2014/main" id="{F221ED88-AB0E-D540-8232-6EFB53F6640C}"/>
              </a:ext>
            </a:extLst>
          </p:cNvPr>
          <p:cNvSpPr txBox="1">
            <a:spLocks noChangeArrowheads="1"/>
          </p:cNvSpPr>
          <p:nvPr/>
        </p:nvSpPr>
        <p:spPr bwMode="auto">
          <a:xfrm>
            <a:off x="2146177" y="1295401"/>
            <a:ext cx="2927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b="1" dirty="0">
                <a:latin typeface="+mn-lt"/>
              </a:rPr>
              <a:t>Typical one-to-one sweeps</a:t>
            </a:r>
          </a:p>
        </p:txBody>
      </p:sp>
      <p:sp>
        <p:nvSpPr>
          <p:cNvPr id="37895" name="Text Box 9">
            <a:extLst>
              <a:ext uri="{FF2B5EF4-FFF2-40B4-BE49-F238E27FC236}">
                <a16:creationId xmlns:a16="http://schemas.microsoft.com/office/drawing/2014/main" id="{8AA5A181-CFA5-5643-80D7-96AA821063B2}"/>
              </a:ext>
            </a:extLst>
          </p:cNvPr>
          <p:cNvSpPr txBox="1">
            <a:spLocks noChangeArrowheads="1"/>
          </p:cNvSpPr>
          <p:nvPr/>
        </p:nvSpPr>
        <p:spPr bwMode="auto">
          <a:xfrm>
            <a:off x="2400963" y="1828801"/>
            <a:ext cx="1287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translation</a:t>
            </a:r>
          </a:p>
        </p:txBody>
      </p:sp>
      <p:sp>
        <p:nvSpPr>
          <p:cNvPr id="37896" name="Text Box 10">
            <a:extLst>
              <a:ext uri="{FF2B5EF4-FFF2-40B4-BE49-F238E27FC236}">
                <a16:creationId xmlns:a16="http://schemas.microsoft.com/office/drawing/2014/main" id="{AFE03418-7817-D741-BC55-02275DDCB6B0}"/>
              </a:ext>
            </a:extLst>
          </p:cNvPr>
          <p:cNvSpPr txBox="1">
            <a:spLocks noChangeArrowheads="1"/>
          </p:cNvSpPr>
          <p:nvPr/>
        </p:nvSpPr>
        <p:spPr bwMode="auto">
          <a:xfrm>
            <a:off x="5368578" y="1828801"/>
            <a:ext cx="1003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rotation</a:t>
            </a:r>
          </a:p>
        </p:txBody>
      </p:sp>
      <p:sp>
        <p:nvSpPr>
          <p:cNvPr id="37897" name="Text Box 11">
            <a:extLst>
              <a:ext uri="{FF2B5EF4-FFF2-40B4-BE49-F238E27FC236}">
                <a16:creationId xmlns:a16="http://schemas.microsoft.com/office/drawing/2014/main" id="{889AC313-82A4-BF44-84B9-F5464D9316EC}"/>
              </a:ext>
            </a:extLst>
          </p:cNvPr>
          <p:cNvSpPr txBox="1">
            <a:spLocks noChangeArrowheads="1"/>
          </p:cNvSpPr>
          <p:nvPr/>
        </p:nvSpPr>
        <p:spPr bwMode="auto">
          <a:xfrm>
            <a:off x="8213222" y="1828801"/>
            <a:ext cx="12202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inside-out</a:t>
            </a:r>
          </a:p>
        </p:txBody>
      </p:sp>
      <p:sp>
        <p:nvSpPr>
          <p:cNvPr id="4" name="Rectangle 9">
            <a:extLst>
              <a:ext uri="{FF2B5EF4-FFF2-40B4-BE49-F238E27FC236}">
                <a16:creationId xmlns:a16="http://schemas.microsoft.com/office/drawing/2014/main" id="{D8D56171-170F-49DB-77C3-303A4EECEE05}"/>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One-to-one sweeping</a:t>
            </a:r>
          </a:p>
        </p:txBody>
      </p:sp>
    </p:spTree>
    <p:extLst>
      <p:ext uri="{BB962C8B-B14F-4D97-AF65-F5344CB8AC3E}">
        <p14:creationId xmlns:p14="http://schemas.microsoft.com/office/powerpoint/2010/main" val="1214917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a:extLst>
              <a:ext uri="{FF2B5EF4-FFF2-40B4-BE49-F238E27FC236}">
                <a16:creationId xmlns:a16="http://schemas.microsoft.com/office/drawing/2014/main" id="{4702E4D5-3892-F34B-9153-0ECA84FD75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5053" t="18355" r="32796" b="5696"/>
          <a:stretch>
            <a:fillRect/>
          </a:stretch>
        </p:blipFill>
        <p:spPr bwMode="auto">
          <a:xfrm>
            <a:off x="3276600" y="3352800"/>
            <a:ext cx="14303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5">
            <a:extLst>
              <a:ext uri="{FF2B5EF4-FFF2-40B4-BE49-F238E27FC236}">
                <a16:creationId xmlns:a16="http://schemas.microsoft.com/office/drawing/2014/main" id="{12CD1E86-E634-EA41-A726-DC15CDD8A8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5053" t="18355" r="31075" b="6961"/>
          <a:stretch>
            <a:fillRect/>
          </a:stretch>
        </p:blipFill>
        <p:spPr bwMode="auto">
          <a:xfrm>
            <a:off x="4876800" y="3276600"/>
            <a:ext cx="14493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a:extLst>
              <a:ext uri="{FF2B5EF4-FFF2-40B4-BE49-F238E27FC236}">
                <a16:creationId xmlns:a16="http://schemas.microsoft.com/office/drawing/2014/main" id="{49BE27D2-F632-3B4C-B74A-3DBA4A7DB1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5053" t="18355" r="33656" b="5696"/>
          <a:stretch>
            <a:fillRect/>
          </a:stretch>
        </p:blipFill>
        <p:spPr bwMode="auto">
          <a:xfrm>
            <a:off x="1676401" y="3352800"/>
            <a:ext cx="14017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descr="wc0401">
            <a:extLst>
              <a:ext uri="{FF2B5EF4-FFF2-40B4-BE49-F238E27FC236}">
                <a16:creationId xmlns:a16="http://schemas.microsoft.com/office/drawing/2014/main" id="{7BE9FB42-56DB-5F45-9505-674874241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8301" y="1447800"/>
            <a:ext cx="18637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0" descr="wc0403">
            <a:extLst>
              <a:ext uri="{FF2B5EF4-FFF2-40B4-BE49-F238E27FC236}">
                <a16:creationId xmlns:a16="http://schemas.microsoft.com/office/drawing/2014/main" id="{4BC3D7DF-6EB9-0C4C-9F0D-47C94C7FD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4401" y="1447800"/>
            <a:ext cx="18589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12">
            <a:extLst>
              <a:ext uri="{FF2B5EF4-FFF2-40B4-BE49-F238E27FC236}">
                <a16:creationId xmlns:a16="http://schemas.microsoft.com/office/drawing/2014/main" id="{7EB837DA-1C07-5448-83CA-95DEA1376F4B}"/>
              </a:ext>
            </a:extLst>
          </p:cNvPr>
          <p:cNvSpPr>
            <a:spLocks noChangeArrowheads="1"/>
          </p:cNvSpPr>
          <p:nvPr/>
        </p:nvSpPr>
        <p:spPr bwMode="auto">
          <a:xfrm>
            <a:off x="1828800" y="1368426"/>
            <a:ext cx="4495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t>Decomposition may require creation of a temporary tool volume to aid in cutting the geometry</a:t>
            </a:r>
          </a:p>
          <a:p>
            <a:endParaRPr lang="en-US" altLang="en-US" sz="1600"/>
          </a:p>
        </p:txBody>
      </p:sp>
      <p:sp>
        <p:nvSpPr>
          <p:cNvPr id="13320" name="Rectangle 13">
            <a:extLst>
              <a:ext uri="{FF2B5EF4-FFF2-40B4-BE49-F238E27FC236}">
                <a16:creationId xmlns:a16="http://schemas.microsoft.com/office/drawing/2014/main" id="{8B803C54-DB31-0843-A817-39D316AC5BC2}"/>
              </a:ext>
            </a:extLst>
          </p:cNvPr>
          <p:cNvSpPr>
            <a:spLocks noChangeArrowheads="1"/>
          </p:cNvSpPr>
          <p:nvPr/>
        </p:nvSpPr>
        <p:spPr bwMode="auto">
          <a:xfrm>
            <a:off x="1828800" y="2362201"/>
            <a:ext cx="4495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t>A </a:t>
            </a:r>
            <a:r>
              <a:rPr lang="en-US" altLang="en-US" sz="1600" b="1"/>
              <a:t>Tool</a:t>
            </a:r>
            <a:r>
              <a:rPr lang="en-US" altLang="en-US" sz="1600"/>
              <a:t> volume is first created and used to webcut the volume</a:t>
            </a:r>
          </a:p>
        </p:txBody>
      </p:sp>
      <p:sp>
        <p:nvSpPr>
          <p:cNvPr id="13321" name="Rectangle 14">
            <a:extLst>
              <a:ext uri="{FF2B5EF4-FFF2-40B4-BE49-F238E27FC236}">
                <a16:creationId xmlns:a16="http://schemas.microsoft.com/office/drawing/2014/main" id="{26C83B79-379B-BA48-B988-68BE8CEEC221}"/>
              </a:ext>
            </a:extLst>
          </p:cNvPr>
          <p:cNvSpPr>
            <a:spLocks noChangeArrowheads="1"/>
          </p:cNvSpPr>
          <p:nvPr/>
        </p:nvSpPr>
        <p:spPr bwMode="auto">
          <a:xfrm>
            <a:off x="7162800" y="4648201"/>
            <a:ext cx="2667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t>A lofted volume is first created between surface </a:t>
            </a:r>
            <a:r>
              <a:rPr lang="en-US" altLang="en-US" sz="1600" b="1"/>
              <a:t>A</a:t>
            </a:r>
            <a:r>
              <a:rPr lang="en-US" altLang="en-US" sz="1600"/>
              <a:t> and </a:t>
            </a:r>
            <a:r>
              <a:rPr lang="en-US" altLang="en-US" sz="1600" b="1"/>
              <a:t>B</a:t>
            </a:r>
            <a:r>
              <a:rPr lang="en-US" altLang="en-US" sz="1600"/>
              <a:t> and used as a Tool to cut the volume</a:t>
            </a:r>
          </a:p>
        </p:txBody>
      </p:sp>
      <p:sp>
        <p:nvSpPr>
          <p:cNvPr id="13322" name="Oval 15">
            <a:extLst>
              <a:ext uri="{FF2B5EF4-FFF2-40B4-BE49-F238E27FC236}">
                <a16:creationId xmlns:a16="http://schemas.microsoft.com/office/drawing/2014/main" id="{08EBD83C-0CE6-8447-B617-4644701CA672}"/>
              </a:ext>
            </a:extLst>
          </p:cNvPr>
          <p:cNvSpPr>
            <a:spLocks noChangeArrowheads="1"/>
          </p:cNvSpPr>
          <p:nvPr/>
        </p:nvSpPr>
        <p:spPr bwMode="auto">
          <a:xfrm>
            <a:off x="7443789" y="2552700"/>
            <a:ext cx="447675" cy="114300"/>
          </a:xfrm>
          <a:prstGeom prst="ellipse">
            <a:avLst/>
          </a:prstGeom>
          <a:solidFill>
            <a:srgbClr val="FF0000"/>
          </a:solidFill>
          <a:ln w="9525">
            <a:solidFill>
              <a:schemeClr val="tx1"/>
            </a:solidFill>
            <a:round/>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solidFill>
                <a:srgbClr val="FF3300"/>
              </a:solidFill>
            </a:endParaRPr>
          </a:p>
        </p:txBody>
      </p:sp>
      <p:sp>
        <p:nvSpPr>
          <p:cNvPr id="13323" name="Oval 16">
            <a:extLst>
              <a:ext uri="{FF2B5EF4-FFF2-40B4-BE49-F238E27FC236}">
                <a16:creationId xmlns:a16="http://schemas.microsoft.com/office/drawing/2014/main" id="{9651669E-5F4D-7B4A-9BFF-8FA9E84299BA}"/>
              </a:ext>
            </a:extLst>
          </p:cNvPr>
          <p:cNvSpPr>
            <a:spLocks noChangeArrowheads="1"/>
          </p:cNvSpPr>
          <p:nvPr/>
        </p:nvSpPr>
        <p:spPr bwMode="auto">
          <a:xfrm>
            <a:off x="7543801" y="3505200"/>
            <a:ext cx="447675" cy="114300"/>
          </a:xfrm>
          <a:prstGeom prst="ellipse">
            <a:avLst/>
          </a:prstGeom>
          <a:solidFill>
            <a:srgbClr val="FF0000"/>
          </a:solidFill>
          <a:ln w="9525">
            <a:solidFill>
              <a:schemeClr val="tx1"/>
            </a:solidFill>
            <a:round/>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solidFill>
                <a:srgbClr val="FF3300"/>
              </a:solidFill>
            </a:endParaRPr>
          </a:p>
        </p:txBody>
      </p:sp>
      <p:sp>
        <p:nvSpPr>
          <p:cNvPr id="13324" name="Text Box 17">
            <a:extLst>
              <a:ext uri="{FF2B5EF4-FFF2-40B4-BE49-F238E27FC236}">
                <a16:creationId xmlns:a16="http://schemas.microsoft.com/office/drawing/2014/main" id="{7108BFE1-1C81-604F-8F7E-2790457301D0}"/>
              </a:ext>
            </a:extLst>
          </p:cNvPr>
          <p:cNvSpPr txBox="1">
            <a:spLocks noChangeArrowheads="1"/>
          </p:cNvSpPr>
          <p:nvPr/>
        </p:nvSpPr>
        <p:spPr bwMode="auto">
          <a:xfrm>
            <a:off x="7848600" y="2416176"/>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b="1"/>
              <a:t>A</a:t>
            </a:r>
          </a:p>
        </p:txBody>
      </p:sp>
      <p:sp>
        <p:nvSpPr>
          <p:cNvPr id="13325" name="Text Box 18">
            <a:extLst>
              <a:ext uri="{FF2B5EF4-FFF2-40B4-BE49-F238E27FC236}">
                <a16:creationId xmlns:a16="http://schemas.microsoft.com/office/drawing/2014/main" id="{51522CBD-6FC9-8246-A431-D9BF12B589E4}"/>
              </a:ext>
            </a:extLst>
          </p:cNvPr>
          <p:cNvSpPr txBox="1">
            <a:spLocks noChangeArrowheads="1"/>
          </p:cNvSpPr>
          <p:nvPr/>
        </p:nvSpPr>
        <p:spPr bwMode="auto">
          <a:xfrm>
            <a:off x="7239000" y="3367088"/>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b="1"/>
              <a:t>B</a:t>
            </a:r>
          </a:p>
        </p:txBody>
      </p:sp>
      <p:sp>
        <p:nvSpPr>
          <p:cNvPr id="4" name="Rectangle 9">
            <a:extLst>
              <a:ext uri="{FF2B5EF4-FFF2-40B4-BE49-F238E27FC236}">
                <a16:creationId xmlns:a16="http://schemas.microsoft.com/office/drawing/2014/main" id="{37133828-79AD-52CB-A406-044FD12DB205}"/>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Tool Volume </a:t>
            </a:r>
            <a:r>
              <a:rPr lang="en-US" altLang="en-US" sz="2800" dirty="0" err="1"/>
              <a:t>Webcut</a:t>
            </a:r>
            <a:endParaRPr lang="en-US" altLang="en-US" sz="2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352619A0-9D88-E44A-A357-4DDEABAF945F}"/>
              </a:ext>
            </a:extLst>
          </p:cNvPr>
          <p:cNvSpPr>
            <a:spLocks noGrp="1" noChangeArrowheads="1"/>
          </p:cNvSpPr>
          <p:nvPr>
            <p:ph type="title"/>
          </p:nvPr>
        </p:nvSpPr>
        <p:spPr/>
        <p:txBody>
          <a:bodyPr/>
          <a:lstStyle/>
          <a:p>
            <a:r>
              <a:rPr lang="en-US" altLang="en-US" dirty="0"/>
              <a:t>Exercise 10.3</a:t>
            </a:r>
            <a:br>
              <a:rPr lang="en-US" altLang="en-US" dirty="0"/>
            </a:br>
            <a:r>
              <a:rPr lang="en-US" altLang="en-US" dirty="0"/>
              <a:t>Coring</a:t>
            </a:r>
          </a:p>
        </p:txBody>
      </p:sp>
      <p:pic>
        <p:nvPicPr>
          <p:cNvPr id="27650" name="Picture 4">
            <a:extLst>
              <a:ext uri="{FF2B5EF4-FFF2-40B4-BE49-F238E27FC236}">
                <a16:creationId xmlns:a16="http://schemas.microsoft.com/office/drawing/2014/main" id="{438C1BC1-9233-044C-8076-3B11B7200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1" y="1676400"/>
            <a:ext cx="2441575"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5">
            <a:extLst>
              <a:ext uri="{FF2B5EF4-FFF2-40B4-BE49-F238E27FC236}">
                <a16:creationId xmlns:a16="http://schemas.microsoft.com/office/drawing/2014/main" id="{8AEA21A5-EF6E-E84D-AB7D-435B34376209}"/>
              </a:ext>
            </a:extLst>
          </p:cNvPr>
          <p:cNvSpPr txBox="1">
            <a:spLocks noChangeArrowheads="1"/>
          </p:cNvSpPr>
          <p:nvPr/>
        </p:nvSpPr>
        <p:spPr bwMode="auto">
          <a:xfrm>
            <a:off x="1038226" y="1292774"/>
            <a:ext cx="52995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latin typeface="+mn-lt"/>
              </a:rPr>
              <a:t>Mesh the geometry in the file </a:t>
            </a:r>
            <a:r>
              <a:rPr lang="en-US" altLang="en-US" sz="1600" b="1" dirty="0">
                <a:latin typeface="+mn-lt"/>
              </a:rPr>
              <a:t>example04.sat </a:t>
            </a:r>
            <a:r>
              <a:rPr lang="en-US" altLang="en-US" sz="1600" dirty="0">
                <a:latin typeface="+mn-lt"/>
              </a:rPr>
              <a:t>with a contiguous all-hex mesh. </a:t>
            </a:r>
          </a:p>
        </p:txBody>
      </p:sp>
      <p:sp>
        <p:nvSpPr>
          <p:cNvPr id="27652" name="Text Box 6">
            <a:extLst>
              <a:ext uri="{FF2B5EF4-FFF2-40B4-BE49-F238E27FC236}">
                <a16:creationId xmlns:a16="http://schemas.microsoft.com/office/drawing/2014/main" id="{92FF268D-2F22-AD4F-9F81-D3C09B7C6C54}"/>
              </a:ext>
            </a:extLst>
          </p:cNvPr>
          <p:cNvSpPr txBox="1">
            <a:spLocks noChangeArrowheads="1"/>
          </p:cNvSpPr>
          <p:nvPr/>
        </p:nvSpPr>
        <p:spPr bwMode="auto">
          <a:xfrm>
            <a:off x="1038226" y="1854748"/>
            <a:ext cx="5299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rPr>
              <a:t>Use a mesh size of 0.15</a:t>
            </a:r>
          </a:p>
        </p:txBody>
      </p:sp>
      <p:sp>
        <p:nvSpPr>
          <p:cNvPr id="27653" name="Text Box 7">
            <a:extLst>
              <a:ext uri="{FF2B5EF4-FFF2-40B4-BE49-F238E27FC236}">
                <a16:creationId xmlns:a16="http://schemas.microsoft.com/office/drawing/2014/main" id="{7DE532C8-5DAF-C84B-A805-EFC9AC969CDE}"/>
              </a:ext>
            </a:extLst>
          </p:cNvPr>
          <p:cNvSpPr txBox="1">
            <a:spLocks noChangeArrowheads="1"/>
          </p:cNvSpPr>
          <p:nvPr/>
        </p:nvSpPr>
        <p:spPr bwMode="auto">
          <a:xfrm>
            <a:off x="1038226" y="2480223"/>
            <a:ext cx="5299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b="1" dirty="0">
                <a:latin typeface="+mn-lt"/>
              </a:rPr>
              <a:t>Hints</a:t>
            </a:r>
            <a:r>
              <a:rPr lang="en-US" altLang="en-US" sz="1600" dirty="0">
                <a:latin typeface="+mn-lt"/>
              </a:rPr>
              <a:t>:</a:t>
            </a:r>
          </a:p>
        </p:txBody>
      </p:sp>
      <p:sp>
        <p:nvSpPr>
          <p:cNvPr id="27654" name="Text Box 9">
            <a:extLst>
              <a:ext uri="{FF2B5EF4-FFF2-40B4-BE49-F238E27FC236}">
                <a16:creationId xmlns:a16="http://schemas.microsoft.com/office/drawing/2014/main" id="{53D3037A-31B6-E44D-9432-9D3733E3CC74}"/>
              </a:ext>
            </a:extLst>
          </p:cNvPr>
          <p:cNvSpPr txBox="1">
            <a:spLocks noChangeArrowheads="1"/>
          </p:cNvSpPr>
          <p:nvPr/>
        </p:nvSpPr>
        <p:spPr bwMode="auto">
          <a:xfrm>
            <a:off x="1266825" y="4188374"/>
            <a:ext cx="47782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latin typeface="+mn-lt"/>
              </a:rPr>
              <a:t>Remember to delete the tool volume afterward </a:t>
            </a:r>
            <a:r>
              <a:rPr lang="en-US" altLang="en-US" sz="1600" dirty="0" err="1">
                <a:latin typeface="+mn-lt"/>
              </a:rPr>
              <a:t>webcutting</a:t>
            </a:r>
            <a:endParaRPr lang="en-US" altLang="en-US" sz="1600" dirty="0">
              <a:latin typeface="+mn-lt"/>
            </a:endParaRPr>
          </a:p>
        </p:txBody>
      </p:sp>
      <p:sp>
        <p:nvSpPr>
          <p:cNvPr id="27655" name="Text Box 10">
            <a:extLst>
              <a:ext uri="{FF2B5EF4-FFF2-40B4-BE49-F238E27FC236}">
                <a16:creationId xmlns:a16="http://schemas.microsoft.com/office/drawing/2014/main" id="{5BB4510C-3B8A-DE43-B242-47D3AE8E09BC}"/>
              </a:ext>
            </a:extLst>
          </p:cNvPr>
          <p:cNvSpPr txBox="1">
            <a:spLocks noChangeArrowheads="1"/>
          </p:cNvSpPr>
          <p:nvPr/>
        </p:nvSpPr>
        <p:spPr bwMode="auto">
          <a:xfrm>
            <a:off x="1266825" y="4797974"/>
            <a:ext cx="47782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rPr>
              <a:t>Use a sweep surface webcut to extend the core to the top</a:t>
            </a:r>
          </a:p>
        </p:txBody>
      </p:sp>
      <p:sp>
        <p:nvSpPr>
          <p:cNvPr id="27656" name="Text Box 11">
            <a:extLst>
              <a:ext uri="{FF2B5EF4-FFF2-40B4-BE49-F238E27FC236}">
                <a16:creationId xmlns:a16="http://schemas.microsoft.com/office/drawing/2014/main" id="{5B81E674-B1E8-8945-84D4-39E103FA4AE5}"/>
              </a:ext>
            </a:extLst>
          </p:cNvPr>
          <p:cNvSpPr txBox="1">
            <a:spLocks noChangeArrowheads="1"/>
          </p:cNvSpPr>
          <p:nvPr/>
        </p:nvSpPr>
        <p:spPr bwMode="auto">
          <a:xfrm>
            <a:off x="1266825" y="2740573"/>
            <a:ext cx="4778249"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rPr>
              <a:t>Consider a coring approach:  Sweep radially around the outside and top to bottom on the interior core.</a:t>
            </a:r>
          </a:p>
        </p:txBody>
      </p:sp>
      <p:sp>
        <p:nvSpPr>
          <p:cNvPr id="27657" name="Text Box 12">
            <a:extLst>
              <a:ext uri="{FF2B5EF4-FFF2-40B4-BE49-F238E27FC236}">
                <a16:creationId xmlns:a16="http://schemas.microsoft.com/office/drawing/2014/main" id="{85C36EB3-766D-8F49-95E1-07F17B9A1CEE}"/>
              </a:ext>
            </a:extLst>
          </p:cNvPr>
          <p:cNvSpPr txBox="1">
            <a:spLocks noChangeArrowheads="1"/>
          </p:cNvSpPr>
          <p:nvPr/>
        </p:nvSpPr>
        <p:spPr bwMode="auto">
          <a:xfrm>
            <a:off x="1266825" y="5359949"/>
            <a:ext cx="47782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rPr>
              <a:t>Split the volumes along a symmetry plane to permit the radial sweep.</a:t>
            </a:r>
          </a:p>
        </p:txBody>
      </p:sp>
      <p:grpSp>
        <p:nvGrpSpPr>
          <p:cNvPr id="2" name="Group 17">
            <a:extLst>
              <a:ext uri="{FF2B5EF4-FFF2-40B4-BE49-F238E27FC236}">
                <a16:creationId xmlns:a16="http://schemas.microsoft.com/office/drawing/2014/main" id="{7165552D-1F15-0F49-8243-78CFE452A0BE}"/>
              </a:ext>
            </a:extLst>
          </p:cNvPr>
          <p:cNvGrpSpPr>
            <a:grpSpLocks/>
          </p:cNvGrpSpPr>
          <p:nvPr/>
        </p:nvGrpSpPr>
        <p:grpSpPr bwMode="auto">
          <a:xfrm>
            <a:off x="6648450" y="1676400"/>
            <a:ext cx="4619625" cy="4297363"/>
            <a:chOff x="2832" y="1056"/>
            <a:chExt cx="2910" cy="2707"/>
          </a:xfrm>
        </p:grpSpPr>
        <p:pic>
          <p:nvPicPr>
            <p:cNvPr id="27661" name="Picture 15">
              <a:extLst>
                <a:ext uri="{FF2B5EF4-FFF2-40B4-BE49-F238E27FC236}">
                  <a16:creationId xmlns:a16="http://schemas.microsoft.com/office/drawing/2014/main" id="{51964AD3-0E20-9A47-BCB4-9F10F4F14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 y="1104"/>
              <a:ext cx="1414" cy="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6">
              <a:extLst>
                <a:ext uri="{FF2B5EF4-FFF2-40B4-BE49-F238E27FC236}">
                  <a16:creationId xmlns:a16="http://schemas.microsoft.com/office/drawing/2014/main" id="{DE99DF1B-2EFB-C04F-B442-C4B2A1349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 y="1056"/>
              <a:ext cx="1518"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9" name="Text Box 8">
            <a:extLst>
              <a:ext uri="{FF2B5EF4-FFF2-40B4-BE49-F238E27FC236}">
                <a16:creationId xmlns:a16="http://schemas.microsoft.com/office/drawing/2014/main" id="{976131F2-4908-A346-BEC5-517A20E4319C}"/>
              </a:ext>
            </a:extLst>
          </p:cNvPr>
          <p:cNvSpPr txBox="1">
            <a:spLocks noChangeArrowheads="1"/>
          </p:cNvSpPr>
          <p:nvPr/>
        </p:nvSpPr>
        <p:spPr bwMode="auto">
          <a:xfrm>
            <a:off x="1266825" y="3578774"/>
            <a:ext cx="49520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latin typeface="+mn-lt"/>
              </a:rPr>
              <a:t>Consider creating a tool volume using the loft option for creating volumes to create the core</a:t>
            </a:r>
          </a:p>
        </p:txBody>
      </p:sp>
      <p:sp>
        <p:nvSpPr>
          <p:cNvPr id="27660" name="Text Box 18">
            <a:extLst>
              <a:ext uri="{FF2B5EF4-FFF2-40B4-BE49-F238E27FC236}">
                <a16:creationId xmlns:a16="http://schemas.microsoft.com/office/drawing/2014/main" id="{5DF7061C-85DB-B14F-91F2-A383A35F939D}"/>
              </a:ext>
            </a:extLst>
          </p:cNvPr>
          <p:cNvSpPr txBox="1">
            <a:spLocks noChangeArrowheads="1"/>
          </p:cNvSpPr>
          <p:nvPr/>
        </p:nvSpPr>
        <p:spPr bwMode="auto">
          <a:xfrm>
            <a:off x="1266825" y="5940973"/>
            <a:ext cx="4778249"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rPr>
              <a:t>Remember to imprint and merge!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B1253B-E1F6-38BD-CE88-F568CEFD8C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1971" y="1001714"/>
            <a:ext cx="2987458" cy="3299416"/>
          </a:xfrm>
          <a:prstGeom prst="rect">
            <a:avLst/>
          </a:prstGeom>
        </p:spPr>
      </p:pic>
      <p:sp>
        <p:nvSpPr>
          <p:cNvPr id="10244" name="TextBox 5">
            <a:extLst>
              <a:ext uri="{FF2B5EF4-FFF2-40B4-BE49-F238E27FC236}">
                <a16:creationId xmlns:a16="http://schemas.microsoft.com/office/drawing/2014/main" id="{CFE0BD71-D3AE-753D-1DFA-BFD92DAEC90A}"/>
              </a:ext>
            </a:extLst>
          </p:cNvPr>
          <p:cNvSpPr txBox="1">
            <a:spLocks noChangeArrowheads="1"/>
          </p:cNvSpPr>
          <p:nvPr/>
        </p:nvSpPr>
        <p:spPr bwMode="auto">
          <a:xfrm>
            <a:off x="1900581" y="2743200"/>
            <a:ext cx="8089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source</a:t>
            </a:r>
          </a:p>
        </p:txBody>
      </p:sp>
      <p:sp>
        <p:nvSpPr>
          <p:cNvPr id="10245" name="TextBox 6">
            <a:extLst>
              <a:ext uri="{FF2B5EF4-FFF2-40B4-BE49-F238E27FC236}">
                <a16:creationId xmlns:a16="http://schemas.microsoft.com/office/drawing/2014/main" id="{F62D4E4C-35EC-55E8-BAC9-C8C5D8020031}"/>
              </a:ext>
            </a:extLst>
          </p:cNvPr>
          <p:cNvSpPr txBox="1">
            <a:spLocks noChangeArrowheads="1"/>
          </p:cNvSpPr>
          <p:nvPr/>
        </p:nvSpPr>
        <p:spPr bwMode="auto">
          <a:xfrm>
            <a:off x="4836793" y="2819400"/>
            <a:ext cx="7293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target</a:t>
            </a:r>
          </a:p>
        </p:txBody>
      </p:sp>
      <p:cxnSp>
        <p:nvCxnSpPr>
          <p:cNvPr id="10246" name="Straight Arrow Connector 8">
            <a:extLst>
              <a:ext uri="{FF2B5EF4-FFF2-40B4-BE49-F238E27FC236}">
                <a16:creationId xmlns:a16="http://schemas.microsoft.com/office/drawing/2014/main" id="{0C79EF1A-9664-7542-8CA6-24982CD6AA98}"/>
              </a:ext>
            </a:extLst>
          </p:cNvPr>
          <p:cNvCxnSpPr>
            <a:cxnSpLocks noChangeShapeType="1"/>
            <a:stCxn id="10244" idx="3"/>
          </p:cNvCxnSpPr>
          <p:nvPr/>
        </p:nvCxnSpPr>
        <p:spPr bwMode="auto">
          <a:xfrm flipV="1">
            <a:off x="2709520" y="2819401"/>
            <a:ext cx="338480" cy="93076"/>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47" name="Straight Arrow Connector 10">
            <a:extLst>
              <a:ext uri="{FF2B5EF4-FFF2-40B4-BE49-F238E27FC236}">
                <a16:creationId xmlns:a16="http://schemas.microsoft.com/office/drawing/2014/main" id="{A0713C02-F926-BC39-D17D-6CD40246C959}"/>
              </a:ext>
            </a:extLst>
          </p:cNvPr>
          <p:cNvCxnSpPr>
            <a:cxnSpLocks noChangeShapeType="1"/>
            <a:stCxn id="10245" idx="1"/>
          </p:cNvCxnSpPr>
          <p:nvPr/>
        </p:nvCxnSpPr>
        <p:spPr bwMode="auto">
          <a:xfrm flipH="1" flipV="1">
            <a:off x="4572000" y="2895601"/>
            <a:ext cx="264793" cy="93076"/>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0248" name="TextBox 11">
            <a:extLst>
              <a:ext uri="{FF2B5EF4-FFF2-40B4-BE49-F238E27FC236}">
                <a16:creationId xmlns:a16="http://schemas.microsoft.com/office/drawing/2014/main" id="{AE29C80E-B2B3-0026-39DC-03E5346E7EA0}"/>
              </a:ext>
            </a:extLst>
          </p:cNvPr>
          <p:cNvSpPr txBox="1">
            <a:spLocks noChangeArrowheads="1"/>
          </p:cNvSpPr>
          <p:nvPr/>
        </p:nvSpPr>
        <p:spPr bwMode="auto">
          <a:xfrm>
            <a:off x="2930525" y="1905000"/>
            <a:ext cx="1644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sweep direction</a:t>
            </a:r>
          </a:p>
        </p:txBody>
      </p:sp>
      <p:sp>
        <p:nvSpPr>
          <p:cNvPr id="15" name="Arc 14">
            <a:extLst>
              <a:ext uri="{FF2B5EF4-FFF2-40B4-BE49-F238E27FC236}">
                <a16:creationId xmlns:a16="http://schemas.microsoft.com/office/drawing/2014/main" id="{9BB2407D-44B7-4E67-810E-376B99F5CEAA}"/>
              </a:ext>
            </a:extLst>
          </p:cNvPr>
          <p:cNvSpPr/>
          <p:nvPr/>
        </p:nvSpPr>
        <p:spPr bwMode="auto">
          <a:xfrm rot="17121363">
            <a:off x="787400" y="1890713"/>
            <a:ext cx="5867400" cy="5791200"/>
          </a:xfrm>
          <a:prstGeom prst="arc">
            <a:avLst>
              <a:gd name="adj1" fmla="val 19977088"/>
              <a:gd name="adj2" fmla="val 0"/>
            </a:avLst>
          </a:prstGeom>
          <a:noFill/>
          <a:ln w="9525" cap="flat" cmpd="sng" algn="ctr">
            <a:solidFill>
              <a:schemeClr val="tx1"/>
            </a:solidFill>
            <a:prstDash val="solid"/>
            <a:round/>
            <a:headEnd type="none" w="med" len="med"/>
            <a:tailEnd type="triangle" w="med" len="med"/>
          </a:ln>
          <a:effectLst/>
        </p:spPr>
        <p:txBody>
          <a:bodyPr wrap="none" anchor="ctr"/>
          <a:lstStyle/>
          <a:p>
            <a:pPr algn="ctr">
              <a:defRPr/>
            </a:pPr>
            <a:endParaRPr lang="en-US">
              <a:latin typeface="Arial" pitchFamily="-65" charset="0"/>
              <a:ea typeface="ＭＳ Ｐゴシック" charset="0"/>
              <a:cs typeface="ＭＳ Ｐゴシック" charset="0"/>
            </a:endParaRPr>
          </a:p>
        </p:txBody>
      </p:sp>
      <p:sp>
        <p:nvSpPr>
          <p:cNvPr id="4" name="Rectangle 9">
            <a:extLst>
              <a:ext uri="{FF2B5EF4-FFF2-40B4-BE49-F238E27FC236}">
                <a16:creationId xmlns:a16="http://schemas.microsoft.com/office/drawing/2014/main" id="{A32852F4-161E-9EB9-72AA-3DA5497F4C73}"/>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Multiple Sweep Directions</a:t>
            </a:r>
          </a:p>
        </p:txBody>
      </p:sp>
      <p:pic>
        <p:nvPicPr>
          <p:cNvPr id="2" name="Picture 1">
            <a:extLst>
              <a:ext uri="{FF2B5EF4-FFF2-40B4-BE49-F238E27FC236}">
                <a16:creationId xmlns:a16="http://schemas.microsoft.com/office/drawing/2014/main" id="{DB4ED09C-F014-CCD0-DE16-34F1E1144DC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841328" y="1057599"/>
            <a:ext cx="4876801" cy="4835897"/>
          </a:xfrm>
          <a:prstGeom prst="rect">
            <a:avLst/>
          </a:prstGeom>
        </p:spPr>
      </p:pic>
    </p:spTree>
    <p:extLst>
      <p:ext uri="{BB962C8B-B14F-4D97-AF65-F5344CB8AC3E}">
        <p14:creationId xmlns:p14="http://schemas.microsoft.com/office/powerpoint/2010/main" val="471518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AutoShape 4">
            <a:extLst>
              <a:ext uri="{FF2B5EF4-FFF2-40B4-BE49-F238E27FC236}">
                <a16:creationId xmlns:a16="http://schemas.microsoft.com/office/drawing/2014/main" id="{8C4E2F36-9BE4-D143-B4AD-432E6AD16EF7}"/>
              </a:ext>
            </a:extLst>
          </p:cNvPr>
          <p:cNvSpPr>
            <a:spLocks noChangeArrowheads="1"/>
          </p:cNvSpPr>
          <p:nvPr/>
        </p:nvSpPr>
        <p:spPr bwMode="auto">
          <a:xfrm>
            <a:off x="1812926" y="5089526"/>
            <a:ext cx="2695575" cy="1082675"/>
          </a:xfrm>
          <a:prstGeom prst="roundRect">
            <a:avLst>
              <a:gd name="adj" fmla="val 16667"/>
            </a:avLst>
          </a:prstGeom>
          <a:solidFill>
            <a:schemeClr val="bg1"/>
          </a:solidFill>
          <a:ln w="9525">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a:defRPr/>
            </a:pPr>
            <a:endParaRPr lang="en-US">
              <a:ea typeface="ＭＳ Ｐゴシック" pitchFamily="34" charset="-128"/>
            </a:endParaRPr>
          </a:p>
        </p:txBody>
      </p:sp>
      <p:sp>
        <p:nvSpPr>
          <p:cNvPr id="34821" name="AutoShape 5">
            <a:extLst>
              <a:ext uri="{FF2B5EF4-FFF2-40B4-BE49-F238E27FC236}">
                <a16:creationId xmlns:a16="http://schemas.microsoft.com/office/drawing/2014/main" id="{A334257E-B78A-4A48-A0F2-A047D3A896A7}"/>
              </a:ext>
            </a:extLst>
          </p:cNvPr>
          <p:cNvSpPr>
            <a:spLocks noChangeArrowheads="1"/>
          </p:cNvSpPr>
          <p:nvPr/>
        </p:nvSpPr>
        <p:spPr bwMode="auto">
          <a:xfrm>
            <a:off x="4841876" y="5089526"/>
            <a:ext cx="2695575" cy="1082675"/>
          </a:xfrm>
          <a:prstGeom prst="roundRect">
            <a:avLst>
              <a:gd name="adj" fmla="val 16667"/>
            </a:avLst>
          </a:prstGeom>
          <a:solidFill>
            <a:schemeClr val="bg1"/>
          </a:solidFill>
          <a:ln w="9525">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a:defRPr/>
            </a:pPr>
            <a:endParaRPr lang="en-US">
              <a:ea typeface="ＭＳ Ｐゴシック" pitchFamily="34" charset="-128"/>
            </a:endParaRPr>
          </a:p>
        </p:txBody>
      </p:sp>
      <p:sp>
        <p:nvSpPr>
          <p:cNvPr id="34822" name="AutoShape 6">
            <a:extLst>
              <a:ext uri="{FF2B5EF4-FFF2-40B4-BE49-F238E27FC236}">
                <a16:creationId xmlns:a16="http://schemas.microsoft.com/office/drawing/2014/main" id="{4CE40070-F5E2-EC45-B5BB-0A1788D4D255}"/>
              </a:ext>
            </a:extLst>
          </p:cNvPr>
          <p:cNvSpPr>
            <a:spLocks noChangeArrowheads="1"/>
          </p:cNvSpPr>
          <p:nvPr/>
        </p:nvSpPr>
        <p:spPr bwMode="auto">
          <a:xfrm>
            <a:off x="7802564" y="3267076"/>
            <a:ext cx="2695575" cy="1082675"/>
          </a:xfrm>
          <a:prstGeom prst="roundRect">
            <a:avLst>
              <a:gd name="adj" fmla="val 16667"/>
            </a:avLst>
          </a:prstGeom>
          <a:solidFill>
            <a:schemeClr val="bg1"/>
          </a:solidFill>
          <a:ln w="9525">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a:defRPr/>
            </a:pPr>
            <a:endParaRPr lang="en-US">
              <a:ea typeface="ＭＳ Ｐゴシック" pitchFamily="34" charset="-128"/>
            </a:endParaRPr>
          </a:p>
        </p:txBody>
      </p:sp>
      <p:sp>
        <p:nvSpPr>
          <p:cNvPr id="34823" name="AutoShape 7">
            <a:extLst>
              <a:ext uri="{FF2B5EF4-FFF2-40B4-BE49-F238E27FC236}">
                <a16:creationId xmlns:a16="http://schemas.microsoft.com/office/drawing/2014/main" id="{36446D16-C19A-7B48-BB90-D52D104F3467}"/>
              </a:ext>
            </a:extLst>
          </p:cNvPr>
          <p:cNvSpPr>
            <a:spLocks noChangeArrowheads="1"/>
          </p:cNvSpPr>
          <p:nvPr/>
        </p:nvSpPr>
        <p:spPr bwMode="auto">
          <a:xfrm>
            <a:off x="4841876" y="3267076"/>
            <a:ext cx="2695575" cy="1082675"/>
          </a:xfrm>
          <a:prstGeom prst="roundRect">
            <a:avLst>
              <a:gd name="adj" fmla="val 16667"/>
            </a:avLst>
          </a:prstGeom>
          <a:solidFill>
            <a:schemeClr val="bg1"/>
          </a:solidFill>
          <a:ln w="9525">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a:defRPr/>
            </a:pPr>
            <a:endParaRPr lang="en-US">
              <a:ea typeface="ＭＳ Ｐゴシック" pitchFamily="34" charset="-128"/>
            </a:endParaRPr>
          </a:p>
        </p:txBody>
      </p:sp>
      <p:sp>
        <p:nvSpPr>
          <p:cNvPr id="34824" name="AutoShape 8">
            <a:extLst>
              <a:ext uri="{FF2B5EF4-FFF2-40B4-BE49-F238E27FC236}">
                <a16:creationId xmlns:a16="http://schemas.microsoft.com/office/drawing/2014/main" id="{CC2A7AD9-EDEC-0341-BE16-7F4F6D30551D}"/>
              </a:ext>
            </a:extLst>
          </p:cNvPr>
          <p:cNvSpPr>
            <a:spLocks noChangeArrowheads="1"/>
          </p:cNvSpPr>
          <p:nvPr/>
        </p:nvSpPr>
        <p:spPr bwMode="auto">
          <a:xfrm>
            <a:off x="7802563" y="1446214"/>
            <a:ext cx="2671762" cy="1082675"/>
          </a:xfrm>
          <a:prstGeom prst="roundRect">
            <a:avLst>
              <a:gd name="adj" fmla="val 16667"/>
            </a:avLst>
          </a:prstGeom>
          <a:solidFill>
            <a:schemeClr val="bg1"/>
          </a:solidFill>
          <a:ln w="9525">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a:defRPr/>
            </a:pPr>
            <a:endParaRPr lang="en-US">
              <a:ea typeface="ＭＳ Ｐゴシック" pitchFamily="34" charset="-128"/>
            </a:endParaRPr>
          </a:p>
        </p:txBody>
      </p:sp>
      <p:sp>
        <p:nvSpPr>
          <p:cNvPr id="34825" name="AutoShape 9">
            <a:extLst>
              <a:ext uri="{FF2B5EF4-FFF2-40B4-BE49-F238E27FC236}">
                <a16:creationId xmlns:a16="http://schemas.microsoft.com/office/drawing/2014/main" id="{934B39A6-3F7C-FA42-B8C8-363CD3EE4EB1}"/>
              </a:ext>
            </a:extLst>
          </p:cNvPr>
          <p:cNvSpPr>
            <a:spLocks noChangeArrowheads="1"/>
          </p:cNvSpPr>
          <p:nvPr/>
        </p:nvSpPr>
        <p:spPr bwMode="auto">
          <a:xfrm>
            <a:off x="4841876" y="1446214"/>
            <a:ext cx="2663825" cy="1082675"/>
          </a:xfrm>
          <a:prstGeom prst="roundRect">
            <a:avLst>
              <a:gd name="adj" fmla="val 16667"/>
            </a:avLst>
          </a:prstGeom>
          <a:solidFill>
            <a:schemeClr val="bg1"/>
          </a:solidFill>
          <a:ln w="9525">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a:defRPr/>
            </a:pPr>
            <a:endParaRPr lang="en-US">
              <a:ea typeface="ＭＳ Ｐゴシック" pitchFamily="34" charset="-128"/>
            </a:endParaRPr>
          </a:p>
        </p:txBody>
      </p:sp>
      <p:sp>
        <p:nvSpPr>
          <p:cNvPr id="34826" name="AutoShape 10">
            <a:extLst>
              <a:ext uri="{FF2B5EF4-FFF2-40B4-BE49-F238E27FC236}">
                <a16:creationId xmlns:a16="http://schemas.microsoft.com/office/drawing/2014/main" id="{7C12D603-D5F7-D942-85A8-88808019983E}"/>
              </a:ext>
            </a:extLst>
          </p:cNvPr>
          <p:cNvSpPr>
            <a:spLocks noChangeArrowheads="1"/>
          </p:cNvSpPr>
          <p:nvPr/>
        </p:nvSpPr>
        <p:spPr bwMode="auto">
          <a:xfrm>
            <a:off x="1812926" y="1446214"/>
            <a:ext cx="2695575" cy="1082675"/>
          </a:xfrm>
          <a:prstGeom prst="roundRect">
            <a:avLst>
              <a:gd name="adj" fmla="val 16667"/>
            </a:avLst>
          </a:prstGeom>
          <a:solidFill>
            <a:schemeClr val="bg1"/>
          </a:solidFill>
          <a:ln w="9525">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a:defRPr/>
            </a:pPr>
            <a:endParaRPr lang="en-US" sz="1500">
              <a:latin typeface="Times New Roman" pitchFamily="18" charset="0"/>
              <a:ea typeface="ＭＳ Ｐゴシック" pitchFamily="34" charset="-128"/>
            </a:endParaRPr>
          </a:p>
        </p:txBody>
      </p:sp>
      <p:sp>
        <p:nvSpPr>
          <p:cNvPr id="6152" name="Rectangle 11">
            <a:extLst>
              <a:ext uri="{FF2B5EF4-FFF2-40B4-BE49-F238E27FC236}">
                <a16:creationId xmlns:a16="http://schemas.microsoft.com/office/drawing/2014/main" id="{20F30139-AF23-2D4F-8403-C40ED510FDE9}"/>
              </a:ext>
            </a:extLst>
          </p:cNvPr>
          <p:cNvSpPr>
            <a:spLocks noChangeArrowheads="1"/>
          </p:cNvSpPr>
          <p:nvPr/>
        </p:nvSpPr>
        <p:spPr bwMode="auto">
          <a:xfrm>
            <a:off x="2667001" y="217488"/>
            <a:ext cx="679132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2800" b="1">
                <a:solidFill>
                  <a:srgbClr val="000000"/>
                </a:solidFill>
              </a:rPr>
              <a:t>The Basic CUBIT™ Process</a:t>
            </a:r>
          </a:p>
        </p:txBody>
      </p:sp>
      <p:pic>
        <p:nvPicPr>
          <p:cNvPr id="6153" name="Picture 12">
            <a:extLst>
              <a:ext uri="{FF2B5EF4-FFF2-40B4-BE49-F238E27FC236}">
                <a16:creationId xmlns:a16="http://schemas.microsoft.com/office/drawing/2014/main" id="{333E03E7-F11B-7A4C-B51B-BD6559DA64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1989" y="1516063"/>
            <a:ext cx="898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3">
            <a:extLst>
              <a:ext uri="{FF2B5EF4-FFF2-40B4-BE49-F238E27FC236}">
                <a16:creationId xmlns:a16="http://schemas.microsoft.com/office/drawing/2014/main" id="{C74C2D9F-E3EA-A34D-958A-FBD1220E9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9351" y="1508126"/>
            <a:ext cx="10255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4">
            <a:extLst>
              <a:ext uri="{FF2B5EF4-FFF2-40B4-BE49-F238E27FC236}">
                <a16:creationId xmlns:a16="http://schemas.microsoft.com/office/drawing/2014/main" id="{A9EEC730-9C2A-6043-8C44-B57F65400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2114" y="1554163"/>
            <a:ext cx="992187"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5">
            <a:extLst>
              <a:ext uri="{FF2B5EF4-FFF2-40B4-BE49-F238E27FC236}">
                <a16:creationId xmlns:a16="http://schemas.microsoft.com/office/drawing/2014/main" id="{1C187D88-89DB-4E41-A488-C9043FC916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7450" y="3344864"/>
            <a:ext cx="102235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6">
            <a:extLst>
              <a:ext uri="{FF2B5EF4-FFF2-40B4-BE49-F238E27FC236}">
                <a16:creationId xmlns:a16="http://schemas.microsoft.com/office/drawing/2014/main" id="{8C50B960-80B7-4F4E-ABF9-83649A9DD9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4014" y="3319463"/>
            <a:ext cx="1017587"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7">
            <a:extLst>
              <a:ext uri="{FF2B5EF4-FFF2-40B4-BE49-F238E27FC236}">
                <a16:creationId xmlns:a16="http://schemas.microsoft.com/office/drawing/2014/main" id="{46DADBEA-97A5-4544-A3AF-3E79B0C819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4526" y="5111750"/>
            <a:ext cx="130651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18">
            <a:extLst>
              <a:ext uri="{FF2B5EF4-FFF2-40B4-BE49-F238E27FC236}">
                <a16:creationId xmlns:a16="http://schemas.microsoft.com/office/drawing/2014/main" id="{ECAAE7F1-E06E-814C-9770-CFE17C24A8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2526" y="5146675"/>
            <a:ext cx="1033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5" name="AutoShape 19">
            <a:extLst>
              <a:ext uri="{FF2B5EF4-FFF2-40B4-BE49-F238E27FC236}">
                <a16:creationId xmlns:a16="http://schemas.microsoft.com/office/drawing/2014/main" id="{1496647D-C2E3-E44F-913C-83AD3E867B00}"/>
              </a:ext>
            </a:extLst>
          </p:cNvPr>
          <p:cNvSpPr>
            <a:spLocks noChangeArrowheads="1"/>
          </p:cNvSpPr>
          <p:nvPr/>
        </p:nvSpPr>
        <p:spPr bwMode="auto">
          <a:xfrm>
            <a:off x="1812926" y="3267076"/>
            <a:ext cx="2695575" cy="1082675"/>
          </a:xfrm>
          <a:prstGeom prst="roundRect">
            <a:avLst>
              <a:gd name="adj" fmla="val 16667"/>
            </a:avLst>
          </a:prstGeom>
          <a:solidFill>
            <a:schemeClr val="bg1"/>
          </a:solidFill>
          <a:ln w="9525">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a:defRPr/>
            </a:pPr>
            <a:endParaRPr lang="en-US">
              <a:ea typeface="ＭＳ Ｐゴシック" pitchFamily="34" charset="-128"/>
            </a:endParaRPr>
          </a:p>
        </p:txBody>
      </p:sp>
      <p:pic>
        <p:nvPicPr>
          <p:cNvPr id="6161" name="Picture 20">
            <a:extLst>
              <a:ext uri="{FF2B5EF4-FFF2-40B4-BE49-F238E27FC236}">
                <a16:creationId xmlns:a16="http://schemas.microsoft.com/office/drawing/2014/main" id="{26CCC8D3-8EC0-1D4E-8DC0-96530AA97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439" y="3300414"/>
            <a:ext cx="10445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7" name="AutoShape 21">
            <a:extLst>
              <a:ext uri="{FF2B5EF4-FFF2-40B4-BE49-F238E27FC236}">
                <a16:creationId xmlns:a16="http://schemas.microsoft.com/office/drawing/2014/main" id="{EF136122-A075-2845-8D1C-853FDCCA7D15}"/>
              </a:ext>
            </a:extLst>
          </p:cNvPr>
          <p:cNvSpPr>
            <a:spLocks noChangeArrowheads="1"/>
          </p:cNvSpPr>
          <p:nvPr/>
        </p:nvSpPr>
        <p:spPr bwMode="auto">
          <a:xfrm>
            <a:off x="7802564" y="5089526"/>
            <a:ext cx="2695575" cy="1082675"/>
          </a:xfrm>
          <a:prstGeom prst="roundRect">
            <a:avLst>
              <a:gd name="adj" fmla="val 16667"/>
            </a:avLst>
          </a:prstGeom>
          <a:solidFill>
            <a:schemeClr val="bg1"/>
          </a:solidFill>
          <a:ln w="9525">
            <a:solidFill>
              <a:schemeClr val="tx1"/>
            </a:solidFill>
            <a:round/>
            <a:headEnd/>
            <a:tailEnd/>
          </a:ln>
          <a:effectLst>
            <a:outerShdw blurRad="63500" dist="107763" dir="2700000" algn="ctr" rotWithShape="0">
              <a:schemeClr val="bg2">
                <a:alpha val="50000"/>
              </a:schemeClr>
            </a:outerShdw>
          </a:effectLst>
        </p:spPr>
        <p:txBody>
          <a:bodyPr wrap="none" anchor="ctr"/>
          <a:lstStyle/>
          <a:p>
            <a:pPr algn="ctr">
              <a:defRPr/>
            </a:pPr>
            <a:endParaRPr lang="en-US">
              <a:ea typeface="ＭＳ Ｐゴシック" pitchFamily="34" charset="-128"/>
            </a:endParaRPr>
          </a:p>
        </p:txBody>
      </p:sp>
      <p:pic>
        <p:nvPicPr>
          <p:cNvPr id="6163" name="Picture 22">
            <a:extLst>
              <a:ext uri="{FF2B5EF4-FFF2-40B4-BE49-F238E27FC236}">
                <a16:creationId xmlns:a16="http://schemas.microsoft.com/office/drawing/2014/main" id="{771AC8D4-BBF1-2544-92B5-EF6D7E1A63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9726" y="5156201"/>
            <a:ext cx="1008063"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64" name="AutoShape 23">
            <a:extLst>
              <a:ext uri="{FF2B5EF4-FFF2-40B4-BE49-F238E27FC236}">
                <a16:creationId xmlns:a16="http://schemas.microsoft.com/office/drawing/2014/main" id="{2162B15D-B289-774B-91EA-15200E9D1EE7}"/>
              </a:ext>
            </a:extLst>
          </p:cNvPr>
          <p:cNvCxnSpPr>
            <a:cxnSpLocks noChangeShapeType="1"/>
            <a:stCxn id="34826" idx="3"/>
            <a:endCxn id="34825" idx="1"/>
          </p:cNvCxnSpPr>
          <p:nvPr/>
        </p:nvCxnSpPr>
        <p:spPr bwMode="auto">
          <a:xfrm>
            <a:off x="4508501" y="1987550"/>
            <a:ext cx="333375"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65" name="AutoShape 24">
            <a:extLst>
              <a:ext uri="{FF2B5EF4-FFF2-40B4-BE49-F238E27FC236}">
                <a16:creationId xmlns:a16="http://schemas.microsoft.com/office/drawing/2014/main" id="{F8235894-5175-854A-9D29-D6878114E428}"/>
              </a:ext>
            </a:extLst>
          </p:cNvPr>
          <p:cNvCxnSpPr>
            <a:cxnSpLocks noChangeShapeType="1"/>
            <a:stCxn id="34825" idx="3"/>
            <a:endCxn id="34824" idx="1"/>
          </p:cNvCxnSpPr>
          <p:nvPr/>
        </p:nvCxnSpPr>
        <p:spPr bwMode="auto">
          <a:xfrm>
            <a:off x="7505701" y="1987550"/>
            <a:ext cx="296863"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66" name="AutoShape 25">
            <a:extLst>
              <a:ext uri="{FF2B5EF4-FFF2-40B4-BE49-F238E27FC236}">
                <a16:creationId xmlns:a16="http://schemas.microsoft.com/office/drawing/2014/main" id="{6BED4760-1E27-7949-82EB-E5F0BEE58F96}"/>
              </a:ext>
            </a:extLst>
          </p:cNvPr>
          <p:cNvCxnSpPr>
            <a:cxnSpLocks noChangeShapeType="1"/>
            <a:stCxn id="34824" idx="2"/>
            <a:endCxn id="34835" idx="0"/>
          </p:cNvCxnSpPr>
          <p:nvPr/>
        </p:nvCxnSpPr>
        <p:spPr bwMode="auto">
          <a:xfrm rot="5400000">
            <a:off x="5780883" y="-91281"/>
            <a:ext cx="738187" cy="5978525"/>
          </a:xfrm>
          <a:prstGeom prst="bentConnector3">
            <a:avLst>
              <a:gd name="adj1" fmla="val 49894"/>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6167" name="AutoShape 26">
            <a:extLst>
              <a:ext uri="{FF2B5EF4-FFF2-40B4-BE49-F238E27FC236}">
                <a16:creationId xmlns:a16="http://schemas.microsoft.com/office/drawing/2014/main" id="{2189B1E8-E08E-D748-BC5D-75A1DD71E128}"/>
              </a:ext>
            </a:extLst>
          </p:cNvPr>
          <p:cNvCxnSpPr>
            <a:cxnSpLocks noChangeShapeType="1"/>
            <a:stCxn id="34835" idx="3"/>
            <a:endCxn id="34823" idx="1"/>
          </p:cNvCxnSpPr>
          <p:nvPr/>
        </p:nvCxnSpPr>
        <p:spPr bwMode="auto">
          <a:xfrm>
            <a:off x="4508501" y="3808413"/>
            <a:ext cx="333375"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68" name="AutoShape 27">
            <a:extLst>
              <a:ext uri="{FF2B5EF4-FFF2-40B4-BE49-F238E27FC236}">
                <a16:creationId xmlns:a16="http://schemas.microsoft.com/office/drawing/2014/main" id="{B5B4C2B2-2C8A-E549-93A1-4849501773A7}"/>
              </a:ext>
            </a:extLst>
          </p:cNvPr>
          <p:cNvCxnSpPr>
            <a:cxnSpLocks noChangeShapeType="1"/>
            <a:stCxn id="34823" idx="3"/>
            <a:endCxn id="34822" idx="1"/>
          </p:cNvCxnSpPr>
          <p:nvPr/>
        </p:nvCxnSpPr>
        <p:spPr bwMode="auto">
          <a:xfrm>
            <a:off x="7537451" y="3808413"/>
            <a:ext cx="265113"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69" name="AutoShape 28">
            <a:extLst>
              <a:ext uri="{FF2B5EF4-FFF2-40B4-BE49-F238E27FC236}">
                <a16:creationId xmlns:a16="http://schemas.microsoft.com/office/drawing/2014/main" id="{96D41D7B-8C3A-2A40-8DC6-D08E2ACB778D}"/>
              </a:ext>
            </a:extLst>
          </p:cNvPr>
          <p:cNvCxnSpPr>
            <a:cxnSpLocks noChangeShapeType="1"/>
            <a:stCxn id="34822" idx="2"/>
            <a:endCxn id="34820" idx="0"/>
          </p:cNvCxnSpPr>
          <p:nvPr/>
        </p:nvCxnSpPr>
        <p:spPr bwMode="auto">
          <a:xfrm rot="5400000">
            <a:off x="5785645" y="1724820"/>
            <a:ext cx="739775" cy="5989637"/>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6170" name="AutoShape 29">
            <a:extLst>
              <a:ext uri="{FF2B5EF4-FFF2-40B4-BE49-F238E27FC236}">
                <a16:creationId xmlns:a16="http://schemas.microsoft.com/office/drawing/2014/main" id="{7BFB0C71-94CF-8340-ABC0-C86725DCF546}"/>
              </a:ext>
            </a:extLst>
          </p:cNvPr>
          <p:cNvCxnSpPr>
            <a:cxnSpLocks noChangeShapeType="1"/>
            <a:stCxn id="34820" idx="3"/>
            <a:endCxn id="34821" idx="1"/>
          </p:cNvCxnSpPr>
          <p:nvPr/>
        </p:nvCxnSpPr>
        <p:spPr bwMode="auto">
          <a:xfrm>
            <a:off x="4508501" y="5630863"/>
            <a:ext cx="333375"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71" name="AutoShape 30">
            <a:extLst>
              <a:ext uri="{FF2B5EF4-FFF2-40B4-BE49-F238E27FC236}">
                <a16:creationId xmlns:a16="http://schemas.microsoft.com/office/drawing/2014/main" id="{6966E997-07D3-2B48-994D-844FF3413826}"/>
              </a:ext>
            </a:extLst>
          </p:cNvPr>
          <p:cNvCxnSpPr>
            <a:cxnSpLocks noChangeShapeType="1"/>
            <a:stCxn id="34821" idx="3"/>
            <a:endCxn id="34837" idx="1"/>
          </p:cNvCxnSpPr>
          <p:nvPr/>
        </p:nvCxnSpPr>
        <p:spPr bwMode="auto">
          <a:xfrm>
            <a:off x="7537451" y="5630863"/>
            <a:ext cx="265113"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172" name="Text Box 31">
            <a:extLst>
              <a:ext uri="{FF2B5EF4-FFF2-40B4-BE49-F238E27FC236}">
                <a16:creationId xmlns:a16="http://schemas.microsoft.com/office/drawing/2014/main" id="{917E2B44-9E93-104F-AF2E-228703E4ADFB}"/>
              </a:ext>
            </a:extLst>
          </p:cNvPr>
          <p:cNvSpPr txBox="1">
            <a:spLocks noChangeArrowheads="1"/>
          </p:cNvSpPr>
          <p:nvPr/>
        </p:nvSpPr>
        <p:spPr bwMode="auto">
          <a:xfrm>
            <a:off x="2827339" y="1776413"/>
            <a:ext cx="16652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b="1"/>
              <a:t>Import Solid Model</a:t>
            </a:r>
          </a:p>
        </p:txBody>
      </p:sp>
      <p:sp>
        <p:nvSpPr>
          <p:cNvPr id="6173" name="Oval 32">
            <a:extLst>
              <a:ext uri="{FF2B5EF4-FFF2-40B4-BE49-F238E27FC236}">
                <a16:creationId xmlns:a16="http://schemas.microsoft.com/office/drawing/2014/main" id="{4C195719-DCC9-9D4C-8A59-EE21C7148D4B}"/>
              </a:ext>
            </a:extLst>
          </p:cNvPr>
          <p:cNvSpPr>
            <a:spLocks noChangeArrowheads="1"/>
          </p:cNvSpPr>
          <p:nvPr/>
        </p:nvSpPr>
        <p:spPr bwMode="auto">
          <a:xfrm>
            <a:off x="3321051" y="1506539"/>
            <a:ext cx="301625" cy="301625"/>
          </a:xfrm>
          <a:prstGeom prst="ellipse">
            <a:avLst/>
          </a:prstGeom>
          <a:solidFill>
            <a:srgbClr val="FFFF00"/>
          </a:solidFill>
          <a:ln w="9525">
            <a:solidFill>
              <a:schemeClr val="tx1"/>
            </a:solidFill>
            <a:round/>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500">
                <a:latin typeface="Arial Black" panose="020B0604020202020204" pitchFamily="34" charset="0"/>
              </a:rPr>
              <a:t>1</a:t>
            </a:r>
          </a:p>
        </p:txBody>
      </p:sp>
      <p:sp>
        <p:nvSpPr>
          <p:cNvPr id="6174" name="Text Box 33">
            <a:extLst>
              <a:ext uri="{FF2B5EF4-FFF2-40B4-BE49-F238E27FC236}">
                <a16:creationId xmlns:a16="http://schemas.microsoft.com/office/drawing/2014/main" id="{F838EFAB-0228-B040-A77B-CF2B48F00147}"/>
              </a:ext>
            </a:extLst>
          </p:cNvPr>
          <p:cNvSpPr txBox="1">
            <a:spLocks noChangeArrowheads="1"/>
          </p:cNvSpPr>
          <p:nvPr/>
        </p:nvSpPr>
        <p:spPr bwMode="auto">
          <a:xfrm>
            <a:off x="5970589" y="1798638"/>
            <a:ext cx="16652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b="1"/>
              <a:t>Simplify Geometry</a:t>
            </a:r>
          </a:p>
        </p:txBody>
      </p:sp>
      <p:sp>
        <p:nvSpPr>
          <p:cNvPr id="6175" name="Oval 34">
            <a:extLst>
              <a:ext uri="{FF2B5EF4-FFF2-40B4-BE49-F238E27FC236}">
                <a16:creationId xmlns:a16="http://schemas.microsoft.com/office/drawing/2014/main" id="{805D06B6-B0C2-7D41-952C-6E7329C74603}"/>
              </a:ext>
            </a:extLst>
          </p:cNvPr>
          <p:cNvSpPr>
            <a:spLocks noChangeArrowheads="1"/>
          </p:cNvSpPr>
          <p:nvPr/>
        </p:nvSpPr>
        <p:spPr bwMode="auto">
          <a:xfrm>
            <a:off x="6464301" y="1528764"/>
            <a:ext cx="301625" cy="301625"/>
          </a:xfrm>
          <a:prstGeom prst="ellipse">
            <a:avLst/>
          </a:prstGeom>
          <a:solidFill>
            <a:srgbClr val="FFFF00"/>
          </a:solidFill>
          <a:ln w="9525">
            <a:solidFill>
              <a:schemeClr val="tx1"/>
            </a:solidFill>
            <a:round/>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500">
                <a:latin typeface="Arial Black" panose="020B0604020202020204" pitchFamily="34" charset="0"/>
              </a:rPr>
              <a:t>2</a:t>
            </a:r>
          </a:p>
        </p:txBody>
      </p:sp>
      <p:sp>
        <p:nvSpPr>
          <p:cNvPr id="6176" name="Text Box 35">
            <a:extLst>
              <a:ext uri="{FF2B5EF4-FFF2-40B4-BE49-F238E27FC236}">
                <a16:creationId xmlns:a16="http://schemas.microsoft.com/office/drawing/2014/main" id="{3D51AF05-9B83-174C-8774-DA1E46B2F89E}"/>
              </a:ext>
            </a:extLst>
          </p:cNvPr>
          <p:cNvSpPr txBox="1">
            <a:spLocks noChangeArrowheads="1"/>
          </p:cNvSpPr>
          <p:nvPr/>
        </p:nvSpPr>
        <p:spPr bwMode="auto">
          <a:xfrm>
            <a:off x="9002714" y="1830388"/>
            <a:ext cx="16652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b="1"/>
              <a:t>Decompose Geometry</a:t>
            </a:r>
          </a:p>
        </p:txBody>
      </p:sp>
      <p:sp>
        <p:nvSpPr>
          <p:cNvPr id="6177" name="Oval 36">
            <a:extLst>
              <a:ext uri="{FF2B5EF4-FFF2-40B4-BE49-F238E27FC236}">
                <a16:creationId xmlns:a16="http://schemas.microsoft.com/office/drawing/2014/main" id="{B04C29E7-9BE7-E244-9AD0-C794FA344A11}"/>
              </a:ext>
            </a:extLst>
          </p:cNvPr>
          <p:cNvSpPr>
            <a:spLocks noChangeArrowheads="1"/>
          </p:cNvSpPr>
          <p:nvPr/>
        </p:nvSpPr>
        <p:spPr bwMode="auto">
          <a:xfrm>
            <a:off x="9496426" y="1560514"/>
            <a:ext cx="301625" cy="301625"/>
          </a:xfrm>
          <a:prstGeom prst="ellipse">
            <a:avLst/>
          </a:prstGeom>
          <a:solidFill>
            <a:srgbClr val="FFFF00"/>
          </a:solidFill>
          <a:ln w="9525">
            <a:solidFill>
              <a:schemeClr val="tx1"/>
            </a:solidFill>
            <a:round/>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500">
                <a:latin typeface="Arial Black" panose="020B0604020202020204" pitchFamily="34" charset="0"/>
              </a:rPr>
              <a:t>3</a:t>
            </a:r>
          </a:p>
        </p:txBody>
      </p:sp>
      <p:sp>
        <p:nvSpPr>
          <p:cNvPr id="6178" name="Text Box 37">
            <a:extLst>
              <a:ext uri="{FF2B5EF4-FFF2-40B4-BE49-F238E27FC236}">
                <a16:creationId xmlns:a16="http://schemas.microsoft.com/office/drawing/2014/main" id="{78ACD2C4-285D-B140-A341-FA1EF3A67D3D}"/>
              </a:ext>
            </a:extLst>
          </p:cNvPr>
          <p:cNvSpPr txBox="1">
            <a:spLocks noChangeArrowheads="1"/>
          </p:cNvSpPr>
          <p:nvPr/>
        </p:nvSpPr>
        <p:spPr bwMode="auto">
          <a:xfrm>
            <a:off x="2994025" y="3616325"/>
            <a:ext cx="1665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b="1"/>
              <a:t>Imprint &amp; Merge</a:t>
            </a:r>
          </a:p>
        </p:txBody>
      </p:sp>
      <p:sp>
        <p:nvSpPr>
          <p:cNvPr id="6179" name="Oval 38">
            <a:extLst>
              <a:ext uri="{FF2B5EF4-FFF2-40B4-BE49-F238E27FC236}">
                <a16:creationId xmlns:a16="http://schemas.microsoft.com/office/drawing/2014/main" id="{B469A679-80D5-F44B-8446-7AB7C62F09A2}"/>
              </a:ext>
            </a:extLst>
          </p:cNvPr>
          <p:cNvSpPr>
            <a:spLocks noChangeArrowheads="1"/>
          </p:cNvSpPr>
          <p:nvPr/>
        </p:nvSpPr>
        <p:spPr bwMode="auto">
          <a:xfrm>
            <a:off x="3487739" y="3346451"/>
            <a:ext cx="301625" cy="301625"/>
          </a:xfrm>
          <a:prstGeom prst="ellipse">
            <a:avLst/>
          </a:prstGeom>
          <a:solidFill>
            <a:srgbClr val="FFFF00"/>
          </a:solidFill>
          <a:ln w="9525">
            <a:solidFill>
              <a:schemeClr val="tx1"/>
            </a:solidFill>
            <a:round/>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500">
                <a:latin typeface="Arial Black" panose="020B0604020202020204" pitchFamily="34" charset="0"/>
              </a:rPr>
              <a:t>4</a:t>
            </a:r>
          </a:p>
        </p:txBody>
      </p:sp>
      <p:sp>
        <p:nvSpPr>
          <p:cNvPr id="6180" name="Text Box 39">
            <a:extLst>
              <a:ext uri="{FF2B5EF4-FFF2-40B4-BE49-F238E27FC236}">
                <a16:creationId xmlns:a16="http://schemas.microsoft.com/office/drawing/2014/main" id="{D7006AD9-5069-BD41-8460-7BF4C072E031}"/>
              </a:ext>
            </a:extLst>
          </p:cNvPr>
          <p:cNvSpPr txBox="1">
            <a:spLocks noChangeArrowheads="1"/>
          </p:cNvSpPr>
          <p:nvPr/>
        </p:nvSpPr>
        <p:spPr bwMode="auto">
          <a:xfrm>
            <a:off x="5964239" y="3624263"/>
            <a:ext cx="16652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b="1"/>
              <a:t>Set Schemes</a:t>
            </a:r>
          </a:p>
          <a:p>
            <a:r>
              <a:rPr lang="en-US" altLang="en-US" sz="1800" b="1"/>
              <a:t>&amp; Intervals</a:t>
            </a:r>
          </a:p>
        </p:txBody>
      </p:sp>
      <p:sp>
        <p:nvSpPr>
          <p:cNvPr id="6181" name="Oval 40">
            <a:extLst>
              <a:ext uri="{FF2B5EF4-FFF2-40B4-BE49-F238E27FC236}">
                <a16:creationId xmlns:a16="http://schemas.microsoft.com/office/drawing/2014/main" id="{737BC5F9-365F-6A4C-BAA1-BE30740BB8A4}"/>
              </a:ext>
            </a:extLst>
          </p:cNvPr>
          <p:cNvSpPr>
            <a:spLocks noChangeArrowheads="1"/>
          </p:cNvSpPr>
          <p:nvPr/>
        </p:nvSpPr>
        <p:spPr bwMode="auto">
          <a:xfrm>
            <a:off x="6556376" y="3352801"/>
            <a:ext cx="301625" cy="301625"/>
          </a:xfrm>
          <a:prstGeom prst="ellipse">
            <a:avLst/>
          </a:prstGeom>
          <a:solidFill>
            <a:srgbClr val="FFFF00"/>
          </a:solidFill>
          <a:ln w="9525">
            <a:solidFill>
              <a:schemeClr val="tx1"/>
            </a:solidFill>
            <a:round/>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500">
                <a:latin typeface="Arial Black" panose="020B0604020202020204" pitchFamily="34" charset="0"/>
              </a:rPr>
              <a:t>5</a:t>
            </a:r>
          </a:p>
        </p:txBody>
      </p:sp>
      <p:sp>
        <p:nvSpPr>
          <p:cNvPr id="6182" name="Text Box 41">
            <a:extLst>
              <a:ext uri="{FF2B5EF4-FFF2-40B4-BE49-F238E27FC236}">
                <a16:creationId xmlns:a16="http://schemas.microsoft.com/office/drawing/2014/main" id="{09AB473C-5E2E-9F4B-BBD0-33FE5F905070}"/>
              </a:ext>
            </a:extLst>
          </p:cNvPr>
          <p:cNvSpPr txBox="1">
            <a:spLocks noChangeArrowheads="1"/>
          </p:cNvSpPr>
          <p:nvPr/>
        </p:nvSpPr>
        <p:spPr bwMode="auto">
          <a:xfrm>
            <a:off x="9329738" y="3751263"/>
            <a:ext cx="823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b="1"/>
              <a:t>Mesh</a:t>
            </a:r>
          </a:p>
        </p:txBody>
      </p:sp>
      <p:sp>
        <p:nvSpPr>
          <p:cNvPr id="6183" name="Oval 42">
            <a:extLst>
              <a:ext uri="{FF2B5EF4-FFF2-40B4-BE49-F238E27FC236}">
                <a16:creationId xmlns:a16="http://schemas.microsoft.com/office/drawing/2014/main" id="{35F90239-3DA2-7B4C-B3DD-3B2549AB151E}"/>
              </a:ext>
            </a:extLst>
          </p:cNvPr>
          <p:cNvSpPr>
            <a:spLocks noChangeArrowheads="1"/>
          </p:cNvSpPr>
          <p:nvPr/>
        </p:nvSpPr>
        <p:spPr bwMode="auto">
          <a:xfrm>
            <a:off x="9594851" y="3357564"/>
            <a:ext cx="301625" cy="301625"/>
          </a:xfrm>
          <a:prstGeom prst="ellipse">
            <a:avLst/>
          </a:prstGeom>
          <a:solidFill>
            <a:srgbClr val="FFFF00"/>
          </a:solidFill>
          <a:ln w="9525">
            <a:solidFill>
              <a:schemeClr val="tx1"/>
            </a:solidFill>
            <a:round/>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500">
                <a:latin typeface="Arial Black" panose="020B0604020202020204" pitchFamily="34" charset="0"/>
              </a:rPr>
              <a:t>6</a:t>
            </a:r>
          </a:p>
        </p:txBody>
      </p:sp>
      <p:sp>
        <p:nvSpPr>
          <p:cNvPr id="6184" name="Text Box 43">
            <a:extLst>
              <a:ext uri="{FF2B5EF4-FFF2-40B4-BE49-F238E27FC236}">
                <a16:creationId xmlns:a16="http://schemas.microsoft.com/office/drawing/2014/main" id="{4ACD3F05-7EEC-FC45-B43C-F5D6DEB798F6}"/>
              </a:ext>
            </a:extLst>
          </p:cNvPr>
          <p:cNvSpPr txBox="1">
            <a:spLocks noChangeArrowheads="1"/>
          </p:cNvSpPr>
          <p:nvPr/>
        </p:nvSpPr>
        <p:spPr bwMode="auto">
          <a:xfrm>
            <a:off x="3340101" y="5449888"/>
            <a:ext cx="102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b="1"/>
              <a:t>Check</a:t>
            </a:r>
          </a:p>
          <a:p>
            <a:r>
              <a:rPr lang="en-US" altLang="en-US" sz="1800" b="1"/>
              <a:t>Quality</a:t>
            </a:r>
          </a:p>
        </p:txBody>
      </p:sp>
      <p:sp>
        <p:nvSpPr>
          <p:cNvPr id="6185" name="Oval 44">
            <a:extLst>
              <a:ext uri="{FF2B5EF4-FFF2-40B4-BE49-F238E27FC236}">
                <a16:creationId xmlns:a16="http://schemas.microsoft.com/office/drawing/2014/main" id="{E28B27E8-337E-3A46-B8E5-8C2DB26A0319}"/>
              </a:ext>
            </a:extLst>
          </p:cNvPr>
          <p:cNvSpPr>
            <a:spLocks noChangeArrowheads="1"/>
          </p:cNvSpPr>
          <p:nvPr/>
        </p:nvSpPr>
        <p:spPr bwMode="auto">
          <a:xfrm>
            <a:off x="3630614" y="5178426"/>
            <a:ext cx="301625" cy="301625"/>
          </a:xfrm>
          <a:prstGeom prst="ellipse">
            <a:avLst/>
          </a:prstGeom>
          <a:solidFill>
            <a:srgbClr val="FFFF00"/>
          </a:solidFill>
          <a:ln w="9525">
            <a:solidFill>
              <a:schemeClr val="tx1"/>
            </a:solidFill>
            <a:round/>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500">
                <a:latin typeface="Arial Black" panose="020B0604020202020204" pitchFamily="34" charset="0"/>
              </a:rPr>
              <a:t>7</a:t>
            </a:r>
          </a:p>
        </p:txBody>
      </p:sp>
      <p:sp>
        <p:nvSpPr>
          <p:cNvPr id="6186" name="Text Box 45">
            <a:extLst>
              <a:ext uri="{FF2B5EF4-FFF2-40B4-BE49-F238E27FC236}">
                <a16:creationId xmlns:a16="http://schemas.microsoft.com/office/drawing/2014/main" id="{D402288C-017C-CC42-BD8A-C2B1A1DA3B24}"/>
              </a:ext>
            </a:extLst>
          </p:cNvPr>
          <p:cNvSpPr txBox="1">
            <a:spLocks noChangeArrowheads="1"/>
          </p:cNvSpPr>
          <p:nvPr/>
        </p:nvSpPr>
        <p:spPr bwMode="auto">
          <a:xfrm>
            <a:off x="6316663" y="5454650"/>
            <a:ext cx="10207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b="1"/>
              <a:t>Apply B.C.s</a:t>
            </a:r>
          </a:p>
        </p:txBody>
      </p:sp>
      <p:sp>
        <p:nvSpPr>
          <p:cNvPr id="6187" name="Oval 46">
            <a:extLst>
              <a:ext uri="{FF2B5EF4-FFF2-40B4-BE49-F238E27FC236}">
                <a16:creationId xmlns:a16="http://schemas.microsoft.com/office/drawing/2014/main" id="{7034BF06-24C8-C240-AF8C-7AE8381D7BFC}"/>
              </a:ext>
            </a:extLst>
          </p:cNvPr>
          <p:cNvSpPr>
            <a:spLocks noChangeArrowheads="1"/>
          </p:cNvSpPr>
          <p:nvPr/>
        </p:nvSpPr>
        <p:spPr bwMode="auto">
          <a:xfrm>
            <a:off x="6527801" y="5183189"/>
            <a:ext cx="301625" cy="301625"/>
          </a:xfrm>
          <a:prstGeom prst="ellipse">
            <a:avLst/>
          </a:prstGeom>
          <a:solidFill>
            <a:srgbClr val="FFFF00"/>
          </a:solidFill>
          <a:ln w="9525">
            <a:solidFill>
              <a:schemeClr val="tx1"/>
            </a:solidFill>
            <a:round/>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500">
                <a:latin typeface="Arial Black" panose="020B0604020202020204" pitchFamily="34" charset="0"/>
              </a:rPr>
              <a:t>8</a:t>
            </a:r>
          </a:p>
        </p:txBody>
      </p:sp>
      <p:sp>
        <p:nvSpPr>
          <p:cNvPr id="6188" name="Text Box 47">
            <a:extLst>
              <a:ext uri="{FF2B5EF4-FFF2-40B4-BE49-F238E27FC236}">
                <a16:creationId xmlns:a16="http://schemas.microsoft.com/office/drawing/2014/main" id="{E77755F7-73AA-4F41-83DA-236FD980709C}"/>
              </a:ext>
            </a:extLst>
          </p:cNvPr>
          <p:cNvSpPr txBox="1">
            <a:spLocks noChangeArrowheads="1"/>
          </p:cNvSpPr>
          <p:nvPr/>
        </p:nvSpPr>
        <p:spPr bwMode="auto">
          <a:xfrm>
            <a:off x="9204326" y="5451475"/>
            <a:ext cx="102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b="1"/>
              <a:t>Export</a:t>
            </a:r>
          </a:p>
          <a:p>
            <a:r>
              <a:rPr lang="en-US" altLang="en-US" sz="1800" b="1"/>
              <a:t>Mesh</a:t>
            </a:r>
          </a:p>
        </p:txBody>
      </p:sp>
      <p:sp>
        <p:nvSpPr>
          <p:cNvPr id="6189" name="Oval 48">
            <a:extLst>
              <a:ext uri="{FF2B5EF4-FFF2-40B4-BE49-F238E27FC236}">
                <a16:creationId xmlns:a16="http://schemas.microsoft.com/office/drawing/2014/main" id="{068BE68D-C1D0-F741-A4F9-70EC84091337}"/>
              </a:ext>
            </a:extLst>
          </p:cNvPr>
          <p:cNvSpPr>
            <a:spLocks noChangeArrowheads="1"/>
          </p:cNvSpPr>
          <p:nvPr/>
        </p:nvSpPr>
        <p:spPr bwMode="auto">
          <a:xfrm>
            <a:off x="9415464" y="5180014"/>
            <a:ext cx="301625" cy="301625"/>
          </a:xfrm>
          <a:prstGeom prst="ellipse">
            <a:avLst/>
          </a:prstGeom>
          <a:solidFill>
            <a:srgbClr val="FFFF00"/>
          </a:solidFill>
          <a:ln w="9525">
            <a:solidFill>
              <a:schemeClr val="tx1"/>
            </a:solidFill>
            <a:round/>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500">
                <a:latin typeface="Arial Black" panose="020B0604020202020204" pitchFamily="34" charset="0"/>
              </a:rPr>
              <a:t>9</a:t>
            </a:r>
          </a:p>
        </p:txBody>
      </p:sp>
      <p:sp>
        <p:nvSpPr>
          <p:cNvPr id="6190" name="Rectangle 49">
            <a:extLst>
              <a:ext uri="{FF2B5EF4-FFF2-40B4-BE49-F238E27FC236}">
                <a16:creationId xmlns:a16="http://schemas.microsoft.com/office/drawing/2014/main" id="{D715FF1F-3E47-8F43-9416-B04ABC7DC046}"/>
              </a:ext>
            </a:extLst>
          </p:cNvPr>
          <p:cNvSpPr>
            <a:spLocks noChangeArrowheads="1"/>
          </p:cNvSpPr>
          <p:nvPr/>
        </p:nvSpPr>
        <p:spPr bwMode="auto">
          <a:xfrm>
            <a:off x="7696200" y="1295400"/>
            <a:ext cx="2890838" cy="1371600"/>
          </a:xfrm>
          <a:prstGeom prst="rect">
            <a:avLst/>
          </a:prstGeom>
          <a:noFill/>
          <a:ln w="762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995C83-9BB6-1516-5D74-9E2557763F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1971" y="1001714"/>
            <a:ext cx="2987458" cy="3299416"/>
          </a:xfrm>
          <a:prstGeom prst="rect">
            <a:avLst/>
          </a:prstGeom>
        </p:spPr>
      </p:pic>
      <p:sp>
        <p:nvSpPr>
          <p:cNvPr id="11269" name="TextBox 5">
            <a:extLst>
              <a:ext uri="{FF2B5EF4-FFF2-40B4-BE49-F238E27FC236}">
                <a16:creationId xmlns:a16="http://schemas.microsoft.com/office/drawing/2014/main" id="{C9C474B8-D639-197D-1AC6-1A2CA66EE33C}"/>
              </a:ext>
            </a:extLst>
          </p:cNvPr>
          <p:cNvSpPr txBox="1">
            <a:spLocks noChangeArrowheads="1"/>
          </p:cNvSpPr>
          <p:nvPr/>
        </p:nvSpPr>
        <p:spPr bwMode="auto">
          <a:xfrm>
            <a:off x="1900581" y="2743200"/>
            <a:ext cx="8089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source</a:t>
            </a:r>
          </a:p>
        </p:txBody>
      </p:sp>
      <p:sp>
        <p:nvSpPr>
          <p:cNvPr id="11270" name="TextBox 6">
            <a:extLst>
              <a:ext uri="{FF2B5EF4-FFF2-40B4-BE49-F238E27FC236}">
                <a16:creationId xmlns:a16="http://schemas.microsoft.com/office/drawing/2014/main" id="{551C7185-3205-F902-E545-818D6B5EEE2D}"/>
              </a:ext>
            </a:extLst>
          </p:cNvPr>
          <p:cNvSpPr txBox="1">
            <a:spLocks noChangeArrowheads="1"/>
          </p:cNvSpPr>
          <p:nvPr/>
        </p:nvSpPr>
        <p:spPr bwMode="auto">
          <a:xfrm>
            <a:off x="4836793" y="2819400"/>
            <a:ext cx="7293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target</a:t>
            </a:r>
          </a:p>
        </p:txBody>
      </p:sp>
      <p:cxnSp>
        <p:nvCxnSpPr>
          <p:cNvPr id="11271" name="Straight Arrow Connector 8">
            <a:extLst>
              <a:ext uri="{FF2B5EF4-FFF2-40B4-BE49-F238E27FC236}">
                <a16:creationId xmlns:a16="http://schemas.microsoft.com/office/drawing/2014/main" id="{E8E9C581-2DB8-F69B-DA95-F473E5E9AB52}"/>
              </a:ext>
            </a:extLst>
          </p:cNvPr>
          <p:cNvCxnSpPr>
            <a:cxnSpLocks noChangeShapeType="1"/>
            <a:stCxn id="11269" idx="3"/>
          </p:cNvCxnSpPr>
          <p:nvPr/>
        </p:nvCxnSpPr>
        <p:spPr bwMode="auto">
          <a:xfrm flipV="1">
            <a:off x="2709520" y="2819401"/>
            <a:ext cx="338480" cy="93076"/>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72" name="Straight Arrow Connector 10">
            <a:extLst>
              <a:ext uri="{FF2B5EF4-FFF2-40B4-BE49-F238E27FC236}">
                <a16:creationId xmlns:a16="http://schemas.microsoft.com/office/drawing/2014/main" id="{3F0CF04E-5D07-C539-0417-0AD781F61AC2}"/>
              </a:ext>
            </a:extLst>
          </p:cNvPr>
          <p:cNvCxnSpPr>
            <a:cxnSpLocks noChangeShapeType="1"/>
            <a:stCxn id="11270" idx="1"/>
          </p:cNvCxnSpPr>
          <p:nvPr/>
        </p:nvCxnSpPr>
        <p:spPr bwMode="auto">
          <a:xfrm flipH="1" flipV="1">
            <a:off x="4572000" y="2895601"/>
            <a:ext cx="264793" cy="93076"/>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1273" name="TextBox 11">
            <a:extLst>
              <a:ext uri="{FF2B5EF4-FFF2-40B4-BE49-F238E27FC236}">
                <a16:creationId xmlns:a16="http://schemas.microsoft.com/office/drawing/2014/main" id="{A4F24358-FFF8-FA7D-33CA-783305D706A4}"/>
              </a:ext>
            </a:extLst>
          </p:cNvPr>
          <p:cNvSpPr txBox="1">
            <a:spLocks noChangeArrowheads="1"/>
          </p:cNvSpPr>
          <p:nvPr/>
        </p:nvSpPr>
        <p:spPr bwMode="auto">
          <a:xfrm>
            <a:off x="2930525" y="1905000"/>
            <a:ext cx="1644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sweep direction</a:t>
            </a:r>
          </a:p>
        </p:txBody>
      </p:sp>
      <p:sp>
        <p:nvSpPr>
          <p:cNvPr id="15" name="Arc 14">
            <a:extLst>
              <a:ext uri="{FF2B5EF4-FFF2-40B4-BE49-F238E27FC236}">
                <a16:creationId xmlns:a16="http://schemas.microsoft.com/office/drawing/2014/main" id="{DA3F397C-BFA2-4A04-B22E-63CE360246B2}"/>
              </a:ext>
            </a:extLst>
          </p:cNvPr>
          <p:cNvSpPr/>
          <p:nvPr/>
        </p:nvSpPr>
        <p:spPr bwMode="auto">
          <a:xfrm rot="17121363">
            <a:off x="787400" y="1890713"/>
            <a:ext cx="5867400" cy="5791200"/>
          </a:xfrm>
          <a:prstGeom prst="arc">
            <a:avLst>
              <a:gd name="adj1" fmla="val 19977088"/>
              <a:gd name="adj2" fmla="val 0"/>
            </a:avLst>
          </a:prstGeom>
          <a:noFill/>
          <a:ln w="9525" cap="flat" cmpd="sng" algn="ctr">
            <a:solidFill>
              <a:schemeClr val="tx1"/>
            </a:solidFill>
            <a:prstDash val="solid"/>
            <a:round/>
            <a:headEnd type="none" w="med" len="med"/>
            <a:tailEnd type="triangle" w="med" len="med"/>
          </a:ln>
          <a:effectLst/>
        </p:spPr>
        <p:txBody>
          <a:bodyPr wrap="none" anchor="ctr"/>
          <a:lstStyle/>
          <a:p>
            <a:pPr algn="ctr">
              <a:defRPr/>
            </a:pPr>
            <a:endParaRPr lang="en-US">
              <a:latin typeface="Arial" pitchFamily="-65" charset="0"/>
              <a:ea typeface="ＭＳ Ｐゴシック" charset="0"/>
              <a:cs typeface="ＭＳ Ｐゴシック" charset="0"/>
            </a:endParaRPr>
          </a:p>
        </p:txBody>
      </p:sp>
      <p:sp>
        <p:nvSpPr>
          <p:cNvPr id="11276" name="TextBox 16">
            <a:extLst>
              <a:ext uri="{FF2B5EF4-FFF2-40B4-BE49-F238E27FC236}">
                <a16:creationId xmlns:a16="http://schemas.microsoft.com/office/drawing/2014/main" id="{43EFD420-DD3C-5E71-0ADD-83ED9C9D950F}"/>
              </a:ext>
            </a:extLst>
          </p:cNvPr>
          <p:cNvSpPr txBox="1">
            <a:spLocks noChangeArrowheads="1"/>
          </p:cNvSpPr>
          <p:nvPr/>
        </p:nvSpPr>
        <p:spPr bwMode="auto">
          <a:xfrm>
            <a:off x="2776518" y="4724400"/>
            <a:ext cx="2105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One-to-one sweep</a:t>
            </a:r>
          </a:p>
        </p:txBody>
      </p:sp>
      <p:sp>
        <p:nvSpPr>
          <p:cNvPr id="11277" name="TextBox 17">
            <a:extLst>
              <a:ext uri="{FF2B5EF4-FFF2-40B4-BE49-F238E27FC236}">
                <a16:creationId xmlns:a16="http://schemas.microsoft.com/office/drawing/2014/main" id="{2405C75D-DF6F-BB50-DE28-16A463059CA1}"/>
              </a:ext>
            </a:extLst>
          </p:cNvPr>
          <p:cNvSpPr txBox="1">
            <a:spLocks noChangeArrowheads="1"/>
          </p:cNvSpPr>
          <p:nvPr/>
        </p:nvSpPr>
        <p:spPr bwMode="auto">
          <a:xfrm>
            <a:off x="2887664" y="5181600"/>
            <a:ext cx="173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“Easy” to mesh</a:t>
            </a:r>
          </a:p>
        </p:txBody>
      </p:sp>
      <p:sp>
        <p:nvSpPr>
          <p:cNvPr id="4" name="Rectangle 9">
            <a:extLst>
              <a:ext uri="{FF2B5EF4-FFF2-40B4-BE49-F238E27FC236}">
                <a16:creationId xmlns:a16="http://schemas.microsoft.com/office/drawing/2014/main" id="{0C80E51B-D1BB-51AC-35B2-7F0A014B66FD}"/>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Multiple Sweep Directions</a:t>
            </a:r>
          </a:p>
        </p:txBody>
      </p:sp>
      <p:pic>
        <p:nvPicPr>
          <p:cNvPr id="5" name="Picture 4">
            <a:extLst>
              <a:ext uri="{FF2B5EF4-FFF2-40B4-BE49-F238E27FC236}">
                <a16:creationId xmlns:a16="http://schemas.microsoft.com/office/drawing/2014/main" id="{19297BA8-90D7-C3BB-BC4D-00733BA89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889" y="1429869"/>
            <a:ext cx="4691229" cy="4363419"/>
          </a:xfrm>
          <a:prstGeom prst="rect">
            <a:avLst/>
          </a:prstGeom>
        </p:spPr>
      </p:pic>
    </p:spTree>
    <p:extLst>
      <p:ext uri="{BB962C8B-B14F-4D97-AF65-F5344CB8AC3E}">
        <p14:creationId xmlns:p14="http://schemas.microsoft.com/office/powerpoint/2010/main" val="1569584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540196-24B0-AE7E-A3FB-9F32AB328D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1948" y="1394068"/>
            <a:ext cx="2512733" cy="3036818"/>
          </a:xfrm>
          <a:prstGeom prst="rect">
            <a:avLst/>
          </a:prstGeom>
        </p:spPr>
      </p:pic>
      <p:sp>
        <p:nvSpPr>
          <p:cNvPr id="12293" name="TextBox 5">
            <a:extLst>
              <a:ext uri="{FF2B5EF4-FFF2-40B4-BE49-F238E27FC236}">
                <a16:creationId xmlns:a16="http://schemas.microsoft.com/office/drawing/2014/main" id="{5D5AD1DB-858A-5BC8-9152-D45D587D1191}"/>
              </a:ext>
            </a:extLst>
          </p:cNvPr>
          <p:cNvSpPr txBox="1">
            <a:spLocks noChangeArrowheads="1"/>
          </p:cNvSpPr>
          <p:nvPr/>
        </p:nvSpPr>
        <p:spPr bwMode="auto">
          <a:xfrm>
            <a:off x="1900581" y="2743200"/>
            <a:ext cx="8089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source</a:t>
            </a:r>
          </a:p>
        </p:txBody>
      </p:sp>
      <p:sp>
        <p:nvSpPr>
          <p:cNvPr id="12294" name="TextBox 6">
            <a:extLst>
              <a:ext uri="{FF2B5EF4-FFF2-40B4-BE49-F238E27FC236}">
                <a16:creationId xmlns:a16="http://schemas.microsoft.com/office/drawing/2014/main" id="{90923500-C4C7-9803-66A8-297B328311CA}"/>
              </a:ext>
            </a:extLst>
          </p:cNvPr>
          <p:cNvSpPr txBox="1">
            <a:spLocks noChangeArrowheads="1"/>
          </p:cNvSpPr>
          <p:nvPr/>
        </p:nvSpPr>
        <p:spPr bwMode="auto">
          <a:xfrm>
            <a:off x="4836793" y="2819400"/>
            <a:ext cx="7293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target</a:t>
            </a:r>
          </a:p>
        </p:txBody>
      </p:sp>
      <p:cxnSp>
        <p:nvCxnSpPr>
          <p:cNvPr id="12295" name="Straight Arrow Connector 8">
            <a:extLst>
              <a:ext uri="{FF2B5EF4-FFF2-40B4-BE49-F238E27FC236}">
                <a16:creationId xmlns:a16="http://schemas.microsoft.com/office/drawing/2014/main" id="{300591FD-2BAB-B6C7-291D-167693DE740B}"/>
              </a:ext>
            </a:extLst>
          </p:cNvPr>
          <p:cNvCxnSpPr>
            <a:cxnSpLocks noChangeShapeType="1"/>
            <a:stCxn id="12293" idx="3"/>
          </p:cNvCxnSpPr>
          <p:nvPr/>
        </p:nvCxnSpPr>
        <p:spPr bwMode="auto">
          <a:xfrm flipV="1">
            <a:off x="2709520" y="2819401"/>
            <a:ext cx="338480" cy="93076"/>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296" name="Straight Arrow Connector 10">
            <a:extLst>
              <a:ext uri="{FF2B5EF4-FFF2-40B4-BE49-F238E27FC236}">
                <a16:creationId xmlns:a16="http://schemas.microsoft.com/office/drawing/2014/main" id="{F2D044F6-3444-EE14-DA92-A00F9C4F996C}"/>
              </a:ext>
            </a:extLst>
          </p:cNvPr>
          <p:cNvCxnSpPr>
            <a:cxnSpLocks noChangeShapeType="1"/>
            <a:stCxn id="12294" idx="1"/>
          </p:cNvCxnSpPr>
          <p:nvPr/>
        </p:nvCxnSpPr>
        <p:spPr bwMode="auto">
          <a:xfrm flipH="1" flipV="1">
            <a:off x="4572000" y="2895601"/>
            <a:ext cx="264793" cy="93076"/>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2297" name="TextBox 11">
            <a:extLst>
              <a:ext uri="{FF2B5EF4-FFF2-40B4-BE49-F238E27FC236}">
                <a16:creationId xmlns:a16="http://schemas.microsoft.com/office/drawing/2014/main" id="{FA718C08-4050-396F-F7E2-687882569883}"/>
              </a:ext>
            </a:extLst>
          </p:cNvPr>
          <p:cNvSpPr txBox="1">
            <a:spLocks noChangeArrowheads="1"/>
          </p:cNvSpPr>
          <p:nvPr/>
        </p:nvSpPr>
        <p:spPr bwMode="auto">
          <a:xfrm>
            <a:off x="2930525" y="1905000"/>
            <a:ext cx="1644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sweep direction</a:t>
            </a:r>
          </a:p>
        </p:txBody>
      </p:sp>
      <p:sp>
        <p:nvSpPr>
          <p:cNvPr id="15" name="Arc 14">
            <a:extLst>
              <a:ext uri="{FF2B5EF4-FFF2-40B4-BE49-F238E27FC236}">
                <a16:creationId xmlns:a16="http://schemas.microsoft.com/office/drawing/2014/main" id="{F8AE428D-E8EE-40CF-83C8-29A3D1C8DA4A}"/>
              </a:ext>
            </a:extLst>
          </p:cNvPr>
          <p:cNvSpPr/>
          <p:nvPr/>
        </p:nvSpPr>
        <p:spPr bwMode="auto">
          <a:xfrm rot="17121363">
            <a:off x="787400" y="1890713"/>
            <a:ext cx="5867400" cy="5791200"/>
          </a:xfrm>
          <a:prstGeom prst="arc">
            <a:avLst>
              <a:gd name="adj1" fmla="val 19977088"/>
              <a:gd name="adj2" fmla="val 0"/>
            </a:avLst>
          </a:prstGeom>
          <a:noFill/>
          <a:ln w="9525" cap="flat" cmpd="sng" algn="ctr">
            <a:solidFill>
              <a:schemeClr val="tx1"/>
            </a:solidFill>
            <a:prstDash val="solid"/>
            <a:round/>
            <a:headEnd type="none" w="med" len="med"/>
            <a:tailEnd type="triangle" w="med" len="med"/>
          </a:ln>
          <a:effectLst/>
        </p:spPr>
        <p:txBody>
          <a:bodyPr wrap="none" anchor="ctr"/>
          <a:lstStyle/>
          <a:p>
            <a:pPr algn="ctr">
              <a:defRPr/>
            </a:pPr>
            <a:endParaRPr lang="en-US">
              <a:latin typeface="Arial" pitchFamily="-65" charset="0"/>
              <a:ea typeface="ＭＳ Ｐゴシック" charset="0"/>
              <a:cs typeface="ＭＳ Ｐゴシック" charset="0"/>
            </a:endParaRPr>
          </a:p>
        </p:txBody>
      </p:sp>
      <p:sp>
        <p:nvSpPr>
          <p:cNvPr id="12299" name="TextBox 16">
            <a:extLst>
              <a:ext uri="{FF2B5EF4-FFF2-40B4-BE49-F238E27FC236}">
                <a16:creationId xmlns:a16="http://schemas.microsoft.com/office/drawing/2014/main" id="{214B7D3C-98B5-963B-C191-6E7FF0D9A4BD}"/>
              </a:ext>
            </a:extLst>
          </p:cNvPr>
          <p:cNvSpPr txBox="1">
            <a:spLocks noChangeArrowheads="1"/>
          </p:cNvSpPr>
          <p:nvPr/>
        </p:nvSpPr>
        <p:spPr bwMode="auto">
          <a:xfrm>
            <a:off x="1905000" y="4800600"/>
            <a:ext cx="368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What do we do now?</a:t>
            </a:r>
          </a:p>
        </p:txBody>
      </p:sp>
      <p:cxnSp>
        <p:nvCxnSpPr>
          <p:cNvPr id="12300" name="Straight Connector 7">
            <a:extLst>
              <a:ext uri="{FF2B5EF4-FFF2-40B4-BE49-F238E27FC236}">
                <a16:creationId xmlns:a16="http://schemas.microsoft.com/office/drawing/2014/main" id="{5F849ED5-B7C6-F751-82E3-EA6497E6AC07}"/>
              </a:ext>
            </a:extLst>
          </p:cNvPr>
          <p:cNvCxnSpPr>
            <a:cxnSpLocks noChangeShapeType="1"/>
          </p:cNvCxnSpPr>
          <p:nvPr/>
        </p:nvCxnSpPr>
        <p:spPr bwMode="auto">
          <a:xfrm>
            <a:off x="1828800" y="2743200"/>
            <a:ext cx="7620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2301" name="Straight Connector 18">
            <a:extLst>
              <a:ext uri="{FF2B5EF4-FFF2-40B4-BE49-F238E27FC236}">
                <a16:creationId xmlns:a16="http://schemas.microsoft.com/office/drawing/2014/main" id="{ABC66430-2114-38EC-17AC-37A1184BF823}"/>
              </a:ext>
            </a:extLst>
          </p:cNvPr>
          <p:cNvCxnSpPr>
            <a:cxnSpLocks noChangeShapeType="1"/>
          </p:cNvCxnSpPr>
          <p:nvPr/>
        </p:nvCxnSpPr>
        <p:spPr bwMode="auto">
          <a:xfrm flipV="1">
            <a:off x="1905000" y="2743200"/>
            <a:ext cx="685800"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2302" name="Straight Connector 20">
            <a:extLst>
              <a:ext uri="{FF2B5EF4-FFF2-40B4-BE49-F238E27FC236}">
                <a16:creationId xmlns:a16="http://schemas.microsoft.com/office/drawing/2014/main" id="{B4551320-E5D5-CFFE-AF3B-76BBEAE9300A}"/>
              </a:ext>
            </a:extLst>
          </p:cNvPr>
          <p:cNvCxnSpPr>
            <a:cxnSpLocks noChangeShapeType="1"/>
          </p:cNvCxnSpPr>
          <p:nvPr/>
        </p:nvCxnSpPr>
        <p:spPr bwMode="auto">
          <a:xfrm>
            <a:off x="3352800" y="1828800"/>
            <a:ext cx="7620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2303" name="Straight Connector 21">
            <a:extLst>
              <a:ext uri="{FF2B5EF4-FFF2-40B4-BE49-F238E27FC236}">
                <a16:creationId xmlns:a16="http://schemas.microsoft.com/office/drawing/2014/main" id="{541811D2-1412-7412-809F-0E1611F18C43}"/>
              </a:ext>
            </a:extLst>
          </p:cNvPr>
          <p:cNvCxnSpPr>
            <a:cxnSpLocks noChangeShapeType="1"/>
          </p:cNvCxnSpPr>
          <p:nvPr/>
        </p:nvCxnSpPr>
        <p:spPr bwMode="auto">
          <a:xfrm flipV="1">
            <a:off x="3429000" y="1828800"/>
            <a:ext cx="685800"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2304" name="Straight Connector 22">
            <a:extLst>
              <a:ext uri="{FF2B5EF4-FFF2-40B4-BE49-F238E27FC236}">
                <a16:creationId xmlns:a16="http://schemas.microsoft.com/office/drawing/2014/main" id="{C1E65F00-E1DB-634E-05A7-C50CCC9BEAB3}"/>
              </a:ext>
            </a:extLst>
          </p:cNvPr>
          <p:cNvCxnSpPr>
            <a:cxnSpLocks noChangeShapeType="1"/>
          </p:cNvCxnSpPr>
          <p:nvPr/>
        </p:nvCxnSpPr>
        <p:spPr bwMode="auto">
          <a:xfrm>
            <a:off x="4724400" y="2743200"/>
            <a:ext cx="7620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2305" name="Straight Connector 23">
            <a:extLst>
              <a:ext uri="{FF2B5EF4-FFF2-40B4-BE49-F238E27FC236}">
                <a16:creationId xmlns:a16="http://schemas.microsoft.com/office/drawing/2014/main" id="{1A00988F-FE6A-6EAE-F9EB-547ED1FA0C76}"/>
              </a:ext>
            </a:extLst>
          </p:cNvPr>
          <p:cNvCxnSpPr>
            <a:cxnSpLocks noChangeShapeType="1"/>
          </p:cNvCxnSpPr>
          <p:nvPr/>
        </p:nvCxnSpPr>
        <p:spPr bwMode="auto">
          <a:xfrm flipV="1">
            <a:off x="4800600" y="2743200"/>
            <a:ext cx="685800" cy="457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sp>
        <p:nvSpPr>
          <p:cNvPr id="4" name="Rectangle 9">
            <a:extLst>
              <a:ext uri="{FF2B5EF4-FFF2-40B4-BE49-F238E27FC236}">
                <a16:creationId xmlns:a16="http://schemas.microsoft.com/office/drawing/2014/main" id="{35542B29-28C6-63B7-E67B-EF73B33BF653}"/>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Multiple Sweep Directions</a:t>
            </a:r>
          </a:p>
        </p:txBody>
      </p:sp>
      <p:pic>
        <p:nvPicPr>
          <p:cNvPr id="6" name="Picture 5">
            <a:extLst>
              <a:ext uri="{FF2B5EF4-FFF2-40B4-BE49-F238E27FC236}">
                <a16:creationId xmlns:a16="http://schemas.microsoft.com/office/drawing/2014/main" id="{444E6BD3-B302-2CE3-9184-0D8580770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426" y="1190546"/>
            <a:ext cx="4823875" cy="4643748"/>
          </a:xfrm>
          <a:prstGeom prst="rect">
            <a:avLst/>
          </a:prstGeom>
        </p:spPr>
      </p:pic>
    </p:spTree>
    <p:extLst>
      <p:ext uri="{BB962C8B-B14F-4D97-AF65-F5344CB8AC3E}">
        <p14:creationId xmlns:p14="http://schemas.microsoft.com/office/powerpoint/2010/main" val="668202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DB8757-3846-5E3B-3F33-31DE700D2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6366" y="1219083"/>
            <a:ext cx="2650741" cy="3035704"/>
          </a:xfrm>
          <a:prstGeom prst="rect">
            <a:avLst/>
          </a:prstGeom>
        </p:spPr>
      </p:pic>
      <p:pic>
        <p:nvPicPr>
          <p:cNvPr id="3" name="Picture 2">
            <a:extLst>
              <a:ext uri="{FF2B5EF4-FFF2-40B4-BE49-F238E27FC236}">
                <a16:creationId xmlns:a16="http://schemas.microsoft.com/office/drawing/2014/main" id="{5B4E1C78-F933-DB9E-74EC-EC5B8ED86A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9757" y="2375402"/>
            <a:ext cx="4327042" cy="3636598"/>
          </a:xfrm>
          <a:prstGeom prst="rect">
            <a:avLst/>
          </a:prstGeom>
          <a:ln w="38100">
            <a:noFill/>
          </a:ln>
        </p:spPr>
      </p:pic>
      <p:sp>
        <p:nvSpPr>
          <p:cNvPr id="13317" name="TextBox 5">
            <a:extLst>
              <a:ext uri="{FF2B5EF4-FFF2-40B4-BE49-F238E27FC236}">
                <a16:creationId xmlns:a16="http://schemas.microsoft.com/office/drawing/2014/main" id="{7E9A64D1-EDAA-0271-B51D-580E94A32F10}"/>
              </a:ext>
            </a:extLst>
          </p:cNvPr>
          <p:cNvSpPr txBox="1">
            <a:spLocks noChangeArrowheads="1"/>
          </p:cNvSpPr>
          <p:nvPr/>
        </p:nvSpPr>
        <p:spPr bwMode="auto">
          <a:xfrm>
            <a:off x="1724489" y="2252664"/>
            <a:ext cx="856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webcut</a:t>
            </a:r>
          </a:p>
        </p:txBody>
      </p:sp>
      <p:cxnSp>
        <p:nvCxnSpPr>
          <p:cNvPr id="13318" name="Straight Arrow Connector 8">
            <a:extLst>
              <a:ext uri="{FF2B5EF4-FFF2-40B4-BE49-F238E27FC236}">
                <a16:creationId xmlns:a16="http://schemas.microsoft.com/office/drawing/2014/main" id="{4E46847B-45ED-6E30-67D4-25194CCB084A}"/>
              </a:ext>
            </a:extLst>
          </p:cNvPr>
          <p:cNvCxnSpPr>
            <a:cxnSpLocks noChangeShapeType="1"/>
            <a:stCxn id="13317" idx="3"/>
          </p:cNvCxnSpPr>
          <p:nvPr/>
        </p:nvCxnSpPr>
        <p:spPr bwMode="auto">
          <a:xfrm flipV="1">
            <a:off x="2580814" y="2328864"/>
            <a:ext cx="314787" cy="9307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9" name="TextBox 11">
            <a:extLst>
              <a:ext uri="{FF2B5EF4-FFF2-40B4-BE49-F238E27FC236}">
                <a16:creationId xmlns:a16="http://schemas.microsoft.com/office/drawing/2014/main" id="{DE5305B9-F077-56DB-4AEA-EAC27BF300D0}"/>
              </a:ext>
            </a:extLst>
          </p:cNvPr>
          <p:cNvSpPr txBox="1">
            <a:spLocks noChangeArrowheads="1"/>
          </p:cNvSpPr>
          <p:nvPr/>
        </p:nvSpPr>
        <p:spPr bwMode="auto">
          <a:xfrm>
            <a:off x="2971800" y="1447800"/>
            <a:ext cx="1644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sweep direction</a:t>
            </a:r>
          </a:p>
        </p:txBody>
      </p:sp>
      <p:sp>
        <p:nvSpPr>
          <p:cNvPr id="15" name="Arc 14">
            <a:extLst>
              <a:ext uri="{FF2B5EF4-FFF2-40B4-BE49-F238E27FC236}">
                <a16:creationId xmlns:a16="http://schemas.microsoft.com/office/drawing/2014/main" id="{302329E4-F548-4021-89B0-97A1801EB7E6}"/>
              </a:ext>
            </a:extLst>
          </p:cNvPr>
          <p:cNvSpPr/>
          <p:nvPr/>
        </p:nvSpPr>
        <p:spPr bwMode="auto">
          <a:xfrm rot="17121363">
            <a:off x="787400" y="1766888"/>
            <a:ext cx="5867400" cy="5791200"/>
          </a:xfrm>
          <a:prstGeom prst="arc">
            <a:avLst>
              <a:gd name="adj1" fmla="val 19977088"/>
              <a:gd name="adj2" fmla="val 0"/>
            </a:avLst>
          </a:prstGeom>
          <a:noFill/>
          <a:ln w="9525" cap="flat" cmpd="sng" algn="ctr">
            <a:solidFill>
              <a:schemeClr val="tx1"/>
            </a:solidFill>
            <a:prstDash val="solid"/>
            <a:round/>
            <a:headEnd type="none" w="med" len="med"/>
            <a:tailEnd type="triangle" w="med" len="med"/>
          </a:ln>
          <a:effectLst/>
        </p:spPr>
        <p:txBody>
          <a:bodyPr wrap="none" anchor="ctr"/>
          <a:lstStyle/>
          <a:p>
            <a:pPr algn="ctr">
              <a:defRPr/>
            </a:pPr>
            <a:endParaRPr lang="en-US">
              <a:latin typeface="Arial" pitchFamily="-65" charset="0"/>
              <a:ea typeface="ＭＳ Ｐゴシック" charset="0"/>
              <a:cs typeface="ＭＳ Ｐゴシック" charset="0"/>
            </a:endParaRPr>
          </a:p>
        </p:txBody>
      </p:sp>
      <p:sp>
        <p:nvSpPr>
          <p:cNvPr id="13321" name="TextBox 16">
            <a:extLst>
              <a:ext uri="{FF2B5EF4-FFF2-40B4-BE49-F238E27FC236}">
                <a16:creationId xmlns:a16="http://schemas.microsoft.com/office/drawing/2014/main" id="{8510B4C7-3F04-C080-E505-62204CBFBE58}"/>
              </a:ext>
            </a:extLst>
          </p:cNvPr>
          <p:cNvSpPr txBox="1">
            <a:spLocks noChangeArrowheads="1"/>
          </p:cNvSpPr>
          <p:nvPr/>
        </p:nvSpPr>
        <p:spPr bwMode="auto">
          <a:xfrm>
            <a:off x="1905000" y="4800601"/>
            <a:ext cx="368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Cut around the feature that is stopping us from sweeping</a:t>
            </a:r>
          </a:p>
        </p:txBody>
      </p:sp>
      <p:sp>
        <p:nvSpPr>
          <p:cNvPr id="13323" name="TextBox 19">
            <a:extLst>
              <a:ext uri="{FF2B5EF4-FFF2-40B4-BE49-F238E27FC236}">
                <a16:creationId xmlns:a16="http://schemas.microsoft.com/office/drawing/2014/main" id="{5F983251-8CC8-897E-81E6-8584BE0E446D}"/>
              </a:ext>
            </a:extLst>
          </p:cNvPr>
          <p:cNvSpPr txBox="1">
            <a:spLocks noChangeArrowheads="1"/>
          </p:cNvSpPr>
          <p:nvPr/>
        </p:nvSpPr>
        <p:spPr bwMode="auto">
          <a:xfrm>
            <a:off x="1894351" y="2895600"/>
            <a:ext cx="856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webcut</a:t>
            </a:r>
          </a:p>
        </p:txBody>
      </p:sp>
      <p:cxnSp>
        <p:nvCxnSpPr>
          <p:cNvPr id="13324" name="Straight Arrow Connector 24">
            <a:extLst>
              <a:ext uri="{FF2B5EF4-FFF2-40B4-BE49-F238E27FC236}">
                <a16:creationId xmlns:a16="http://schemas.microsoft.com/office/drawing/2014/main" id="{560AC39D-00AF-972F-C1E8-686337C214A2}"/>
              </a:ext>
            </a:extLst>
          </p:cNvPr>
          <p:cNvCxnSpPr>
            <a:cxnSpLocks noChangeShapeType="1"/>
            <a:stCxn id="13323" idx="3"/>
          </p:cNvCxnSpPr>
          <p:nvPr/>
        </p:nvCxnSpPr>
        <p:spPr bwMode="auto">
          <a:xfrm flipV="1">
            <a:off x="2750676" y="2971801"/>
            <a:ext cx="314787" cy="93076"/>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25" name="TextBox 27">
            <a:extLst>
              <a:ext uri="{FF2B5EF4-FFF2-40B4-BE49-F238E27FC236}">
                <a16:creationId xmlns:a16="http://schemas.microsoft.com/office/drawing/2014/main" id="{212C2146-5822-9199-CB2C-34DBB9D4E94F}"/>
              </a:ext>
            </a:extLst>
          </p:cNvPr>
          <p:cNvSpPr txBox="1">
            <a:spLocks noChangeArrowheads="1"/>
          </p:cNvSpPr>
          <p:nvPr/>
        </p:nvSpPr>
        <p:spPr bwMode="auto">
          <a:xfrm>
            <a:off x="2995613" y="3319464"/>
            <a:ext cx="1644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dirty="0">
                <a:latin typeface="+mn-lt"/>
              </a:rPr>
              <a:t>sweep direction</a:t>
            </a:r>
          </a:p>
        </p:txBody>
      </p:sp>
      <p:sp>
        <p:nvSpPr>
          <p:cNvPr id="29" name="Arc 28">
            <a:extLst>
              <a:ext uri="{FF2B5EF4-FFF2-40B4-BE49-F238E27FC236}">
                <a16:creationId xmlns:a16="http://schemas.microsoft.com/office/drawing/2014/main" id="{380F63DD-9571-4429-B640-D9597E2C9ED7}"/>
              </a:ext>
            </a:extLst>
          </p:cNvPr>
          <p:cNvSpPr/>
          <p:nvPr/>
        </p:nvSpPr>
        <p:spPr bwMode="auto">
          <a:xfrm rot="16834879">
            <a:off x="812800" y="3644900"/>
            <a:ext cx="5867400" cy="5791200"/>
          </a:xfrm>
          <a:prstGeom prst="arc">
            <a:avLst>
              <a:gd name="adj1" fmla="val 20450685"/>
              <a:gd name="adj2" fmla="val 0"/>
            </a:avLst>
          </a:prstGeom>
          <a:noFill/>
          <a:ln w="9525" cap="flat" cmpd="sng" algn="ctr">
            <a:solidFill>
              <a:schemeClr val="tx1"/>
            </a:solidFill>
            <a:prstDash val="solid"/>
            <a:round/>
            <a:headEnd type="none" w="med" len="med"/>
            <a:tailEnd type="triangle" w="med" len="med"/>
          </a:ln>
          <a:effectLst/>
        </p:spPr>
        <p:txBody>
          <a:bodyPr wrap="none" anchor="ctr"/>
          <a:lstStyle/>
          <a:p>
            <a:pPr algn="ctr">
              <a:defRPr/>
            </a:pPr>
            <a:endParaRPr lang="en-US">
              <a:latin typeface="Arial" pitchFamily="-65" charset="0"/>
              <a:ea typeface="ＭＳ Ｐゴシック" charset="0"/>
              <a:cs typeface="ＭＳ Ｐゴシック" charset="0"/>
            </a:endParaRPr>
          </a:p>
        </p:txBody>
      </p:sp>
      <p:sp>
        <p:nvSpPr>
          <p:cNvPr id="13327" name="TextBox 29">
            <a:extLst>
              <a:ext uri="{FF2B5EF4-FFF2-40B4-BE49-F238E27FC236}">
                <a16:creationId xmlns:a16="http://schemas.microsoft.com/office/drawing/2014/main" id="{B7C46935-EF3D-50D4-CCFF-D571B02DCC75}"/>
              </a:ext>
            </a:extLst>
          </p:cNvPr>
          <p:cNvSpPr txBox="1">
            <a:spLocks noChangeArrowheads="1"/>
          </p:cNvSpPr>
          <p:nvPr/>
        </p:nvSpPr>
        <p:spPr bwMode="auto">
          <a:xfrm>
            <a:off x="10051926" y="3196144"/>
            <a:ext cx="9964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dirty="0">
                <a:latin typeface="+mn-lt"/>
              </a:rPr>
              <a:t>sweep </a:t>
            </a:r>
          </a:p>
          <a:p>
            <a:pPr algn="ctr"/>
            <a:r>
              <a:rPr lang="en-US" altLang="en-US" sz="1600" dirty="0">
                <a:latin typeface="+mn-lt"/>
              </a:rPr>
              <a:t>direction</a:t>
            </a:r>
          </a:p>
        </p:txBody>
      </p:sp>
      <p:cxnSp>
        <p:nvCxnSpPr>
          <p:cNvPr id="13328" name="Straight Arrow Connector 13">
            <a:extLst>
              <a:ext uri="{FF2B5EF4-FFF2-40B4-BE49-F238E27FC236}">
                <a16:creationId xmlns:a16="http://schemas.microsoft.com/office/drawing/2014/main" id="{7F9BDE23-FE65-3395-5D9D-D5FC8F570886}"/>
              </a:ext>
            </a:extLst>
          </p:cNvPr>
          <p:cNvCxnSpPr>
            <a:cxnSpLocks noChangeShapeType="1"/>
          </p:cNvCxnSpPr>
          <p:nvPr/>
        </p:nvCxnSpPr>
        <p:spPr bwMode="auto">
          <a:xfrm flipV="1">
            <a:off x="8093278" y="3721387"/>
            <a:ext cx="1981200" cy="53340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29" name="TextBox 15">
            <a:extLst>
              <a:ext uri="{FF2B5EF4-FFF2-40B4-BE49-F238E27FC236}">
                <a16:creationId xmlns:a16="http://schemas.microsoft.com/office/drawing/2014/main" id="{2ABA413C-EBCB-4099-8E7B-381F209535A3}"/>
              </a:ext>
            </a:extLst>
          </p:cNvPr>
          <p:cNvSpPr txBox="1">
            <a:spLocks noChangeArrowheads="1"/>
          </p:cNvSpPr>
          <p:nvPr/>
        </p:nvSpPr>
        <p:spPr bwMode="auto">
          <a:xfrm>
            <a:off x="8066139" y="5497882"/>
            <a:ext cx="2076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dirty="0">
                <a:latin typeface="+mn-lt"/>
              </a:rPr>
              <a:t>In this case we have used the </a:t>
            </a:r>
            <a:r>
              <a:rPr lang="en-US" altLang="en-US" dirty="0" err="1">
                <a:latin typeface="+mn-lt"/>
              </a:rPr>
              <a:t>webcut</a:t>
            </a:r>
            <a:r>
              <a:rPr lang="en-US" altLang="en-US" dirty="0">
                <a:latin typeface="+mn-lt"/>
              </a:rPr>
              <a:t> with cylinder tool</a:t>
            </a:r>
          </a:p>
        </p:txBody>
      </p:sp>
      <p:sp>
        <p:nvSpPr>
          <p:cNvPr id="4" name="Rectangle 9">
            <a:extLst>
              <a:ext uri="{FF2B5EF4-FFF2-40B4-BE49-F238E27FC236}">
                <a16:creationId xmlns:a16="http://schemas.microsoft.com/office/drawing/2014/main" id="{CB507AEB-7D86-1910-AADE-1FAEEBC4F954}"/>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Multiple Sweep Directions</a:t>
            </a:r>
          </a:p>
        </p:txBody>
      </p:sp>
      <p:sp>
        <p:nvSpPr>
          <p:cNvPr id="5" name="Arc 4">
            <a:extLst>
              <a:ext uri="{FF2B5EF4-FFF2-40B4-BE49-F238E27FC236}">
                <a16:creationId xmlns:a16="http://schemas.microsoft.com/office/drawing/2014/main" id="{9B6D1C92-0BBA-7E01-D1C2-4FF383A94AD8}"/>
              </a:ext>
            </a:extLst>
          </p:cNvPr>
          <p:cNvSpPr/>
          <p:nvPr/>
        </p:nvSpPr>
        <p:spPr bwMode="auto">
          <a:xfrm rot="17868645">
            <a:off x="4547336" y="3553379"/>
            <a:ext cx="4328512" cy="3757364"/>
          </a:xfrm>
          <a:prstGeom prst="arc">
            <a:avLst>
              <a:gd name="adj1" fmla="val 20450685"/>
              <a:gd name="adj2" fmla="val 0"/>
            </a:avLst>
          </a:prstGeom>
          <a:noFill/>
          <a:ln w="38100" cap="flat" cmpd="sng" algn="ctr">
            <a:solidFill>
              <a:schemeClr val="tx1"/>
            </a:solidFill>
            <a:prstDash val="solid"/>
            <a:round/>
            <a:headEnd type="none" w="med" len="med"/>
            <a:tailEnd type="triangle" w="med" len="med"/>
          </a:ln>
          <a:effectLst/>
        </p:spPr>
        <p:txBody>
          <a:bodyPr wrap="none" anchor="ctr"/>
          <a:lstStyle/>
          <a:p>
            <a:pPr algn="ctr">
              <a:defRPr/>
            </a:pPr>
            <a:endParaRPr lang="en-US">
              <a:latin typeface="Arial" pitchFamily="-65" charset="0"/>
              <a:ea typeface="ＭＳ Ｐゴシック" charset="0"/>
              <a:cs typeface="ＭＳ Ｐゴシック" charset="0"/>
            </a:endParaRPr>
          </a:p>
        </p:txBody>
      </p:sp>
      <p:sp>
        <p:nvSpPr>
          <p:cNvPr id="6" name="Arc 5">
            <a:extLst>
              <a:ext uri="{FF2B5EF4-FFF2-40B4-BE49-F238E27FC236}">
                <a16:creationId xmlns:a16="http://schemas.microsoft.com/office/drawing/2014/main" id="{2DC16420-A95E-E6D2-BF50-2AA8C59309D7}"/>
              </a:ext>
            </a:extLst>
          </p:cNvPr>
          <p:cNvSpPr/>
          <p:nvPr/>
        </p:nvSpPr>
        <p:spPr bwMode="auto">
          <a:xfrm rot="17868645">
            <a:off x="3998118" y="5396859"/>
            <a:ext cx="4328512" cy="3757364"/>
          </a:xfrm>
          <a:prstGeom prst="arc">
            <a:avLst>
              <a:gd name="adj1" fmla="val 20450685"/>
              <a:gd name="adj2" fmla="val 0"/>
            </a:avLst>
          </a:prstGeom>
          <a:noFill/>
          <a:ln w="38100" cap="flat" cmpd="sng" algn="ctr">
            <a:solidFill>
              <a:schemeClr val="tx1"/>
            </a:solidFill>
            <a:prstDash val="solid"/>
            <a:round/>
            <a:headEnd type="none" w="med" len="med"/>
            <a:tailEnd type="triangle" w="med" len="med"/>
          </a:ln>
          <a:effectLst/>
        </p:spPr>
        <p:txBody>
          <a:bodyPr wrap="none" anchor="ctr"/>
          <a:lstStyle/>
          <a:p>
            <a:pPr algn="ctr">
              <a:defRPr/>
            </a:pPr>
            <a:endParaRPr lang="en-US">
              <a:latin typeface="Arial" pitchFamily="-65" charset="0"/>
              <a:ea typeface="ＭＳ Ｐゴシック" charset="0"/>
              <a:cs typeface="ＭＳ Ｐゴシック" charset="0"/>
            </a:endParaRPr>
          </a:p>
        </p:txBody>
      </p:sp>
      <p:sp>
        <p:nvSpPr>
          <p:cNvPr id="7" name="TextBox 27">
            <a:extLst>
              <a:ext uri="{FF2B5EF4-FFF2-40B4-BE49-F238E27FC236}">
                <a16:creationId xmlns:a16="http://schemas.microsoft.com/office/drawing/2014/main" id="{C9D74323-1E47-6D14-142D-F468CF310D3A}"/>
              </a:ext>
            </a:extLst>
          </p:cNvPr>
          <p:cNvSpPr txBox="1">
            <a:spLocks noChangeArrowheads="1"/>
          </p:cNvSpPr>
          <p:nvPr/>
        </p:nvSpPr>
        <p:spPr bwMode="auto">
          <a:xfrm>
            <a:off x="6195284" y="3031775"/>
            <a:ext cx="10156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dirty="0">
                <a:latin typeface="+mn-lt"/>
              </a:rPr>
              <a:t>sweep direction</a:t>
            </a:r>
          </a:p>
        </p:txBody>
      </p:sp>
      <p:sp>
        <p:nvSpPr>
          <p:cNvPr id="8" name="TextBox 27">
            <a:extLst>
              <a:ext uri="{FF2B5EF4-FFF2-40B4-BE49-F238E27FC236}">
                <a16:creationId xmlns:a16="http://schemas.microsoft.com/office/drawing/2014/main" id="{AE6BC4C4-B8F0-AD16-3D06-27DBF2B08EC5}"/>
              </a:ext>
            </a:extLst>
          </p:cNvPr>
          <p:cNvSpPr txBox="1">
            <a:spLocks noChangeArrowheads="1"/>
          </p:cNvSpPr>
          <p:nvPr/>
        </p:nvSpPr>
        <p:spPr bwMode="auto">
          <a:xfrm>
            <a:off x="5632639" y="4913107"/>
            <a:ext cx="10594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dirty="0">
                <a:latin typeface="+mn-lt"/>
              </a:rPr>
              <a:t>sweep direction</a:t>
            </a:r>
          </a:p>
        </p:txBody>
      </p:sp>
    </p:spTree>
    <p:extLst>
      <p:ext uri="{BB962C8B-B14F-4D97-AF65-F5344CB8AC3E}">
        <p14:creationId xmlns:p14="http://schemas.microsoft.com/office/powerpoint/2010/main" val="4178040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2BFD0B-88D1-C5F6-B5D7-3415598F20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455" y="1280786"/>
            <a:ext cx="3115185" cy="3428999"/>
          </a:xfrm>
          <a:prstGeom prst="rect">
            <a:avLst/>
          </a:prstGeom>
        </p:spPr>
      </p:pic>
      <p:sp>
        <p:nvSpPr>
          <p:cNvPr id="14341" name="TextBox 16">
            <a:extLst>
              <a:ext uri="{FF2B5EF4-FFF2-40B4-BE49-F238E27FC236}">
                <a16:creationId xmlns:a16="http://schemas.microsoft.com/office/drawing/2014/main" id="{1E4AE6B9-0C7B-613F-D530-59A70523C81B}"/>
              </a:ext>
            </a:extLst>
          </p:cNvPr>
          <p:cNvSpPr txBox="1">
            <a:spLocks noChangeArrowheads="1"/>
          </p:cNvSpPr>
          <p:nvPr/>
        </p:nvSpPr>
        <p:spPr bwMode="auto">
          <a:xfrm>
            <a:off x="2209800" y="4800601"/>
            <a:ext cx="320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Resulting mesh with 2 sweep directions</a:t>
            </a:r>
          </a:p>
        </p:txBody>
      </p:sp>
      <p:sp>
        <p:nvSpPr>
          <p:cNvPr id="4" name="Rectangle 9">
            <a:extLst>
              <a:ext uri="{FF2B5EF4-FFF2-40B4-BE49-F238E27FC236}">
                <a16:creationId xmlns:a16="http://schemas.microsoft.com/office/drawing/2014/main" id="{F1598E22-7CAA-153E-2A8D-F6F24EEB3FFB}"/>
              </a:ext>
            </a:extLst>
          </p:cNvPr>
          <p:cNvSpPr>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Multiple Sweep Directions</a:t>
            </a:r>
          </a:p>
        </p:txBody>
      </p:sp>
      <p:pic>
        <p:nvPicPr>
          <p:cNvPr id="6" name="Picture 5">
            <a:extLst>
              <a:ext uri="{FF2B5EF4-FFF2-40B4-BE49-F238E27FC236}">
                <a16:creationId xmlns:a16="http://schemas.microsoft.com/office/drawing/2014/main" id="{45AEAE02-8F02-7FA5-2CB0-2E3BA930E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640" y="1480269"/>
            <a:ext cx="5318342" cy="4197969"/>
          </a:xfrm>
          <a:prstGeom prst="rect">
            <a:avLst/>
          </a:prstGeom>
        </p:spPr>
      </p:pic>
    </p:spTree>
    <p:extLst>
      <p:ext uri="{BB962C8B-B14F-4D97-AF65-F5344CB8AC3E}">
        <p14:creationId xmlns:p14="http://schemas.microsoft.com/office/powerpoint/2010/main" val="2028903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2CFE6E9E-4E2E-F4B6-65A1-049C60D14C74}"/>
              </a:ext>
            </a:extLst>
          </p:cNvPr>
          <p:cNvSpPr>
            <a:spLocks noGrp="1" noChangeArrowheads="1"/>
          </p:cNvSpPr>
          <p:nvPr>
            <p:ph type="title"/>
          </p:nvPr>
        </p:nvSpPr>
        <p:spPr>
          <a:xfrm>
            <a:off x="1581150" y="360285"/>
            <a:ext cx="10096500" cy="774779"/>
          </a:xfrm>
        </p:spPr>
        <p:txBody>
          <a:bodyPr>
            <a:normAutofit fontScale="90000"/>
          </a:bodyPr>
          <a:lstStyle/>
          <a:p>
            <a:r>
              <a:rPr lang="en-US" altLang="en-US" dirty="0"/>
              <a:t>Exercise 10.4</a:t>
            </a:r>
            <a:br>
              <a:rPr lang="en-US" altLang="en-US" dirty="0"/>
            </a:br>
            <a:r>
              <a:rPr lang="en-US" altLang="en-US" dirty="0"/>
              <a:t>Multiple Sweep Directions</a:t>
            </a:r>
            <a:br>
              <a:rPr lang="en-US" altLang="en-US" dirty="0"/>
            </a:br>
            <a:endParaRPr lang="en-US" altLang="en-US" dirty="0"/>
          </a:p>
        </p:txBody>
      </p:sp>
      <p:sp>
        <p:nvSpPr>
          <p:cNvPr id="15364" name="Text Box 10">
            <a:extLst>
              <a:ext uri="{FF2B5EF4-FFF2-40B4-BE49-F238E27FC236}">
                <a16:creationId xmlns:a16="http://schemas.microsoft.com/office/drawing/2014/main" id="{EB6505D0-23DD-C02D-1A7D-41F60E1979DD}"/>
              </a:ext>
            </a:extLst>
          </p:cNvPr>
          <p:cNvSpPr txBox="1">
            <a:spLocks noChangeArrowheads="1"/>
          </p:cNvSpPr>
          <p:nvPr/>
        </p:nvSpPr>
        <p:spPr bwMode="auto">
          <a:xfrm>
            <a:off x="2133600" y="1371600"/>
            <a:ext cx="312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dirty="0">
                <a:latin typeface="+mn-lt"/>
              </a:rPr>
              <a:t>Import the model “</a:t>
            </a:r>
            <a:r>
              <a:rPr lang="en-US" altLang="ja-JP" sz="1800" dirty="0">
                <a:latin typeface="+mn-lt"/>
              </a:rPr>
              <a:t>blades2.sat</a:t>
            </a:r>
            <a:r>
              <a:rPr lang="en-US" altLang="en-US" sz="1800" dirty="0">
                <a:latin typeface="+mn-lt"/>
              </a:rPr>
              <a:t>”</a:t>
            </a:r>
          </a:p>
        </p:txBody>
      </p:sp>
      <p:sp>
        <p:nvSpPr>
          <p:cNvPr id="15365" name="Text Box 10">
            <a:extLst>
              <a:ext uri="{FF2B5EF4-FFF2-40B4-BE49-F238E27FC236}">
                <a16:creationId xmlns:a16="http://schemas.microsoft.com/office/drawing/2014/main" id="{A8144F90-8B5D-1CF4-3AA8-0D034E32A740}"/>
              </a:ext>
            </a:extLst>
          </p:cNvPr>
          <p:cNvSpPr txBox="1">
            <a:spLocks noChangeArrowheads="1"/>
          </p:cNvSpPr>
          <p:nvPr/>
        </p:nvSpPr>
        <p:spPr bwMode="auto">
          <a:xfrm>
            <a:off x="2133600" y="2073106"/>
            <a:ext cx="3124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dirty="0">
                <a:latin typeface="+mn-lt"/>
              </a:rPr>
              <a:t>Generate a mesh with a size of about 2.0</a:t>
            </a:r>
          </a:p>
          <a:p>
            <a:endParaRPr lang="en-US" altLang="en-US" sz="1800" dirty="0">
              <a:latin typeface="+mn-lt"/>
            </a:endParaRPr>
          </a:p>
        </p:txBody>
      </p:sp>
      <p:sp>
        <p:nvSpPr>
          <p:cNvPr id="15366" name="Text Box 10">
            <a:extLst>
              <a:ext uri="{FF2B5EF4-FFF2-40B4-BE49-F238E27FC236}">
                <a16:creationId xmlns:a16="http://schemas.microsoft.com/office/drawing/2014/main" id="{C56F669D-8B7F-A6D0-6A18-EA593A6408BF}"/>
              </a:ext>
            </a:extLst>
          </p:cNvPr>
          <p:cNvSpPr txBox="1">
            <a:spLocks noChangeArrowheads="1"/>
          </p:cNvSpPr>
          <p:nvPr/>
        </p:nvSpPr>
        <p:spPr bwMode="auto">
          <a:xfrm>
            <a:off x="2063798" y="3209332"/>
            <a:ext cx="3124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b="1" dirty="0">
                <a:latin typeface="+mn-lt"/>
              </a:rPr>
              <a:t>Hint</a:t>
            </a:r>
            <a:r>
              <a:rPr lang="en-US" altLang="en-US" sz="1800" dirty="0">
                <a:latin typeface="+mn-lt"/>
              </a:rPr>
              <a:t>: Use the </a:t>
            </a:r>
            <a:r>
              <a:rPr lang="en-US" altLang="en-US" sz="1800" dirty="0" err="1">
                <a:latin typeface="+mn-lt"/>
              </a:rPr>
              <a:t>webcut</a:t>
            </a:r>
            <a:r>
              <a:rPr lang="en-US" altLang="en-US" sz="1800" dirty="0">
                <a:latin typeface="+mn-lt"/>
              </a:rPr>
              <a:t> with cylinder operation to cut out the features that don’t line up with the principal sweep direction</a:t>
            </a:r>
          </a:p>
          <a:p>
            <a:endParaRPr lang="en-US" altLang="en-US" sz="1800" dirty="0">
              <a:latin typeface="+mn-lt"/>
            </a:endParaRPr>
          </a:p>
        </p:txBody>
      </p:sp>
      <p:pic>
        <p:nvPicPr>
          <p:cNvPr id="4" name="Picture 3">
            <a:extLst>
              <a:ext uri="{FF2B5EF4-FFF2-40B4-BE49-F238E27FC236}">
                <a16:creationId xmlns:a16="http://schemas.microsoft.com/office/drawing/2014/main" id="{A9A7853F-C0AB-65D1-02F5-763B7746D8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2077" y="247842"/>
            <a:ext cx="3076364" cy="2961490"/>
          </a:xfrm>
          <a:prstGeom prst="rect">
            <a:avLst/>
          </a:prstGeom>
        </p:spPr>
      </p:pic>
      <p:pic>
        <p:nvPicPr>
          <p:cNvPr id="5" name="Picture 4">
            <a:extLst>
              <a:ext uri="{FF2B5EF4-FFF2-40B4-BE49-F238E27FC236}">
                <a16:creationId xmlns:a16="http://schemas.microsoft.com/office/drawing/2014/main" id="{048F58D7-3DE3-76B6-FC1F-9F6513F665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0526" y="2812209"/>
            <a:ext cx="4549598" cy="3591171"/>
          </a:xfrm>
          <a:prstGeom prst="rect">
            <a:avLst/>
          </a:prstGeom>
        </p:spPr>
      </p:pic>
    </p:spTree>
    <p:extLst>
      <p:ext uri="{BB962C8B-B14F-4D97-AF65-F5344CB8AC3E}">
        <p14:creationId xmlns:p14="http://schemas.microsoft.com/office/powerpoint/2010/main" val="417400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1">
            <a:extLst>
              <a:ext uri="{FF2B5EF4-FFF2-40B4-BE49-F238E27FC236}">
                <a16:creationId xmlns:a16="http://schemas.microsoft.com/office/drawing/2014/main" id="{F0EF9FD8-CFDA-A772-08DE-24D0C15EFA2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0401" y="1676401"/>
            <a:ext cx="545147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
            <a:extLst>
              <a:ext uri="{FF2B5EF4-FFF2-40B4-BE49-F238E27FC236}">
                <a16:creationId xmlns:a16="http://schemas.microsoft.com/office/drawing/2014/main" id="{8925DDA6-4941-6B4F-7A1D-97F91A0001E9}"/>
              </a:ext>
            </a:extLst>
          </p:cNvPr>
          <p:cNvSpPr txBox="1">
            <a:spLocks noChangeArrowheads="1"/>
          </p:cNvSpPr>
          <p:nvPr/>
        </p:nvSpPr>
        <p:spPr bwMode="auto">
          <a:xfrm>
            <a:off x="1752601" y="4267200"/>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Fine Mesh</a:t>
            </a:r>
          </a:p>
        </p:txBody>
      </p:sp>
      <p:sp>
        <p:nvSpPr>
          <p:cNvPr id="16389" name="TextBox 5">
            <a:extLst>
              <a:ext uri="{FF2B5EF4-FFF2-40B4-BE49-F238E27FC236}">
                <a16:creationId xmlns:a16="http://schemas.microsoft.com/office/drawing/2014/main" id="{11F319B7-2A5A-F250-DD8A-47D5325B55C1}"/>
              </a:ext>
            </a:extLst>
          </p:cNvPr>
          <p:cNvSpPr txBox="1">
            <a:spLocks noChangeArrowheads="1"/>
          </p:cNvSpPr>
          <p:nvPr/>
        </p:nvSpPr>
        <p:spPr bwMode="auto">
          <a:xfrm>
            <a:off x="8843964" y="2133600"/>
            <a:ext cx="1557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Coarse Mesh</a:t>
            </a:r>
          </a:p>
        </p:txBody>
      </p:sp>
      <p:cxnSp>
        <p:nvCxnSpPr>
          <p:cNvPr id="16390" name="Straight Arrow Connector 7">
            <a:extLst>
              <a:ext uri="{FF2B5EF4-FFF2-40B4-BE49-F238E27FC236}">
                <a16:creationId xmlns:a16="http://schemas.microsoft.com/office/drawing/2014/main" id="{DC06BF41-75F7-FF3A-97F7-E536BA6279FD}"/>
              </a:ext>
            </a:extLst>
          </p:cNvPr>
          <p:cNvCxnSpPr>
            <a:cxnSpLocks noChangeShapeType="1"/>
            <a:stCxn id="16388" idx="3"/>
          </p:cNvCxnSpPr>
          <p:nvPr/>
        </p:nvCxnSpPr>
        <p:spPr bwMode="auto">
          <a:xfrm flipV="1">
            <a:off x="3014664" y="4267200"/>
            <a:ext cx="566737" cy="18415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391" name="Straight Arrow Connector 8">
            <a:extLst>
              <a:ext uri="{FF2B5EF4-FFF2-40B4-BE49-F238E27FC236}">
                <a16:creationId xmlns:a16="http://schemas.microsoft.com/office/drawing/2014/main" id="{83384607-8334-04DE-E7AD-9A760B69AD23}"/>
              </a:ext>
            </a:extLst>
          </p:cNvPr>
          <p:cNvCxnSpPr>
            <a:cxnSpLocks noChangeShapeType="1"/>
            <a:stCxn id="16389" idx="1"/>
          </p:cNvCxnSpPr>
          <p:nvPr/>
        </p:nvCxnSpPr>
        <p:spPr bwMode="auto">
          <a:xfrm flipH="1">
            <a:off x="8382001" y="2317750"/>
            <a:ext cx="461963" cy="4445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6392" name="TextBox 11">
            <a:extLst>
              <a:ext uri="{FF2B5EF4-FFF2-40B4-BE49-F238E27FC236}">
                <a16:creationId xmlns:a16="http://schemas.microsoft.com/office/drawing/2014/main" id="{3C271850-91DD-CA14-7AA4-093013CE35E4}"/>
              </a:ext>
            </a:extLst>
          </p:cNvPr>
          <p:cNvSpPr txBox="1">
            <a:spLocks noChangeArrowheads="1"/>
          </p:cNvSpPr>
          <p:nvPr/>
        </p:nvSpPr>
        <p:spPr bwMode="auto">
          <a:xfrm>
            <a:off x="2286001" y="1676401"/>
            <a:ext cx="2460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How to generate a graded mesh using sweeping</a:t>
            </a:r>
          </a:p>
        </p:txBody>
      </p:sp>
      <p:sp>
        <p:nvSpPr>
          <p:cNvPr id="16393" name="TextBox 12">
            <a:extLst>
              <a:ext uri="{FF2B5EF4-FFF2-40B4-BE49-F238E27FC236}">
                <a16:creationId xmlns:a16="http://schemas.microsoft.com/office/drawing/2014/main" id="{1DBB8DF6-2795-8640-D160-020966C4AEED}"/>
              </a:ext>
            </a:extLst>
          </p:cNvPr>
          <p:cNvSpPr txBox="1">
            <a:spLocks noChangeArrowheads="1"/>
          </p:cNvSpPr>
          <p:nvPr/>
        </p:nvSpPr>
        <p:spPr bwMode="auto">
          <a:xfrm>
            <a:off x="7924800" y="3733800"/>
            <a:ext cx="259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a:latin typeface="+mn-lt"/>
              </a:rPr>
              <a:t>Sweeping requires a constant number of elements through the entire sweep direction</a:t>
            </a:r>
          </a:p>
        </p:txBody>
      </p:sp>
      <p:sp>
        <p:nvSpPr>
          <p:cNvPr id="16394" name="TextBox 13">
            <a:extLst>
              <a:ext uri="{FF2B5EF4-FFF2-40B4-BE49-F238E27FC236}">
                <a16:creationId xmlns:a16="http://schemas.microsoft.com/office/drawing/2014/main" id="{AFCCA93A-5DBA-A8AA-4727-AD14EA4DBCDF}"/>
              </a:ext>
            </a:extLst>
          </p:cNvPr>
          <p:cNvSpPr txBox="1">
            <a:spLocks noChangeArrowheads="1"/>
          </p:cNvSpPr>
          <p:nvPr/>
        </p:nvSpPr>
        <p:spPr bwMode="auto">
          <a:xfrm rot="20279178">
            <a:off x="4956176" y="2438400"/>
            <a:ext cx="1865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Sweep Direction</a:t>
            </a:r>
          </a:p>
        </p:txBody>
      </p:sp>
      <p:cxnSp>
        <p:nvCxnSpPr>
          <p:cNvPr id="16395" name="Straight Arrow Connector 14">
            <a:extLst>
              <a:ext uri="{FF2B5EF4-FFF2-40B4-BE49-F238E27FC236}">
                <a16:creationId xmlns:a16="http://schemas.microsoft.com/office/drawing/2014/main" id="{449BFA42-8B03-CF51-A079-BD2F4620A3BD}"/>
              </a:ext>
            </a:extLst>
          </p:cNvPr>
          <p:cNvCxnSpPr>
            <a:cxnSpLocks noChangeShapeType="1"/>
          </p:cNvCxnSpPr>
          <p:nvPr/>
        </p:nvCxnSpPr>
        <p:spPr bwMode="auto">
          <a:xfrm flipV="1">
            <a:off x="6781800" y="1828800"/>
            <a:ext cx="1066800" cy="457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396" name="Straight Connector 18">
            <a:extLst>
              <a:ext uri="{FF2B5EF4-FFF2-40B4-BE49-F238E27FC236}">
                <a16:creationId xmlns:a16="http://schemas.microsoft.com/office/drawing/2014/main" id="{5FE02BB8-C960-67BE-9536-8E570A998A86}"/>
              </a:ext>
            </a:extLst>
          </p:cNvPr>
          <p:cNvCxnSpPr>
            <a:cxnSpLocks noChangeShapeType="1"/>
            <a:endCxn id="16394" idx="1"/>
          </p:cNvCxnSpPr>
          <p:nvPr/>
        </p:nvCxnSpPr>
        <p:spPr bwMode="auto">
          <a:xfrm flipV="1">
            <a:off x="4267200" y="2973388"/>
            <a:ext cx="757238" cy="3032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397" name="TextBox 22">
            <a:extLst>
              <a:ext uri="{FF2B5EF4-FFF2-40B4-BE49-F238E27FC236}">
                <a16:creationId xmlns:a16="http://schemas.microsoft.com/office/drawing/2014/main" id="{33601000-C208-9F11-4125-85462047FEAF}"/>
              </a:ext>
            </a:extLst>
          </p:cNvPr>
          <p:cNvSpPr txBox="1">
            <a:spLocks noChangeArrowheads="1"/>
          </p:cNvSpPr>
          <p:nvPr/>
        </p:nvSpPr>
        <p:spPr bwMode="auto">
          <a:xfrm>
            <a:off x="4035623" y="3048000"/>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32</a:t>
            </a:r>
          </a:p>
        </p:txBody>
      </p:sp>
      <p:sp>
        <p:nvSpPr>
          <p:cNvPr id="16398" name="TextBox 23">
            <a:extLst>
              <a:ext uri="{FF2B5EF4-FFF2-40B4-BE49-F238E27FC236}">
                <a16:creationId xmlns:a16="http://schemas.microsoft.com/office/drawing/2014/main" id="{013D803F-3803-67A5-4C1F-F4845D58F3EA}"/>
              </a:ext>
            </a:extLst>
          </p:cNvPr>
          <p:cNvSpPr txBox="1">
            <a:spLocks noChangeArrowheads="1"/>
          </p:cNvSpPr>
          <p:nvPr/>
        </p:nvSpPr>
        <p:spPr bwMode="auto">
          <a:xfrm>
            <a:off x="4873823" y="4267200"/>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32</a:t>
            </a:r>
          </a:p>
        </p:txBody>
      </p:sp>
      <p:sp>
        <p:nvSpPr>
          <p:cNvPr id="16399" name="TextBox 24">
            <a:extLst>
              <a:ext uri="{FF2B5EF4-FFF2-40B4-BE49-F238E27FC236}">
                <a16:creationId xmlns:a16="http://schemas.microsoft.com/office/drawing/2014/main" id="{E6F1B920-3268-8CC1-8F99-D9C2DB4B7DD2}"/>
              </a:ext>
            </a:extLst>
          </p:cNvPr>
          <p:cNvSpPr txBox="1">
            <a:spLocks noChangeArrowheads="1"/>
          </p:cNvSpPr>
          <p:nvPr/>
        </p:nvSpPr>
        <p:spPr bwMode="auto">
          <a:xfrm>
            <a:off x="7846982" y="1490664"/>
            <a:ext cx="301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000000"/>
                </a:solidFill>
                <a:latin typeface="+mn-lt"/>
              </a:rPr>
              <a:t>8</a:t>
            </a:r>
          </a:p>
        </p:txBody>
      </p:sp>
      <p:sp>
        <p:nvSpPr>
          <p:cNvPr id="16400" name="TextBox 25">
            <a:extLst>
              <a:ext uri="{FF2B5EF4-FFF2-40B4-BE49-F238E27FC236}">
                <a16:creationId xmlns:a16="http://schemas.microsoft.com/office/drawing/2014/main" id="{16EB5680-ADA3-FEE0-4DD8-8977B2D8396F}"/>
              </a:ext>
            </a:extLst>
          </p:cNvPr>
          <p:cNvSpPr txBox="1">
            <a:spLocks noChangeArrowheads="1"/>
          </p:cNvSpPr>
          <p:nvPr/>
        </p:nvSpPr>
        <p:spPr bwMode="auto">
          <a:xfrm>
            <a:off x="8532782" y="2438400"/>
            <a:ext cx="301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8</a:t>
            </a:r>
          </a:p>
        </p:txBody>
      </p:sp>
      <p:grpSp>
        <p:nvGrpSpPr>
          <p:cNvPr id="31" name="Group 30">
            <a:extLst>
              <a:ext uri="{FF2B5EF4-FFF2-40B4-BE49-F238E27FC236}">
                <a16:creationId xmlns:a16="http://schemas.microsoft.com/office/drawing/2014/main" id="{7382C350-8364-8E3F-3F72-CDFCB96A10C4}"/>
              </a:ext>
            </a:extLst>
          </p:cNvPr>
          <p:cNvGrpSpPr>
            <a:grpSpLocks/>
          </p:cNvGrpSpPr>
          <p:nvPr/>
        </p:nvGrpSpPr>
        <p:grpSpPr bwMode="auto">
          <a:xfrm>
            <a:off x="4873894" y="4702176"/>
            <a:ext cx="5641706" cy="1851025"/>
            <a:chOff x="3349894" y="4701783"/>
            <a:chExt cx="5641706" cy="1851417"/>
          </a:xfrm>
        </p:grpSpPr>
        <p:sp>
          <p:nvSpPr>
            <p:cNvPr id="16402" name="TextBox 26">
              <a:extLst>
                <a:ext uri="{FF2B5EF4-FFF2-40B4-BE49-F238E27FC236}">
                  <a16:creationId xmlns:a16="http://schemas.microsoft.com/office/drawing/2014/main" id="{553D06BC-51B7-0C8A-6A16-310CF74F41F1}"/>
                </a:ext>
              </a:extLst>
            </p:cNvPr>
            <p:cNvSpPr txBox="1">
              <a:spLocks noChangeArrowheads="1"/>
            </p:cNvSpPr>
            <p:nvPr/>
          </p:nvSpPr>
          <p:spPr bwMode="auto">
            <a:xfrm>
              <a:off x="5638800" y="5048071"/>
              <a:ext cx="335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a:latin typeface="+mn-lt"/>
                </a:rPr>
                <a:t>But Paving can provide a way to transition the mesh.  (However paving is only a 2D procedure)</a:t>
              </a:r>
            </a:p>
          </p:txBody>
        </p:sp>
        <p:pic>
          <p:nvPicPr>
            <p:cNvPr id="16403" name="Picture 27">
              <a:extLst>
                <a:ext uri="{FF2B5EF4-FFF2-40B4-BE49-F238E27FC236}">
                  <a16:creationId xmlns:a16="http://schemas.microsoft.com/office/drawing/2014/main" id="{40FB3329-34BF-ECCE-6C7C-2D3096E7700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600" y="4701783"/>
              <a:ext cx="1828800" cy="185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28">
              <a:extLst>
                <a:ext uri="{FF2B5EF4-FFF2-40B4-BE49-F238E27FC236}">
                  <a16:creationId xmlns:a16="http://schemas.microsoft.com/office/drawing/2014/main" id="{5FE57053-4199-6DA5-E4AC-76C4AF78BF2D}"/>
                </a:ext>
              </a:extLst>
            </p:cNvPr>
            <p:cNvSpPr txBox="1">
              <a:spLocks noChangeArrowheads="1"/>
            </p:cNvSpPr>
            <p:nvPr/>
          </p:nvSpPr>
          <p:spPr bwMode="auto">
            <a:xfrm>
              <a:off x="5388612" y="5528846"/>
              <a:ext cx="2987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000000"/>
                  </a:solidFill>
                  <a:latin typeface="+mn-lt"/>
                </a:rPr>
                <a:t>8</a:t>
              </a:r>
            </a:p>
          </p:txBody>
        </p:sp>
        <p:sp>
          <p:nvSpPr>
            <p:cNvPr id="16405" name="TextBox 29">
              <a:extLst>
                <a:ext uri="{FF2B5EF4-FFF2-40B4-BE49-F238E27FC236}">
                  <a16:creationId xmlns:a16="http://schemas.microsoft.com/office/drawing/2014/main" id="{51676D83-4090-5709-F830-45CA9B16794A}"/>
                </a:ext>
              </a:extLst>
            </p:cNvPr>
            <p:cNvSpPr txBox="1">
              <a:spLocks noChangeArrowheads="1"/>
            </p:cNvSpPr>
            <p:nvPr/>
          </p:nvSpPr>
          <p:spPr bwMode="auto">
            <a:xfrm>
              <a:off x="3349894" y="5528846"/>
              <a:ext cx="418705" cy="33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000000"/>
                  </a:solidFill>
                  <a:latin typeface="+mn-lt"/>
                </a:rPr>
                <a:t>16</a:t>
              </a:r>
            </a:p>
          </p:txBody>
        </p:sp>
      </p:grpSp>
      <p:sp>
        <p:nvSpPr>
          <p:cNvPr id="4" name="Rectangle 9">
            <a:extLst>
              <a:ext uri="{FF2B5EF4-FFF2-40B4-BE49-F238E27FC236}">
                <a16:creationId xmlns:a16="http://schemas.microsoft.com/office/drawing/2014/main" id="{89296937-DAFB-C065-DFC1-FDC47A4C8326}"/>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Creating a Graded Mesh</a:t>
            </a:r>
          </a:p>
        </p:txBody>
      </p:sp>
    </p:spTree>
    <p:extLst>
      <p:ext uri="{BB962C8B-B14F-4D97-AF65-F5344CB8AC3E}">
        <p14:creationId xmlns:p14="http://schemas.microsoft.com/office/powerpoint/2010/main" val="3094898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D6A125DD-3ADF-DFEF-3BC5-6FB4DDC9C47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4838" y="1627189"/>
            <a:ext cx="559435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4">
            <a:extLst>
              <a:ext uri="{FF2B5EF4-FFF2-40B4-BE49-F238E27FC236}">
                <a16:creationId xmlns:a16="http://schemas.microsoft.com/office/drawing/2014/main" id="{D7539859-ED32-DE81-BF0C-D6E7FE4D8BC7}"/>
              </a:ext>
            </a:extLst>
          </p:cNvPr>
          <p:cNvSpPr txBox="1">
            <a:spLocks noChangeArrowheads="1"/>
          </p:cNvSpPr>
          <p:nvPr/>
        </p:nvSpPr>
        <p:spPr bwMode="auto">
          <a:xfrm>
            <a:off x="1752601" y="4267200"/>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Fine Mesh</a:t>
            </a:r>
          </a:p>
        </p:txBody>
      </p:sp>
      <p:sp>
        <p:nvSpPr>
          <p:cNvPr id="17413" name="TextBox 5">
            <a:extLst>
              <a:ext uri="{FF2B5EF4-FFF2-40B4-BE49-F238E27FC236}">
                <a16:creationId xmlns:a16="http://schemas.microsoft.com/office/drawing/2014/main" id="{943988A8-0B40-E6EF-E532-5E94022D7B1E}"/>
              </a:ext>
            </a:extLst>
          </p:cNvPr>
          <p:cNvSpPr txBox="1">
            <a:spLocks noChangeArrowheads="1"/>
          </p:cNvSpPr>
          <p:nvPr/>
        </p:nvSpPr>
        <p:spPr bwMode="auto">
          <a:xfrm>
            <a:off x="8843964" y="2133600"/>
            <a:ext cx="1557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Coarse Mesh</a:t>
            </a:r>
          </a:p>
        </p:txBody>
      </p:sp>
      <p:cxnSp>
        <p:nvCxnSpPr>
          <p:cNvPr id="17414" name="Straight Arrow Connector 7">
            <a:extLst>
              <a:ext uri="{FF2B5EF4-FFF2-40B4-BE49-F238E27FC236}">
                <a16:creationId xmlns:a16="http://schemas.microsoft.com/office/drawing/2014/main" id="{99B5D567-E973-E89C-7922-6C3CD4FDAF67}"/>
              </a:ext>
            </a:extLst>
          </p:cNvPr>
          <p:cNvCxnSpPr>
            <a:cxnSpLocks noChangeShapeType="1"/>
            <a:stCxn id="17412" idx="3"/>
          </p:cNvCxnSpPr>
          <p:nvPr/>
        </p:nvCxnSpPr>
        <p:spPr bwMode="auto">
          <a:xfrm flipV="1">
            <a:off x="3014664" y="4267200"/>
            <a:ext cx="566737" cy="18415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15" name="Straight Arrow Connector 8">
            <a:extLst>
              <a:ext uri="{FF2B5EF4-FFF2-40B4-BE49-F238E27FC236}">
                <a16:creationId xmlns:a16="http://schemas.microsoft.com/office/drawing/2014/main" id="{EFA3AA46-7405-6F6E-D817-F0D3E03B1314}"/>
              </a:ext>
            </a:extLst>
          </p:cNvPr>
          <p:cNvCxnSpPr>
            <a:cxnSpLocks noChangeShapeType="1"/>
            <a:stCxn id="17413" idx="1"/>
          </p:cNvCxnSpPr>
          <p:nvPr/>
        </p:nvCxnSpPr>
        <p:spPr bwMode="auto">
          <a:xfrm flipH="1">
            <a:off x="8382001" y="2317750"/>
            <a:ext cx="461963" cy="4445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16" name="TextBox 11">
            <a:extLst>
              <a:ext uri="{FF2B5EF4-FFF2-40B4-BE49-F238E27FC236}">
                <a16:creationId xmlns:a16="http://schemas.microsoft.com/office/drawing/2014/main" id="{CB567973-4EF8-368B-9FDE-47DDEE75CC11}"/>
              </a:ext>
            </a:extLst>
          </p:cNvPr>
          <p:cNvSpPr txBox="1">
            <a:spLocks noChangeArrowheads="1"/>
          </p:cNvSpPr>
          <p:nvPr/>
        </p:nvSpPr>
        <p:spPr bwMode="auto">
          <a:xfrm>
            <a:off x="2286001" y="1676401"/>
            <a:ext cx="246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How to generate a mesh using sweeping</a:t>
            </a:r>
          </a:p>
        </p:txBody>
      </p:sp>
      <p:sp>
        <p:nvSpPr>
          <p:cNvPr id="17417" name="TextBox 12">
            <a:extLst>
              <a:ext uri="{FF2B5EF4-FFF2-40B4-BE49-F238E27FC236}">
                <a16:creationId xmlns:a16="http://schemas.microsoft.com/office/drawing/2014/main" id="{E55E50D0-C5F5-1167-1D33-E60267F01F4B}"/>
              </a:ext>
            </a:extLst>
          </p:cNvPr>
          <p:cNvSpPr txBox="1">
            <a:spLocks noChangeArrowheads="1"/>
          </p:cNvSpPr>
          <p:nvPr/>
        </p:nvSpPr>
        <p:spPr bwMode="auto">
          <a:xfrm>
            <a:off x="7086601" y="4495800"/>
            <a:ext cx="2460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a:latin typeface="+mn-lt"/>
              </a:rPr>
              <a:t>Webcut the model multiple times along the direction from fine to coarse</a:t>
            </a:r>
          </a:p>
        </p:txBody>
      </p:sp>
      <p:sp>
        <p:nvSpPr>
          <p:cNvPr id="17418" name="TextBox 15">
            <a:extLst>
              <a:ext uri="{FF2B5EF4-FFF2-40B4-BE49-F238E27FC236}">
                <a16:creationId xmlns:a16="http://schemas.microsoft.com/office/drawing/2014/main" id="{EED68EC4-E8B3-FD0C-1556-91BED1B80ECA}"/>
              </a:ext>
            </a:extLst>
          </p:cNvPr>
          <p:cNvSpPr txBox="1">
            <a:spLocks noChangeArrowheads="1"/>
          </p:cNvSpPr>
          <p:nvPr/>
        </p:nvSpPr>
        <p:spPr bwMode="auto">
          <a:xfrm>
            <a:off x="4035623" y="3048000"/>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32</a:t>
            </a:r>
          </a:p>
        </p:txBody>
      </p:sp>
      <p:sp>
        <p:nvSpPr>
          <p:cNvPr id="17419" name="TextBox 16">
            <a:extLst>
              <a:ext uri="{FF2B5EF4-FFF2-40B4-BE49-F238E27FC236}">
                <a16:creationId xmlns:a16="http://schemas.microsoft.com/office/drawing/2014/main" id="{4C76A9C6-37CB-B43F-9CEC-1E8DCC386A2C}"/>
              </a:ext>
            </a:extLst>
          </p:cNvPr>
          <p:cNvSpPr txBox="1">
            <a:spLocks noChangeArrowheads="1"/>
          </p:cNvSpPr>
          <p:nvPr/>
        </p:nvSpPr>
        <p:spPr bwMode="auto">
          <a:xfrm>
            <a:off x="4873823" y="4267200"/>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32</a:t>
            </a:r>
          </a:p>
        </p:txBody>
      </p:sp>
      <p:sp>
        <p:nvSpPr>
          <p:cNvPr id="17420" name="TextBox 17">
            <a:extLst>
              <a:ext uri="{FF2B5EF4-FFF2-40B4-BE49-F238E27FC236}">
                <a16:creationId xmlns:a16="http://schemas.microsoft.com/office/drawing/2014/main" id="{15727A3E-E612-D880-B793-F3341B66DA08}"/>
              </a:ext>
            </a:extLst>
          </p:cNvPr>
          <p:cNvSpPr txBox="1">
            <a:spLocks noChangeArrowheads="1"/>
          </p:cNvSpPr>
          <p:nvPr/>
        </p:nvSpPr>
        <p:spPr bwMode="auto">
          <a:xfrm>
            <a:off x="7846982" y="1490664"/>
            <a:ext cx="301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000000"/>
                </a:solidFill>
                <a:latin typeface="+mn-lt"/>
              </a:rPr>
              <a:t>8</a:t>
            </a:r>
          </a:p>
        </p:txBody>
      </p:sp>
      <p:sp>
        <p:nvSpPr>
          <p:cNvPr id="17421" name="TextBox 19">
            <a:extLst>
              <a:ext uri="{FF2B5EF4-FFF2-40B4-BE49-F238E27FC236}">
                <a16:creationId xmlns:a16="http://schemas.microsoft.com/office/drawing/2014/main" id="{D458729D-4BE6-D217-4ECC-71B3EBE17A87}"/>
              </a:ext>
            </a:extLst>
          </p:cNvPr>
          <p:cNvSpPr txBox="1">
            <a:spLocks noChangeArrowheads="1"/>
          </p:cNvSpPr>
          <p:nvPr/>
        </p:nvSpPr>
        <p:spPr bwMode="auto">
          <a:xfrm>
            <a:off x="8532782" y="2438400"/>
            <a:ext cx="301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8</a:t>
            </a:r>
          </a:p>
        </p:txBody>
      </p:sp>
      <p:sp>
        <p:nvSpPr>
          <p:cNvPr id="4" name="Rectangle 9">
            <a:extLst>
              <a:ext uri="{FF2B5EF4-FFF2-40B4-BE49-F238E27FC236}">
                <a16:creationId xmlns:a16="http://schemas.microsoft.com/office/drawing/2014/main" id="{4CC8147C-48DE-3FEB-68DF-CB9859D138CF}"/>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Creating a Graded Mesh</a:t>
            </a:r>
          </a:p>
        </p:txBody>
      </p:sp>
    </p:spTree>
    <p:extLst>
      <p:ext uri="{BB962C8B-B14F-4D97-AF65-F5344CB8AC3E}">
        <p14:creationId xmlns:p14="http://schemas.microsoft.com/office/powerpoint/2010/main" val="1164763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a:extLst>
              <a:ext uri="{FF2B5EF4-FFF2-40B4-BE49-F238E27FC236}">
                <a16:creationId xmlns:a16="http://schemas.microsoft.com/office/drawing/2014/main" id="{C70BEBD1-58DB-B621-7EE8-2ECBBC534B6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4514" y="1546226"/>
            <a:ext cx="5718175"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4">
            <a:extLst>
              <a:ext uri="{FF2B5EF4-FFF2-40B4-BE49-F238E27FC236}">
                <a16:creationId xmlns:a16="http://schemas.microsoft.com/office/drawing/2014/main" id="{20944A3C-1A93-592F-1868-AFD295EED750}"/>
              </a:ext>
            </a:extLst>
          </p:cNvPr>
          <p:cNvSpPr txBox="1">
            <a:spLocks noChangeArrowheads="1"/>
          </p:cNvSpPr>
          <p:nvPr/>
        </p:nvSpPr>
        <p:spPr bwMode="auto">
          <a:xfrm>
            <a:off x="1752601" y="4267200"/>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Fine Mesh</a:t>
            </a:r>
          </a:p>
        </p:txBody>
      </p:sp>
      <p:sp>
        <p:nvSpPr>
          <p:cNvPr id="18437" name="TextBox 5">
            <a:extLst>
              <a:ext uri="{FF2B5EF4-FFF2-40B4-BE49-F238E27FC236}">
                <a16:creationId xmlns:a16="http://schemas.microsoft.com/office/drawing/2014/main" id="{61AB3757-50F9-ADF4-50B9-57C7A3B11DFD}"/>
              </a:ext>
            </a:extLst>
          </p:cNvPr>
          <p:cNvSpPr txBox="1">
            <a:spLocks noChangeArrowheads="1"/>
          </p:cNvSpPr>
          <p:nvPr/>
        </p:nvSpPr>
        <p:spPr bwMode="auto">
          <a:xfrm>
            <a:off x="8843964" y="2133600"/>
            <a:ext cx="1557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Coarse Mesh</a:t>
            </a:r>
          </a:p>
        </p:txBody>
      </p:sp>
      <p:cxnSp>
        <p:nvCxnSpPr>
          <p:cNvPr id="18438" name="Straight Arrow Connector 7">
            <a:extLst>
              <a:ext uri="{FF2B5EF4-FFF2-40B4-BE49-F238E27FC236}">
                <a16:creationId xmlns:a16="http://schemas.microsoft.com/office/drawing/2014/main" id="{08708C01-CF7E-EA4A-3F6D-50693947C5AF}"/>
              </a:ext>
            </a:extLst>
          </p:cNvPr>
          <p:cNvCxnSpPr>
            <a:cxnSpLocks noChangeShapeType="1"/>
            <a:stCxn id="18436" idx="3"/>
          </p:cNvCxnSpPr>
          <p:nvPr/>
        </p:nvCxnSpPr>
        <p:spPr bwMode="auto">
          <a:xfrm flipV="1">
            <a:off x="3014664" y="4267200"/>
            <a:ext cx="566737" cy="18415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39" name="Straight Arrow Connector 8">
            <a:extLst>
              <a:ext uri="{FF2B5EF4-FFF2-40B4-BE49-F238E27FC236}">
                <a16:creationId xmlns:a16="http://schemas.microsoft.com/office/drawing/2014/main" id="{242BAD3F-1EAE-534D-94F5-95C14641E4C4}"/>
              </a:ext>
            </a:extLst>
          </p:cNvPr>
          <p:cNvCxnSpPr>
            <a:cxnSpLocks noChangeShapeType="1"/>
            <a:stCxn id="18437" idx="1"/>
          </p:cNvCxnSpPr>
          <p:nvPr/>
        </p:nvCxnSpPr>
        <p:spPr bwMode="auto">
          <a:xfrm flipH="1">
            <a:off x="8610601" y="2317750"/>
            <a:ext cx="233363" cy="4445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8440" name="TextBox 11">
            <a:extLst>
              <a:ext uri="{FF2B5EF4-FFF2-40B4-BE49-F238E27FC236}">
                <a16:creationId xmlns:a16="http://schemas.microsoft.com/office/drawing/2014/main" id="{CF3A3C38-EAF7-03C2-44E4-0A0C35523F62}"/>
              </a:ext>
            </a:extLst>
          </p:cNvPr>
          <p:cNvSpPr txBox="1">
            <a:spLocks noChangeArrowheads="1"/>
          </p:cNvSpPr>
          <p:nvPr/>
        </p:nvSpPr>
        <p:spPr bwMode="auto">
          <a:xfrm>
            <a:off x="2286001" y="1676401"/>
            <a:ext cx="246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How to generate a mesh using sweeping</a:t>
            </a:r>
          </a:p>
        </p:txBody>
      </p:sp>
      <p:sp>
        <p:nvSpPr>
          <p:cNvPr id="18441" name="TextBox 12">
            <a:extLst>
              <a:ext uri="{FF2B5EF4-FFF2-40B4-BE49-F238E27FC236}">
                <a16:creationId xmlns:a16="http://schemas.microsoft.com/office/drawing/2014/main" id="{C31B292B-7C4D-2CF2-599F-D3AD180F3BCF}"/>
              </a:ext>
            </a:extLst>
          </p:cNvPr>
          <p:cNvSpPr txBox="1">
            <a:spLocks noChangeArrowheads="1"/>
          </p:cNvSpPr>
          <p:nvPr/>
        </p:nvSpPr>
        <p:spPr bwMode="auto">
          <a:xfrm>
            <a:off x="7086601" y="4495801"/>
            <a:ext cx="2460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a:latin typeface="+mn-lt"/>
              </a:rPr>
              <a:t>Set up alternating matched intervals on curves</a:t>
            </a:r>
          </a:p>
        </p:txBody>
      </p:sp>
      <p:sp>
        <p:nvSpPr>
          <p:cNvPr id="18442" name="TextBox 10">
            <a:extLst>
              <a:ext uri="{FF2B5EF4-FFF2-40B4-BE49-F238E27FC236}">
                <a16:creationId xmlns:a16="http://schemas.microsoft.com/office/drawing/2014/main" id="{FCFB4DB9-791F-12BA-6CC2-91C1DCF9A695}"/>
              </a:ext>
            </a:extLst>
          </p:cNvPr>
          <p:cNvSpPr txBox="1">
            <a:spLocks noChangeArrowheads="1"/>
          </p:cNvSpPr>
          <p:nvPr/>
        </p:nvSpPr>
        <p:spPr bwMode="auto">
          <a:xfrm>
            <a:off x="4035623" y="3048000"/>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32</a:t>
            </a:r>
          </a:p>
        </p:txBody>
      </p:sp>
      <p:sp>
        <p:nvSpPr>
          <p:cNvPr id="18443" name="TextBox 13">
            <a:extLst>
              <a:ext uri="{FF2B5EF4-FFF2-40B4-BE49-F238E27FC236}">
                <a16:creationId xmlns:a16="http://schemas.microsoft.com/office/drawing/2014/main" id="{7717BA37-23D2-AB48-7876-121B394F15D2}"/>
              </a:ext>
            </a:extLst>
          </p:cNvPr>
          <p:cNvSpPr txBox="1">
            <a:spLocks noChangeArrowheads="1"/>
          </p:cNvSpPr>
          <p:nvPr/>
        </p:nvSpPr>
        <p:spPr bwMode="auto">
          <a:xfrm>
            <a:off x="4873823" y="4267200"/>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32</a:t>
            </a:r>
          </a:p>
        </p:txBody>
      </p:sp>
      <p:sp>
        <p:nvSpPr>
          <p:cNvPr id="18444" name="TextBox 14">
            <a:extLst>
              <a:ext uri="{FF2B5EF4-FFF2-40B4-BE49-F238E27FC236}">
                <a16:creationId xmlns:a16="http://schemas.microsoft.com/office/drawing/2014/main" id="{DF5525A4-FE0A-C310-D457-E4F285C04A07}"/>
              </a:ext>
            </a:extLst>
          </p:cNvPr>
          <p:cNvSpPr txBox="1">
            <a:spLocks noChangeArrowheads="1"/>
          </p:cNvSpPr>
          <p:nvPr/>
        </p:nvSpPr>
        <p:spPr bwMode="auto">
          <a:xfrm>
            <a:off x="5299273" y="2514600"/>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32</a:t>
            </a:r>
          </a:p>
        </p:txBody>
      </p:sp>
      <p:sp>
        <p:nvSpPr>
          <p:cNvPr id="18445" name="TextBox 15">
            <a:extLst>
              <a:ext uri="{FF2B5EF4-FFF2-40B4-BE49-F238E27FC236}">
                <a16:creationId xmlns:a16="http://schemas.microsoft.com/office/drawing/2014/main" id="{21799696-D6FD-E73B-5922-E8CE396FA647}"/>
              </a:ext>
            </a:extLst>
          </p:cNvPr>
          <p:cNvSpPr txBox="1">
            <a:spLocks noChangeArrowheads="1"/>
          </p:cNvSpPr>
          <p:nvPr/>
        </p:nvSpPr>
        <p:spPr bwMode="auto">
          <a:xfrm>
            <a:off x="6093023" y="3657600"/>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16</a:t>
            </a:r>
          </a:p>
        </p:txBody>
      </p:sp>
      <p:sp>
        <p:nvSpPr>
          <p:cNvPr id="18446" name="TextBox 16">
            <a:extLst>
              <a:ext uri="{FF2B5EF4-FFF2-40B4-BE49-F238E27FC236}">
                <a16:creationId xmlns:a16="http://schemas.microsoft.com/office/drawing/2014/main" id="{310B569F-626F-58E1-E538-E96BD0280317}"/>
              </a:ext>
            </a:extLst>
          </p:cNvPr>
          <p:cNvSpPr txBox="1">
            <a:spLocks noChangeArrowheads="1"/>
          </p:cNvSpPr>
          <p:nvPr/>
        </p:nvSpPr>
        <p:spPr bwMode="auto">
          <a:xfrm>
            <a:off x="6321623" y="2133600"/>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16</a:t>
            </a:r>
          </a:p>
        </p:txBody>
      </p:sp>
      <p:sp>
        <p:nvSpPr>
          <p:cNvPr id="18447" name="TextBox 17">
            <a:extLst>
              <a:ext uri="{FF2B5EF4-FFF2-40B4-BE49-F238E27FC236}">
                <a16:creationId xmlns:a16="http://schemas.microsoft.com/office/drawing/2014/main" id="{AC48917D-B71D-49E4-99E2-96E7CD66908C}"/>
              </a:ext>
            </a:extLst>
          </p:cNvPr>
          <p:cNvSpPr txBox="1">
            <a:spLocks noChangeArrowheads="1"/>
          </p:cNvSpPr>
          <p:nvPr/>
        </p:nvSpPr>
        <p:spPr bwMode="auto">
          <a:xfrm>
            <a:off x="7083623" y="3124200"/>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16</a:t>
            </a:r>
          </a:p>
        </p:txBody>
      </p:sp>
      <p:sp>
        <p:nvSpPr>
          <p:cNvPr id="18448" name="TextBox 18">
            <a:extLst>
              <a:ext uri="{FF2B5EF4-FFF2-40B4-BE49-F238E27FC236}">
                <a16:creationId xmlns:a16="http://schemas.microsoft.com/office/drawing/2014/main" id="{84D09ADD-5967-6DA9-9A21-ADCC30ED4E10}"/>
              </a:ext>
            </a:extLst>
          </p:cNvPr>
          <p:cNvSpPr txBox="1">
            <a:spLocks noChangeArrowheads="1"/>
          </p:cNvSpPr>
          <p:nvPr/>
        </p:nvSpPr>
        <p:spPr bwMode="auto">
          <a:xfrm>
            <a:off x="7159823" y="1795464"/>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16</a:t>
            </a:r>
          </a:p>
        </p:txBody>
      </p:sp>
      <p:sp>
        <p:nvSpPr>
          <p:cNvPr id="18449" name="TextBox 19">
            <a:extLst>
              <a:ext uri="{FF2B5EF4-FFF2-40B4-BE49-F238E27FC236}">
                <a16:creationId xmlns:a16="http://schemas.microsoft.com/office/drawing/2014/main" id="{8B2CE591-A302-40F7-2A5F-327EA963B770}"/>
              </a:ext>
            </a:extLst>
          </p:cNvPr>
          <p:cNvSpPr txBox="1">
            <a:spLocks noChangeArrowheads="1"/>
          </p:cNvSpPr>
          <p:nvPr/>
        </p:nvSpPr>
        <p:spPr bwMode="auto">
          <a:xfrm>
            <a:off x="7904132" y="2743200"/>
            <a:ext cx="301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8</a:t>
            </a:r>
          </a:p>
        </p:txBody>
      </p:sp>
      <p:sp>
        <p:nvSpPr>
          <p:cNvPr id="18450" name="TextBox 20">
            <a:extLst>
              <a:ext uri="{FF2B5EF4-FFF2-40B4-BE49-F238E27FC236}">
                <a16:creationId xmlns:a16="http://schemas.microsoft.com/office/drawing/2014/main" id="{B392B644-7168-E86F-076B-067DF8380CDB}"/>
              </a:ext>
            </a:extLst>
          </p:cNvPr>
          <p:cNvSpPr txBox="1">
            <a:spLocks noChangeArrowheads="1"/>
          </p:cNvSpPr>
          <p:nvPr/>
        </p:nvSpPr>
        <p:spPr bwMode="auto">
          <a:xfrm>
            <a:off x="7846982" y="1490664"/>
            <a:ext cx="301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000000"/>
                </a:solidFill>
                <a:latin typeface="+mn-lt"/>
              </a:rPr>
              <a:t>8</a:t>
            </a:r>
          </a:p>
        </p:txBody>
      </p:sp>
      <p:sp>
        <p:nvSpPr>
          <p:cNvPr id="18451" name="TextBox 21">
            <a:extLst>
              <a:ext uri="{FF2B5EF4-FFF2-40B4-BE49-F238E27FC236}">
                <a16:creationId xmlns:a16="http://schemas.microsoft.com/office/drawing/2014/main" id="{79733E6B-9D1C-E0A8-4407-654D3E692456}"/>
              </a:ext>
            </a:extLst>
          </p:cNvPr>
          <p:cNvSpPr txBox="1">
            <a:spLocks noChangeArrowheads="1"/>
          </p:cNvSpPr>
          <p:nvPr/>
        </p:nvSpPr>
        <p:spPr bwMode="auto">
          <a:xfrm>
            <a:off x="8532782" y="2438400"/>
            <a:ext cx="301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8</a:t>
            </a:r>
          </a:p>
        </p:txBody>
      </p:sp>
      <p:sp>
        <p:nvSpPr>
          <p:cNvPr id="4" name="Rectangle 9">
            <a:extLst>
              <a:ext uri="{FF2B5EF4-FFF2-40B4-BE49-F238E27FC236}">
                <a16:creationId xmlns:a16="http://schemas.microsoft.com/office/drawing/2014/main" id="{F8E3FA69-A78A-3DCC-E13E-353156DA2AEC}"/>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Creating a Graded Mesh</a:t>
            </a:r>
          </a:p>
        </p:txBody>
      </p:sp>
    </p:spTree>
    <p:extLst>
      <p:ext uri="{BB962C8B-B14F-4D97-AF65-F5344CB8AC3E}">
        <p14:creationId xmlns:p14="http://schemas.microsoft.com/office/powerpoint/2010/main" val="155504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a:extLst>
              <a:ext uri="{FF2B5EF4-FFF2-40B4-BE49-F238E27FC236}">
                <a16:creationId xmlns:a16="http://schemas.microsoft.com/office/drawing/2014/main" id="{ACFE86CD-BA5F-0511-B9B9-D3C1E0D3D4A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7214" y="1587500"/>
            <a:ext cx="5716587"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4">
            <a:extLst>
              <a:ext uri="{FF2B5EF4-FFF2-40B4-BE49-F238E27FC236}">
                <a16:creationId xmlns:a16="http://schemas.microsoft.com/office/drawing/2014/main" id="{AD03498F-9E99-4047-12B3-1E0D5436209C}"/>
              </a:ext>
            </a:extLst>
          </p:cNvPr>
          <p:cNvSpPr txBox="1">
            <a:spLocks noChangeArrowheads="1"/>
          </p:cNvSpPr>
          <p:nvPr/>
        </p:nvSpPr>
        <p:spPr bwMode="auto">
          <a:xfrm>
            <a:off x="1752601" y="4267200"/>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Fine Mesh</a:t>
            </a:r>
          </a:p>
        </p:txBody>
      </p:sp>
      <p:sp>
        <p:nvSpPr>
          <p:cNvPr id="19461" name="TextBox 5">
            <a:extLst>
              <a:ext uri="{FF2B5EF4-FFF2-40B4-BE49-F238E27FC236}">
                <a16:creationId xmlns:a16="http://schemas.microsoft.com/office/drawing/2014/main" id="{95892A8E-5261-2EA5-6F42-D2B8305C60A4}"/>
              </a:ext>
            </a:extLst>
          </p:cNvPr>
          <p:cNvSpPr txBox="1">
            <a:spLocks noChangeArrowheads="1"/>
          </p:cNvSpPr>
          <p:nvPr/>
        </p:nvSpPr>
        <p:spPr bwMode="auto">
          <a:xfrm>
            <a:off x="8843964" y="2133600"/>
            <a:ext cx="1557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Coarse Mesh</a:t>
            </a:r>
          </a:p>
        </p:txBody>
      </p:sp>
      <p:cxnSp>
        <p:nvCxnSpPr>
          <p:cNvPr id="19462" name="Straight Arrow Connector 7">
            <a:extLst>
              <a:ext uri="{FF2B5EF4-FFF2-40B4-BE49-F238E27FC236}">
                <a16:creationId xmlns:a16="http://schemas.microsoft.com/office/drawing/2014/main" id="{9ADB8F0C-DEE7-3ECF-09E0-529C48C25A7B}"/>
              </a:ext>
            </a:extLst>
          </p:cNvPr>
          <p:cNvCxnSpPr>
            <a:cxnSpLocks noChangeShapeType="1"/>
            <a:stCxn id="19460" idx="3"/>
          </p:cNvCxnSpPr>
          <p:nvPr/>
        </p:nvCxnSpPr>
        <p:spPr bwMode="auto">
          <a:xfrm flipV="1">
            <a:off x="3014664" y="4267200"/>
            <a:ext cx="566737" cy="18415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9463" name="Straight Arrow Connector 8">
            <a:extLst>
              <a:ext uri="{FF2B5EF4-FFF2-40B4-BE49-F238E27FC236}">
                <a16:creationId xmlns:a16="http://schemas.microsoft.com/office/drawing/2014/main" id="{655682E9-90B7-796B-A483-04BAC97A1815}"/>
              </a:ext>
            </a:extLst>
          </p:cNvPr>
          <p:cNvCxnSpPr>
            <a:cxnSpLocks noChangeShapeType="1"/>
            <a:stCxn id="19461" idx="1"/>
          </p:cNvCxnSpPr>
          <p:nvPr/>
        </p:nvCxnSpPr>
        <p:spPr bwMode="auto">
          <a:xfrm flipH="1">
            <a:off x="8382001" y="2317750"/>
            <a:ext cx="461963" cy="4445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9464" name="TextBox 11">
            <a:extLst>
              <a:ext uri="{FF2B5EF4-FFF2-40B4-BE49-F238E27FC236}">
                <a16:creationId xmlns:a16="http://schemas.microsoft.com/office/drawing/2014/main" id="{ACC8A176-3A33-6425-503D-6EA4FB19ADB0}"/>
              </a:ext>
            </a:extLst>
          </p:cNvPr>
          <p:cNvSpPr txBox="1">
            <a:spLocks noChangeArrowheads="1"/>
          </p:cNvSpPr>
          <p:nvPr/>
        </p:nvSpPr>
        <p:spPr bwMode="auto">
          <a:xfrm>
            <a:off x="2286001" y="1676401"/>
            <a:ext cx="246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How to generate a mesh using sweeping</a:t>
            </a:r>
          </a:p>
        </p:txBody>
      </p:sp>
      <p:sp>
        <p:nvSpPr>
          <p:cNvPr id="19465" name="TextBox 12">
            <a:extLst>
              <a:ext uri="{FF2B5EF4-FFF2-40B4-BE49-F238E27FC236}">
                <a16:creationId xmlns:a16="http://schemas.microsoft.com/office/drawing/2014/main" id="{9C7AF9A8-4E8E-FCED-866C-E91CD05B6CF8}"/>
              </a:ext>
            </a:extLst>
          </p:cNvPr>
          <p:cNvSpPr txBox="1">
            <a:spLocks noChangeArrowheads="1"/>
          </p:cNvSpPr>
          <p:nvPr/>
        </p:nvSpPr>
        <p:spPr bwMode="auto">
          <a:xfrm>
            <a:off x="7086601" y="4495801"/>
            <a:ext cx="2460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a:latin typeface="+mn-lt"/>
              </a:rPr>
              <a:t>Alternate pave and sweep directions in each volume</a:t>
            </a:r>
          </a:p>
        </p:txBody>
      </p:sp>
      <p:sp>
        <p:nvSpPr>
          <p:cNvPr id="19466" name="TextBox 6">
            <a:extLst>
              <a:ext uri="{FF2B5EF4-FFF2-40B4-BE49-F238E27FC236}">
                <a16:creationId xmlns:a16="http://schemas.microsoft.com/office/drawing/2014/main" id="{BD5046C2-6252-7FE9-104A-5CC85D6DDA19}"/>
              </a:ext>
            </a:extLst>
          </p:cNvPr>
          <p:cNvSpPr txBox="1">
            <a:spLocks noChangeArrowheads="1"/>
          </p:cNvSpPr>
          <p:nvPr/>
        </p:nvSpPr>
        <p:spPr bwMode="auto">
          <a:xfrm>
            <a:off x="4035623" y="3048000"/>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32</a:t>
            </a:r>
          </a:p>
        </p:txBody>
      </p:sp>
      <p:sp>
        <p:nvSpPr>
          <p:cNvPr id="19467" name="TextBox 13">
            <a:extLst>
              <a:ext uri="{FF2B5EF4-FFF2-40B4-BE49-F238E27FC236}">
                <a16:creationId xmlns:a16="http://schemas.microsoft.com/office/drawing/2014/main" id="{9EC8A0E2-50FC-CB6F-2EF1-19B479D25776}"/>
              </a:ext>
            </a:extLst>
          </p:cNvPr>
          <p:cNvSpPr txBox="1">
            <a:spLocks noChangeArrowheads="1"/>
          </p:cNvSpPr>
          <p:nvPr/>
        </p:nvSpPr>
        <p:spPr bwMode="auto">
          <a:xfrm>
            <a:off x="4873823" y="4267200"/>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32</a:t>
            </a:r>
          </a:p>
        </p:txBody>
      </p:sp>
      <p:sp>
        <p:nvSpPr>
          <p:cNvPr id="19468" name="TextBox 14">
            <a:extLst>
              <a:ext uri="{FF2B5EF4-FFF2-40B4-BE49-F238E27FC236}">
                <a16:creationId xmlns:a16="http://schemas.microsoft.com/office/drawing/2014/main" id="{8B28D358-8130-9B14-3EA0-3A999C25B547}"/>
              </a:ext>
            </a:extLst>
          </p:cNvPr>
          <p:cNvSpPr txBox="1">
            <a:spLocks noChangeArrowheads="1"/>
          </p:cNvSpPr>
          <p:nvPr/>
        </p:nvSpPr>
        <p:spPr bwMode="auto">
          <a:xfrm>
            <a:off x="5299273" y="2514600"/>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32</a:t>
            </a:r>
          </a:p>
        </p:txBody>
      </p:sp>
      <p:sp>
        <p:nvSpPr>
          <p:cNvPr id="19469" name="TextBox 15">
            <a:extLst>
              <a:ext uri="{FF2B5EF4-FFF2-40B4-BE49-F238E27FC236}">
                <a16:creationId xmlns:a16="http://schemas.microsoft.com/office/drawing/2014/main" id="{ADEE7020-5F11-048B-5B70-C1C956C3E158}"/>
              </a:ext>
            </a:extLst>
          </p:cNvPr>
          <p:cNvSpPr txBox="1">
            <a:spLocks noChangeArrowheads="1"/>
          </p:cNvSpPr>
          <p:nvPr/>
        </p:nvSpPr>
        <p:spPr bwMode="auto">
          <a:xfrm>
            <a:off x="6093023" y="3657600"/>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16</a:t>
            </a:r>
          </a:p>
        </p:txBody>
      </p:sp>
      <p:sp>
        <p:nvSpPr>
          <p:cNvPr id="19470" name="TextBox 16">
            <a:extLst>
              <a:ext uri="{FF2B5EF4-FFF2-40B4-BE49-F238E27FC236}">
                <a16:creationId xmlns:a16="http://schemas.microsoft.com/office/drawing/2014/main" id="{74CEDB52-4FCA-C633-1711-93838067890D}"/>
              </a:ext>
            </a:extLst>
          </p:cNvPr>
          <p:cNvSpPr txBox="1">
            <a:spLocks noChangeArrowheads="1"/>
          </p:cNvSpPr>
          <p:nvPr/>
        </p:nvSpPr>
        <p:spPr bwMode="auto">
          <a:xfrm>
            <a:off x="6321623" y="2133600"/>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16</a:t>
            </a:r>
          </a:p>
        </p:txBody>
      </p:sp>
      <p:sp>
        <p:nvSpPr>
          <p:cNvPr id="19471" name="TextBox 17">
            <a:extLst>
              <a:ext uri="{FF2B5EF4-FFF2-40B4-BE49-F238E27FC236}">
                <a16:creationId xmlns:a16="http://schemas.microsoft.com/office/drawing/2014/main" id="{EAFE7563-A2B1-A896-A888-EDD78533EEF1}"/>
              </a:ext>
            </a:extLst>
          </p:cNvPr>
          <p:cNvSpPr txBox="1">
            <a:spLocks noChangeArrowheads="1"/>
          </p:cNvSpPr>
          <p:nvPr/>
        </p:nvSpPr>
        <p:spPr bwMode="auto">
          <a:xfrm>
            <a:off x="7083623" y="3124200"/>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16</a:t>
            </a:r>
          </a:p>
        </p:txBody>
      </p:sp>
      <p:sp>
        <p:nvSpPr>
          <p:cNvPr id="19472" name="TextBox 18">
            <a:extLst>
              <a:ext uri="{FF2B5EF4-FFF2-40B4-BE49-F238E27FC236}">
                <a16:creationId xmlns:a16="http://schemas.microsoft.com/office/drawing/2014/main" id="{6133FBA7-1A16-B104-FB8B-4011467AEADA}"/>
              </a:ext>
            </a:extLst>
          </p:cNvPr>
          <p:cNvSpPr txBox="1">
            <a:spLocks noChangeArrowheads="1"/>
          </p:cNvSpPr>
          <p:nvPr/>
        </p:nvSpPr>
        <p:spPr bwMode="auto">
          <a:xfrm>
            <a:off x="7159823" y="1795464"/>
            <a:ext cx="418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16</a:t>
            </a:r>
          </a:p>
        </p:txBody>
      </p:sp>
      <p:sp>
        <p:nvSpPr>
          <p:cNvPr id="19473" name="TextBox 19">
            <a:extLst>
              <a:ext uri="{FF2B5EF4-FFF2-40B4-BE49-F238E27FC236}">
                <a16:creationId xmlns:a16="http://schemas.microsoft.com/office/drawing/2014/main" id="{9008AD2D-F950-1C1A-E206-538A6A82AF72}"/>
              </a:ext>
            </a:extLst>
          </p:cNvPr>
          <p:cNvSpPr txBox="1">
            <a:spLocks noChangeArrowheads="1"/>
          </p:cNvSpPr>
          <p:nvPr/>
        </p:nvSpPr>
        <p:spPr bwMode="auto">
          <a:xfrm>
            <a:off x="7904132" y="2743200"/>
            <a:ext cx="301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FFFFFF"/>
                </a:solidFill>
                <a:latin typeface="+mn-lt"/>
              </a:rPr>
              <a:t>8</a:t>
            </a:r>
          </a:p>
        </p:txBody>
      </p:sp>
      <p:sp>
        <p:nvSpPr>
          <p:cNvPr id="19474" name="TextBox 20">
            <a:extLst>
              <a:ext uri="{FF2B5EF4-FFF2-40B4-BE49-F238E27FC236}">
                <a16:creationId xmlns:a16="http://schemas.microsoft.com/office/drawing/2014/main" id="{CC4A95B8-F9F5-9A54-2E32-A570598F2261}"/>
              </a:ext>
            </a:extLst>
          </p:cNvPr>
          <p:cNvSpPr txBox="1">
            <a:spLocks noChangeArrowheads="1"/>
          </p:cNvSpPr>
          <p:nvPr/>
        </p:nvSpPr>
        <p:spPr bwMode="auto">
          <a:xfrm>
            <a:off x="7846982" y="1490664"/>
            <a:ext cx="301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solidFill>
                  <a:srgbClr val="000000"/>
                </a:solidFill>
                <a:latin typeface="+mn-lt"/>
              </a:rPr>
              <a:t>8</a:t>
            </a:r>
          </a:p>
        </p:txBody>
      </p:sp>
      <p:sp>
        <p:nvSpPr>
          <p:cNvPr id="19475" name="TextBox 21">
            <a:extLst>
              <a:ext uri="{FF2B5EF4-FFF2-40B4-BE49-F238E27FC236}">
                <a16:creationId xmlns:a16="http://schemas.microsoft.com/office/drawing/2014/main" id="{0C46E396-64CC-DD60-1246-CD9C9FC942F8}"/>
              </a:ext>
            </a:extLst>
          </p:cNvPr>
          <p:cNvSpPr txBox="1">
            <a:spLocks noChangeArrowheads="1"/>
          </p:cNvSpPr>
          <p:nvPr/>
        </p:nvSpPr>
        <p:spPr bwMode="auto">
          <a:xfrm>
            <a:off x="8532782" y="2438400"/>
            <a:ext cx="301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8</a:t>
            </a:r>
          </a:p>
        </p:txBody>
      </p:sp>
      <p:sp>
        <p:nvSpPr>
          <p:cNvPr id="19476" name="TextBox 22">
            <a:extLst>
              <a:ext uri="{FF2B5EF4-FFF2-40B4-BE49-F238E27FC236}">
                <a16:creationId xmlns:a16="http://schemas.microsoft.com/office/drawing/2014/main" id="{FF3D06ED-7DCD-89F7-1D37-14E890D12CAE}"/>
              </a:ext>
            </a:extLst>
          </p:cNvPr>
          <p:cNvSpPr txBox="1">
            <a:spLocks noChangeArrowheads="1"/>
          </p:cNvSpPr>
          <p:nvPr/>
        </p:nvSpPr>
        <p:spPr bwMode="auto">
          <a:xfrm rot="847273">
            <a:off x="4451350" y="2770189"/>
            <a:ext cx="89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solidFill>
                  <a:schemeClr val="bg1"/>
                </a:solidFill>
                <a:latin typeface="+mn-lt"/>
              </a:rPr>
              <a:t>Sweep</a:t>
            </a:r>
          </a:p>
        </p:txBody>
      </p:sp>
      <p:cxnSp>
        <p:nvCxnSpPr>
          <p:cNvPr id="19477" name="Straight Arrow Connector 23">
            <a:extLst>
              <a:ext uri="{FF2B5EF4-FFF2-40B4-BE49-F238E27FC236}">
                <a16:creationId xmlns:a16="http://schemas.microsoft.com/office/drawing/2014/main" id="{B8A8D842-116F-74EF-C4B5-0832EE5A9A9C}"/>
              </a:ext>
            </a:extLst>
          </p:cNvPr>
          <p:cNvCxnSpPr>
            <a:cxnSpLocks noChangeShapeType="1"/>
          </p:cNvCxnSpPr>
          <p:nvPr/>
        </p:nvCxnSpPr>
        <p:spPr bwMode="auto">
          <a:xfrm flipH="1" flipV="1">
            <a:off x="4114800" y="2971800"/>
            <a:ext cx="1143000" cy="304800"/>
          </a:xfrm>
          <a:prstGeom prst="straightConnector1">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cxnSp>
      <p:sp>
        <p:nvSpPr>
          <p:cNvPr id="19478" name="TextBox 24">
            <a:extLst>
              <a:ext uri="{FF2B5EF4-FFF2-40B4-BE49-F238E27FC236}">
                <a16:creationId xmlns:a16="http://schemas.microsoft.com/office/drawing/2014/main" id="{0783E6DD-E78A-8540-10A4-4C3066F0C48E}"/>
              </a:ext>
            </a:extLst>
          </p:cNvPr>
          <p:cNvSpPr txBox="1">
            <a:spLocks noChangeArrowheads="1"/>
          </p:cNvSpPr>
          <p:nvPr/>
        </p:nvSpPr>
        <p:spPr bwMode="auto">
          <a:xfrm rot="521928">
            <a:off x="6584950" y="1931989"/>
            <a:ext cx="89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solidFill>
                  <a:schemeClr val="bg1"/>
                </a:solidFill>
                <a:latin typeface="+mn-lt"/>
              </a:rPr>
              <a:t>Sweep</a:t>
            </a:r>
          </a:p>
        </p:txBody>
      </p:sp>
      <p:cxnSp>
        <p:nvCxnSpPr>
          <p:cNvPr id="19479" name="Straight Arrow Connector 25">
            <a:extLst>
              <a:ext uri="{FF2B5EF4-FFF2-40B4-BE49-F238E27FC236}">
                <a16:creationId xmlns:a16="http://schemas.microsoft.com/office/drawing/2014/main" id="{1D5E28EF-C973-34AE-C3A8-445C01185EDF}"/>
              </a:ext>
            </a:extLst>
          </p:cNvPr>
          <p:cNvCxnSpPr>
            <a:cxnSpLocks noChangeShapeType="1"/>
          </p:cNvCxnSpPr>
          <p:nvPr/>
        </p:nvCxnSpPr>
        <p:spPr bwMode="auto">
          <a:xfrm flipH="1" flipV="1">
            <a:off x="6248400" y="2133600"/>
            <a:ext cx="1066800" cy="228600"/>
          </a:xfrm>
          <a:prstGeom prst="straightConnector1">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cxnSp>
      <p:sp>
        <p:nvSpPr>
          <p:cNvPr id="19480" name="TextBox 26">
            <a:extLst>
              <a:ext uri="{FF2B5EF4-FFF2-40B4-BE49-F238E27FC236}">
                <a16:creationId xmlns:a16="http://schemas.microsoft.com/office/drawing/2014/main" id="{47645591-D092-DC56-7ABE-1FC261EF8655}"/>
              </a:ext>
            </a:extLst>
          </p:cNvPr>
          <p:cNvSpPr txBox="1">
            <a:spLocks noChangeArrowheads="1"/>
          </p:cNvSpPr>
          <p:nvPr/>
        </p:nvSpPr>
        <p:spPr bwMode="auto">
          <a:xfrm rot="16366087">
            <a:off x="6248400" y="3168650"/>
            <a:ext cx="89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solidFill>
                  <a:schemeClr val="bg1"/>
                </a:solidFill>
                <a:latin typeface="+mn-lt"/>
              </a:rPr>
              <a:t>Sweep</a:t>
            </a:r>
          </a:p>
        </p:txBody>
      </p:sp>
      <p:cxnSp>
        <p:nvCxnSpPr>
          <p:cNvPr id="19481" name="Straight Arrow Connector 27">
            <a:extLst>
              <a:ext uri="{FF2B5EF4-FFF2-40B4-BE49-F238E27FC236}">
                <a16:creationId xmlns:a16="http://schemas.microsoft.com/office/drawing/2014/main" id="{F313B19F-D82B-FEF3-1CE0-B7967DE6868F}"/>
              </a:ext>
            </a:extLst>
          </p:cNvPr>
          <p:cNvCxnSpPr>
            <a:cxnSpLocks noChangeShapeType="1"/>
          </p:cNvCxnSpPr>
          <p:nvPr/>
        </p:nvCxnSpPr>
        <p:spPr bwMode="auto">
          <a:xfrm flipH="1">
            <a:off x="6858000" y="2743200"/>
            <a:ext cx="76200" cy="1447800"/>
          </a:xfrm>
          <a:prstGeom prst="straightConnector1">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19482" name="Straight Arrow Connector 28">
            <a:extLst>
              <a:ext uri="{FF2B5EF4-FFF2-40B4-BE49-F238E27FC236}">
                <a16:creationId xmlns:a16="http://schemas.microsoft.com/office/drawing/2014/main" id="{1ED14D0F-F0D9-B0C0-00C7-29899D1D78BF}"/>
              </a:ext>
            </a:extLst>
          </p:cNvPr>
          <p:cNvCxnSpPr>
            <a:cxnSpLocks noChangeShapeType="1"/>
          </p:cNvCxnSpPr>
          <p:nvPr/>
        </p:nvCxnSpPr>
        <p:spPr bwMode="auto">
          <a:xfrm flipH="1">
            <a:off x="8305800" y="2057400"/>
            <a:ext cx="76200" cy="1143000"/>
          </a:xfrm>
          <a:prstGeom prst="straightConnector1">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cxnSp>
      <p:sp>
        <p:nvSpPr>
          <p:cNvPr id="19483" name="TextBox 29">
            <a:extLst>
              <a:ext uri="{FF2B5EF4-FFF2-40B4-BE49-F238E27FC236}">
                <a16:creationId xmlns:a16="http://schemas.microsoft.com/office/drawing/2014/main" id="{D77687E7-29C6-6010-29C4-0617AC0CA875}"/>
              </a:ext>
            </a:extLst>
          </p:cNvPr>
          <p:cNvSpPr txBox="1">
            <a:spLocks noChangeArrowheads="1"/>
          </p:cNvSpPr>
          <p:nvPr/>
        </p:nvSpPr>
        <p:spPr bwMode="auto">
          <a:xfrm rot="16366087">
            <a:off x="7761289" y="2325689"/>
            <a:ext cx="890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solidFill>
                  <a:schemeClr val="bg1"/>
                </a:solidFill>
                <a:latin typeface="+mn-lt"/>
              </a:rPr>
              <a:t>Sweep</a:t>
            </a:r>
          </a:p>
        </p:txBody>
      </p:sp>
      <p:sp>
        <p:nvSpPr>
          <p:cNvPr id="19484" name="TextBox 30">
            <a:extLst>
              <a:ext uri="{FF2B5EF4-FFF2-40B4-BE49-F238E27FC236}">
                <a16:creationId xmlns:a16="http://schemas.microsoft.com/office/drawing/2014/main" id="{169BC70B-DAF7-C48D-B4DB-8E0025B4D701}"/>
              </a:ext>
            </a:extLst>
          </p:cNvPr>
          <p:cNvSpPr txBox="1">
            <a:spLocks noChangeArrowheads="1"/>
          </p:cNvSpPr>
          <p:nvPr/>
        </p:nvSpPr>
        <p:spPr bwMode="auto">
          <a:xfrm>
            <a:off x="5105400" y="3886201"/>
            <a:ext cx="928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solidFill>
                  <a:schemeClr val="bg1"/>
                </a:solidFill>
                <a:latin typeface="+mn-lt"/>
              </a:rPr>
              <a:t>Pave</a:t>
            </a:r>
          </a:p>
        </p:txBody>
      </p:sp>
      <p:sp>
        <p:nvSpPr>
          <p:cNvPr id="19485" name="TextBox 31">
            <a:extLst>
              <a:ext uri="{FF2B5EF4-FFF2-40B4-BE49-F238E27FC236}">
                <a16:creationId xmlns:a16="http://schemas.microsoft.com/office/drawing/2014/main" id="{C842046A-E4E6-D4EA-8D87-EFA9ED3A4FD1}"/>
              </a:ext>
            </a:extLst>
          </p:cNvPr>
          <p:cNvSpPr txBox="1">
            <a:spLocks noChangeArrowheads="1"/>
          </p:cNvSpPr>
          <p:nvPr/>
        </p:nvSpPr>
        <p:spPr bwMode="auto">
          <a:xfrm>
            <a:off x="5562600" y="2438401"/>
            <a:ext cx="928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solidFill>
                  <a:schemeClr val="bg1"/>
                </a:solidFill>
                <a:latin typeface="+mn-lt"/>
              </a:rPr>
              <a:t>Pave</a:t>
            </a:r>
          </a:p>
        </p:txBody>
      </p:sp>
      <p:sp>
        <p:nvSpPr>
          <p:cNvPr id="19486" name="TextBox 32">
            <a:extLst>
              <a:ext uri="{FF2B5EF4-FFF2-40B4-BE49-F238E27FC236}">
                <a16:creationId xmlns:a16="http://schemas.microsoft.com/office/drawing/2014/main" id="{10AD6096-DEBB-FF9F-92D6-9C2655394255}"/>
              </a:ext>
            </a:extLst>
          </p:cNvPr>
          <p:cNvSpPr txBox="1">
            <a:spLocks noChangeArrowheads="1"/>
          </p:cNvSpPr>
          <p:nvPr/>
        </p:nvSpPr>
        <p:spPr bwMode="auto">
          <a:xfrm>
            <a:off x="7086600" y="2590801"/>
            <a:ext cx="928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solidFill>
                  <a:schemeClr val="bg1"/>
                </a:solidFill>
                <a:latin typeface="+mn-lt"/>
              </a:rPr>
              <a:t>Pave</a:t>
            </a:r>
          </a:p>
        </p:txBody>
      </p:sp>
      <p:sp>
        <p:nvSpPr>
          <p:cNvPr id="19487" name="TextBox 33">
            <a:extLst>
              <a:ext uri="{FF2B5EF4-FFF2-40B4-BE49-F238E27FC236}">
                <a16:creationId xmlns:a16="http://schemas.microsoft.com/office/drawing/2014/main" id="{EA9B6C12-EFCA-A9A8-6652-04AF9C236509}"/>
              </a:ext>
            </a:extLst>
          </p:cNvPr>
          <p:cNvSpPr txBox="1">
            <a:spLocks noChangeArrowheads="1"/>
          </p:cNvSpPr>
          <p:nvPr/>
        </p:nvSpPr>
        <p:spPr bwMode="auto">
          <a:xfrm>
            <a:off x="7391400" y="1752601"/>
            <a:ext cx="928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solidFill>
                  <a:schemeClr val="bg1"/>
                </a:solidFill>
                <a:latin typeface="+mn-lt"/>
              </a:rPr>
              <a:t>Pave</a:t>
            </a:r>
          </a:p>
        </p:txBody>
      </p:sp>
      <p:sp>
        <p:nvSpPr>
          <p:cNvPr id="4" name="Rectangle 9">
            <a:extLst>
              <a:ext uri="{FF2B5EF4-FFF2-40B4-BE49-F238E27FC236}">
                <a16:creationId xmlns:a16="http://schemas.microsoft.com/office/drawing/2014/main" id="{2850014B-28A2-025E-4C0A-4920765B328A}"/>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Creating a Graded Mesh</a:t>
            </a:r>
          </a:p>
        </p:txBody>
      </p:sp>
    </p:spTree>
    <p:extLst>
      <p:ext uri="{BB962C8B-B14F-4D97-AF65-F5344CB8AC3E}">
        <p14:creationId xmlns:p14="http://schemas.microsoft.com/office/powerpoint/2010/main" val="1213549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37474A0-066F-B5EA-8716-911720A84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86" b="6162"/>
          <a:stretch/>
        </p:blipFill>
        <p:spPr>
          <a:xfrm>
            <a:off x="8336447" y="276096"/>
            <a:ext cx="3527634" cy="4355350"/>
          </a:xfrm>
          <a:prstGeom prst="rect">
            <a:avLst/>
          </a:prstGeom>
          <a:ln>
            <a:solidFill>
              <a:schemeClr val="tx1"/>
            </a:solidFill>
          </a:ln>
        </p:spPr>
      </p:pic>
      <p:pic>
        <p:nvPicPr>
          <p:cNvPr id="10" name="Picture 9">
            <a:extLst>
              <a:ext uri="{FF2B5EF4-FFF2-40B4-BE49-F238E27FC236}">
                <a16:creationId xmlns:a16="http://schemas.microsoft.com/office/drawing/2014/main" id="{CA1C8FEA-DA7E-3B38-90F9-7B6047D6A3DD}"/>
              </a:ext>
            </a:extLst>
          </p:cNvPr>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797524" y="2323284"/>
            <a:ext cx="4791153" cy="4233862"/>
          </a:xfrm>
          <a:prstGeom prst="rect">
            <a:avLst/>
          </a:prstGeom>
        </p:spPr>
      </p:pic>
      <p:sp>
        <p:nvSpPr>
          <p:cNvPr id="20483" name="Title 1">
            <a:extLst>
              <a:ext uri="{FF2B5EF4-FFF2-40B4-BE49-F238E27FC236}">
                <a16:creationId xmlns:a16="http://schemas.microsoft.com/office/drawing/2014/main" id="{1CB4D5E0-E772-AD62-EBDE-4AD69CA56948}"/>
              </a:ext>
            </a:extLst>
          </p:cNvPr>
          <p:cNvSpPr>
            <a:spLocks noGrp="1" noChangeArrowheads="1"/>
          </p:cNvSpPr>
          <p:nvPr>
            <p:ph type="title"/>
          </p:nvPr>
        </p:nvSpPr>
        <p:spPr/>
        <p:txBody>
          <a:bodyPr/>
          <a:lstStyle/>
          <a:p>
            <a:r>
              <a:rPr lang="en-US" altLang="en-US" dirty="0"/>
              <a:t>Exercise 10.5</a:t>
            </a:r>
            <a:br>
              <a:rPr lang="en-US" altLang="en-US" dirty="0"/>
            </a:br>
            <a:r>
              <a:rPr lang="en-US" altLang="en-US" dirty="0"/>
              <a:t>Graded Mesh</a:t>
            </a:r>
          </a:p>
        </p:txBody>
      </p:sp>
      <p:sp>
        <p:nvSpPr>
          <p:cNvPr id="20484" name="Text Box 10">
            <a:extLst>
              <a:ext uri="{FF2B5EF4-FFF2-40B4-BE49-F238E27FC236}">
                <a16:creationId xmlns:a16="http://schemas.microsoft.com/office/drawing/2014/main" id="{EC66ED6B-FB20-6A53-9FAA-ADD30EB5A59A}"/>
              </a:ext>
            </a:extLst>
          </p:cNvPr>
          <p:cNvSpPr txBox="1">
            <a:spLocks noChangeArrowheads="1"/>
          </p:cNvSpPr>
          <p:nvPr/>
        </p:nvSpPr>
        <p:spPr bwMode="auto">
          <a:xfrm>
            <a:off x="508373" y="1349286"/>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latin typeface="+mn-lt"/>
              </a:rPr>
              <a:t>Import the model “blades1.sat” and generate a graded mesh.  Try grading the mesh from a mesh size of 1.0 to 5.0 as shown here</a:t>
            </a:r>
          </a:p>
        </p:txBody>
      </p:sp>
      <p:sp>
        <p:nvSpPr>
          <p:cNvPr id="20485" name="Text Box 10">
            <a:extLst>
              <a:ext uri="{FF2B5EF4-FFF2-40B4-BE49-F238E27FC236}">
                <a16:creationId xmlns:a16="http://schemas.microsoft.com/office/drawing/2014/main" id="{0E74B90B-EEE5-149E-7CAD-1B0B02F13642}"/>
              </a:ext>
            </a:extLst>
          </p:cNvPr>
          <p:cNvSpPr txBox="1">
            <a:spLocks noChangeArrowheads="1"/>
          </p:cNvSpPr>
          <p:nvPr/>
        </p:nvSpPr>
        <p:spPr bwMode="auto">
          <a:xfrm>
            <a:off x="3797524" y="2454643"/>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latin typeface="+mn-lt"/>
              </a:rPr>
              <a:t>Size = 1.0</a:t>
            </a:r>
          </a:p>
        </p:txBody>
      </p:sp>
      <p:sp>
        <p:nvSpPr>
          <p:cNvPr id="20486" name="Text Box 10">
            <a:extLst>
              <a:ext uri="{FF2B5EF4-FFF2-40B4-BE49-F238E27FC236}">
                <a16:creationId xmlns:a16="http://schemas.microsoft.com/office/drawing/2014/main" id="{9BCE20D3-C95B-7BB4-4353-8C4D2848C772}"/>
              </a:ext>
            </a:extLst>
          </p:cNvPr>
          <p:cNvSpPr txBox="1">
            <a:spLocks noChangeArrowheads="1"/>
          </p:cNvSpPr>
          <p:nvPr/>
        </p:nvSpPr>
        <p:spPr bwMode="auto">
          <a:xfrm>
            <a:off x="6587110" y="6088794"/>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latin typeface="+mn-lt"/>
              </a:rPr>
              <a:t>Size = 5.0</a:t>
            </a:r>
          </a:p>
        </p:txBody>
      </p:sp>
      <p:cxnSp>
        <p:nvCxnSpPr>
          <p:cNvPr id="20487" name="Straight Arrow Connector 8">
            <a:extLst>
              <a:ext uri="{FF2B5EF4-FFF2-40B4-BE49-F238E27FC236}">
                <a16:creationId xmlns:a16="http://schemas.microsoft.com/office/drawing/2014/main" id="{F5A9916E-49FE-F155-F6C2-60812174C31A}"/>
              </a:ext>
            </a:extLst>
          </p:cNvPr>
          <p:cNvCxnSpPr>
            <a:cxnSpLocks noChangeShapeType="1"/>
            <a:stCxn id="20485" idx="2"/>
          </p:cNvCxnSpPr>
          <p:nvPr/>
        </p:nvCxnSpPr>
        <p:spPr bwMode="auto">
          <a:xfrm>
            <a:off x="4407124" y="2792781"/>
            <a:ext cx="152400" cy="271462"/>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488" name="Straight Arrow Connector 10">
            <a:extLst>
              <a:ext uri="{FF2B5EF4-FFF2-40B4-BE49-F238E27FC236}">
                <a16:creationId xmlns:a16="http://schemas.microsoft.com/office/drawing/2014/main" id="{CA63B2ED-37DA-990E-D028-3F584E4573CE}"/>
              </a:ext>
            </a:extLst>
          </p:cNvPr>
          <p:cNvCxnSpPr>
            <a:cxnSpLocks noChangeShapeType="1"/>
            <a:stCxn id="20486" idx="1"/>
          </p:cNvCxnSpPr>
          <p:nvPr/>
        </p:nvCxnSpPr>
        <p:spPr bwMode="auto">
          <a:xfrm flipH="1" flipV="1">
            <a:off x="6358510" y="6088795"/>
            <a:ext cx="228600" cy="16986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0489" name="Text Box 10">
            <a:extLst>
              <a:ext uri="{FF2B5EF4-FFF2-40B4-BE49-F238E27FC236}">
                <a16:creationId xmlns:a16="http://schemas.microsoft.com/office/drawing/2014/main" id="{340C4C3C-5D6E-51B1-57FC-4E2BE96D0FD3}"/>
              </a:ext>
            </a:extLst>
          </p:cNvPr>
          <p:cNvSpPr txBox="1">
            <a:spLocks noChangeArrowheads="1"/>
          </p:cNvSpPr>
          <p:nvPr/>
        </p:nvSpPr>
        <p:spPr bwMode="auto">
          <a:xfrm>
            <a:off x="508373" y="2780341"/>
            <a:ext cx="38120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b="1" dirty="0">
                <a:latin typeface="+mn-lt"/>
              </a:rPr>
              <a:t>Hints: </a:t>
            </a:r>
          </a:p>
          <a:p>
            <a:pPr marL="176213" indent="-176213">
              <a:buFont typeface="Arial" panose="020B0604020202020204" pitchFamily="34" charset="0"/>
              <a:buChar char="•"/>
            </a:pPr>
            <a:r>
              <a:rPr lang="en-US" altLang="en-US" sz="1600" dirty="0">
                <a:latin typeface="+mn-lt"/>
              </a:rPr>
              <a:t>Use the graded mesh procedure described in the previous slides.  </a:t>
            </a:r>
          </a:p>
          <a:p>
            <a:pPr marL="176213" indent="-176213">
              <a:buFont typeface="Arial" panose="020B0604020202020204" pitchFamily="34" charset="0"/>
              <a:buChar char="•"/>
            </a:pPr>
            <a:r>
              <a:rPr lang="en-US" altLang="en-US" sz="1600" dirty="0">
                <a:latin typeface="+mn-lt"/>
              </a:rPr>
              <a:t>Use the </a:t>
            </a:r>
            <a:r>
              <a:rPr lang="en-US" altLang="en-US" sz="1600" dirty="0" err="1">
                <a:latin typeface="+mn-lt"/>
              </a:rPr>
              <a:t>webcut</a:t>
            </a:r>
            <a:r>
              <a:rPr lang="en-US" altLang="en-US" sz="1600" dirty="0">
                <a:latin typeface="+mn-lt"/>
              </a:rPr>
              <a:t> with cylinder operation to cut the geometry. </a:t>
            </a:r>
          </a:p>
          <a:p>
            <a:pPr marL="176213" indent="-176213">
              <a:buFont typeface="Arial" panose="020B0604020202020204" pitchFamily="34" charset="0"/>
              <a:buChar char="•"/>
            </a:pPr>
            <a:r>
              <a:rPr lang="en-US" altLang="en-US" sz="1600" dirty="0">
                <a:latin typeface="+mn-lt"/>
              </a:rPr>
              <a:t>Try the curve biasing tools to improve the mesh size grading </a:t>
            </a:r>
          </a:p>
          <a:p>
            <a:pPr marL="176213" indent="-176213">
              <a:buFont typeface="Arial" panose="020B0604020202020204" pitchFamily="34" charset="0"/>
              <a:buChar char="•"/>
            </a:pPr>
            <a:r>
              <a:rPr lang="en-US" altLang="en-US" sz="1600" dirty="0">
                <a:latin typeface="+mn-lt"/>
              </a:rPr>
              <a:t>Try using the “</a:t>
            </a:r>
            <a:r>
              <a:rPr lang="en-US" altLang="en-US" sz="1600" b="1" dirty="0">
                <a:latin typeface="+mn-lt"/>
              </a:rPr>
              <a:t>copy mesh</a:t>
            </a:r>
            <a:r>
              <a:rPr lang="en-US" altLang="en-US" sz="1600" dirty="0">
                <a:latin typeface="+mn-lt"/>
              </a:rPr>
              <a:t>” scheme to avoid having to set up the intervals for each paved mesh. </a:t>
            </a:r>
          </a:p>
        </p:txBody>
      </p:sp>
      <p:sp>
        <p:nvSpPr>
          <p:cNvPr id="15" name="Text Box 10">
            <a:extLst>
              <a:ext uri="{FF2B5EF4-FFF2-40B4-BE49-F238E27FC236}">
                <a16:creationId xmlns:a16="http://schemas.microsoft.com/office/drawing/2014/main" id="{AE3AB67B-9811-33C4-882F-C81E613B9110}"/>
              </a:ext>
            </a:extLst>
          </p:cNvPr>
          <p:cNvSpPr txBox="1">
            <a:spLocks noChangeArrowheads="1"/>
          </p:cNvSpPr>
          <p:nvPr/>
        </p:nvSpPr>
        <p:spPr bwMode="auto">
          <a:xfrm>
            <a:off x="8840648" y="1381616"/>
            <a:ext cx="18127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solidFill>
                  <a:schemeClr val="bg1"/>
                </a:solidFill>
                <a:cs typeface="Arial" panose="020B0604020202020204" pitchFamily="34" charset="0"/>
              </a:rPr>
              <a:t>curve 149 size 1</a:t>
            </a:r>
          </a:p>
        </p:txBody>
      </p:sp>
      <p:sp>
        <p:nvSpPr>
          <p:cNvPr id="16" name="Text Box 10">
            <a:extLst>
              <a:ext uri="{FF2B5EF4-FFF2-40B4-BE49-F238E27FC236}">
                <a16:creationId xmlns:a16="http://schemas.microsoft.com/office/drawing/2014/main" id="{37A8A6CE-F3FA-6CBD-B69A-EEC7BD9286EF}"/>
              </a:ext>
            </a:extLst>
          </p:cNvPr>
          <p:cNvSpPr txBox="1">
            <a:spLocks noChangeArrowheads="1"/>
          </p:cNvSpPr>
          <p:nvPr/>
        </p:nvSpPr>
        <p:spPr bwMode="auto">
          <a:xfrm>
            <a:off x="9340812" y="3224752"/>
            <a:ext cx="13658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solidFill>
                  <a:srgbClr val="0070C0"/>
                </a:solidFill>
                <a:cs typeface="Arial" panose="020B0604020202020204" pitchFamily="34" charset="0"/>
              </a:rPr>
              <a:t>vol 1 size 5</a:t>
            </a:r>
          </a:p>
        </p:txBody>
      </p:sp>
      <p:sp>
        <p:nvSpPr>
          <p:cNvPr id="17" name="Text Box 10">
            <a:extLst>
              <a:ext uri="{FF2B5EF4-FFF2-40B4-BE49-F238E27FC236}">
                <a16:creationId xmlns:a16="http://schemas.microsoft.com/office/drawing/2014/main" id="{7838DEA2-584D-EC5E-7836-A1A6AE6DB660}"/>
              </a:ext>
            </a:extLst>
          </p:cNvPr>
          <p:cNvSpPr txBox="1">
            <a:spLocks noChangeArrowheads="1"/>
          </p:cNvSpPr>
          <p:nvPr/>
        </p:nvSpPr>
        <p:spPr bwMode="auto">
          <a:xfrm>
            <a:off x="9122704" y="714341"/>
            <a:ext cx="13658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solidFill>
                  <a:srgbClr val="0070C0"/>
                </a:solidFill>
                <a:cs typeface="Arial" panose="020B0604020202020204" pitchFamily="34" charset="0"/>
              </a:rPr>
              <a:t>vol 2 size 1</a:t>
            </a:r>
          </a:p>
        </p:txBody>
      </p:sp>
      <p:sp>
        <p:nvSpPr>
          <p:cNvPr id="18" name="Text Box 10">
            <a:extLst>
              <a:ext uri="{FF2B5EF4-FFF2-40B4-BE49-F238E27FC236}">
                <a16:creationId xmlns:a16="http://schemas.microsoft.com/office/drawing/2014/main" id="{B35A2E3F-51B6-757A-AEE2-4621AF9BD81A}"/>
              </a:ext>
            </a:extLst>
          </p:cNvPr>
          <p:cNvSpPr txBox="1">
            <a:spLocks noChangeArrowheads="1"/>
          </p:cNvSpPr>
          <p:nvPr/>
        </p:nvSpPr>
        <p:spPr bwMode="auto">
          <a:xfrm>
            <a:off x="9090860" y="2060885"/>
            <a:ext cx="18657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solidFill>
                  <a:schemeClr val="bg1"/>
                </a:solidFill>
                <a:cs typeface="Arial" panose="020B0604020202020204" pitchFamily="34" charset="0"/>
              </a:rPr>
              <a:t>surface 71 scheme pave</a:t>
            </a:r>
          </a:p>
        </p:txBody>
      </p:sp>
      <p:cxnSp>
        <p:nvCxnSpPr>
          <p:cNvPr id="20" name="Straight Arrow Connector 19">
            <a:extLst>
              <a:ext uri="{FF2B5EF4-FFF2-40B4-BE49-F238E27FC236}">
                <a16:creationId xmlns:a16="http://schemas.microsoft.com/office/drawing/2014/main" id="{F6B948F6-E2D2-A638-B931-5A761E577B64}"/>
              </a:ext>
            </a:extLst>
          </p:cNvPr>
          <p:cNvCxnSpPr>
            <a:cxnSpLocks/>
          </p:cNvCxnSpPr>
          <p:nvPr/>
        </p:nvCxnSpPr>
        <p:spPr>
          <a:xfrm flipV="1">
            <a:off x="9678406" y="1144717"/>
            <a:ext cx="127234" cy="2873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 Box 10">
            <a:extLst>
              <a:ext uri="{FF2B5EF4-FFF2-40B4-BE49-F238E27FC236}">
                <a16:creationId xmlns:a16="http://schemas.microsoft.com/office/drawing/2014/main" id="{4E2DB6E1-D6A5-7CB3-6676-D60385A62F17}"/>
              </a:ext>
            </a:extLst>
          </p:cNvPr>
          <p:cNvSpPr txBox="1">
            <a:spLocks noChangeArrowheads="1"/>
          </p:cNvSpPr>
          <p:nvPr/>
        </p:nvSpPr>
        <p:spPr bwMode="auto">
          <a:xfrm>
            <a:off x="566827" y="5742839"/>
            <a:ext cx="334343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100" dirty="0">
                <a:latin typeface="+mn-lt"/>
              </a:rPr>
              <a:t>Note: When defining bias, use first size and last size.  (in command panel first = fine (1.0), last = coarse (5.0)) </a:t>
            </a:r>
          </a:p>
        </p:txBody>
      </p:sp>
    </p:spTree>
    <p:extLst>
      <p:ext uri="{BB962C8B-B14F-4D97-AF65-F5344CB8AC3E}">
        <p14:creationId xmlns:p14="http://schemas.microsoft.com/office/powerpoint/2010/main" val="3070527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a:extLst>
              <a:ext uri="{FF2B5EF4-FFF2-40B4-BE49-F238E27FC236}">
                <a16:creationId xmlns:a16="http://schemas.microsoft.com/office/drawing/2014/main" id="{540AF190-5F63-894A-BBAD-DF1553824C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447800"/>
            <a:ext cx="31242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E63D48E8-7CD1-AC4E-BD05-F1531614F024}"/>
              </a:ext>
            </a:extLst>
          </p:cNvPr>
          <p:cNvGrpSpPr>
            <a:grpSpLocks/>
          </p:cNvGrpSpPr>
          <p:nvPr/>
        </p:nvGrpSpPr>
        <p:grpSpPr bwMode="auto">
          <a:xfrm>
            <a:off x="4445001" y="1495425"/>
            <a:ext cx="3394075" cy="4546600"/>
            <a:chOff x="2921575" y="1495295"/>
            <a:chExt cx="3393868" cy="4546487"/>
          </a:xfrm>
        </p:grpSpPr>
        <p:pic>
          <p:nvPicPr>
            <p:cNvPr id="31862" name="Picture 27">
              <a:extLst>
                <a:ext uri="{FF2B5EF4-FFF2-40B4-BE49-F238E27FC236}">
                  <a16:creationId xmlns:a16="http://schemas.microsoft.com/office/drawing/2014/main" id="{7A667F3C-2ADB-814A-ACC5-3A9192338E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575" y="1495295"/>
              <a:ext cx="3021579" cy="45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63" name="TextBox 28">
              <a:extLst>
                <a:ext uri="{FF2B5EF4-FFF2-40B4-BE49-F238E27FC236}">
                  <a16:creationId xmlns:a16="http://schemas.microsoft.com/office/drawing/2014/main" id="{B201A211-DE01-E545-85CF-BCD3F0DB7719}"/>
                </a:ext>
              </a:extLst>
            </p:cNvPr>
            <p:cNvSpPr txBox="1">
              <a:spLocks noChangeArrowheads="1"/>
            </p:cNvSpPr>
            <p:nvPr/>
          </p:nvSpPr>
          <p:spPr bwMode="auto">
            <a:xfrm>
              <a:off x="4648200" y="1600200"/>
              <a:ext cx="16672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Source surfaces</a:t>
              </a:r>
            </a:p>
          </p:txBody>
        </p:sp>
        <p:cxnSp>
          <p:nvCxnSpPr>
            <p:cNvPr id="31864" name="Straight Arrow Connector 29">
              <a:extLst>
                <a:ext uri="{FF2B5EF4-FFF2-40B4-BE49-F238E27FC236}">
                  <a16:creationId xmlns:a16="http://schemas.microsoft.com/office/drawing/2014/main" id="{91416CC2-3B37-1543-864E-2F216463B00B}"/>
                </a:ext>
              </a:extLst>
            </p:cNvPr>
            <p:cNvCxnSpPr>
              <a:cxnSpLocks noChangeShapeType="1"/>
              <a:stCxn id="31863" idx="1"/>
            </p:cNvCxnSpPr>
            <p:nvPr/>
          </p:nvCxnSpPr>
          <p:spPr bwMode="auto">
            <a:xfrm flipH="1">
              <a:off x="3733800" y="1769477"/>
              <a:ext cx="914400" cy="593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865" name="Straight Arrow Connector 30">
              <a:extLst>
                <a:ext uri="{FF2B5EF4-FFF2-40B4-BE49-F238E27FC236}">
                  <a16:creationId xmlns:a16="http://schemas.microsoft.com/office/drawing/2014/main" id="{F45998DA-7DB2-FC45-B35B-6DB52F5439E9}"/>
                </a:ext>
              </a:extLst>
            </p:cNvPr>
            <p:cNvCxnSpPr>
              <a:cxnSpLocks noChangeShapeType="1"/>
            </p:cNvCxnSpPr>
            <p:nvPr/>
          </p:nvCxnSpPr>
          <p:spPr bwMode="auto">
            <a:xfrm flipH="1">
              <a:off x="4800600" y="1905000"/>
              <a:ext cx="381000" cy="609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32" name="Group 31">
            <a:extLst>
              <a:ext uri="{FF2B5EF4-FFF2-40B4-BE49-F238E27FC236}">
                <a16:creationId xmlns:a16="http://schemas.microsoft.com/office/drawing/2014/main" id="{6BA4D92F-4B4F-9747-B11F-10F216E40EA9}"/>
              </a:ext>
            </a:extLst>
          </p:cNvPr>
          <p:cNvGrpSpPr>
            <a:grpSpLocks/>
          </p:cNvGrpSpPr>
          <p:nvPr/>
        </p:nvGrpSpPr>
        <p:grpSpPr bwMode="auto">
          <a:xfrm>
            <a:off x="4432300" y="1477964"/>
            <a:ext cx="4459288" cy="4592637"/>
            <a:chOff x="2908875" y="1477432"/>
            <a:chExt cx="4458349" cy="4593168"/>
          </a:xfrm>
        </p:grpSpPr>
        <p:pic>
          <p:nvPicPr>
            <p:cNvPr id="31856" name="Picture 32">
              <a:extLst>
                <a:ext uri="{FF2B5EF4-FFF2-40B4-BE49-F238E27FC236}">
                  <a16:creationId xmlns:a16="http://schemas.microsoft.com/office/drawing/2014/main" id="{7875F9DE-1E45-E943-8E30-AB8381F71D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8875" y="1477432"/>
              <a:ext cx="3026419" cy="459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57" name="TextBox 33">
              <a:extLst>
                <a:ext uri="{FF2B5EF4-FFF2-40B4-BE49-F238E27FC236}">
                  <a16:creationId xmlns:a16="http://schemas.microsoft.com/office/drawing/2014/main" id="{38A5EA92-5E5A-464F-9A42-10A081207DEF}"/>
                </a:ext>
              </a:extLst>
            </p:cNvPr>
            <p:cNvSpPr txBox="1">
              <a:spLocks noChangeArrowheads="1"/>
            </p:cNvSpPr>
            <p:nvPr/>
          </p:nvSpPr>
          <p:spPr bwMode="auto">
            <a:xfrm>
              <a:off x="4648200" y="1600200"/>
              <a:ext cx="16672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Source surfaces</a:t>
              </a:r>
            </a:p>
          </p:txBody>
        </p:sp>
        <p:cxnSp>
          <p:nvCxnSpPr>
            <p:cNvPr id="31858" name="Straight Arrow Connector 34">
              <a:extLst>
                <a:ext uri="{FF2B5EF4-FFF2-40B4-BE49-F238E27FC236}">
                  <a16:creationId xmlns:a16="http://schemas.microsoft.com/office/drawing/2014/main" id="{12268216-B261-FA44-B23D-EA141EC91790}"/>
                </a:ext>
              </a:extLst>
            </p:cNvPr>
            <p:cNvCxnSpPr>
              <a:cxnSpLocks noChangeShapeType="1"/>
              <a:stCxn id="31857" idx="1"/>
            </p:cNvCxnSpPr>
            <p:nvPr/>
          </p:nvCxnSpPr>
          <p:spPr bwMode="auto">
            <a:xfrm flipH="1">
              <a:off x="3733800" y="1769477"/>
              <a:ext cx="914400" cy="593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859" name="Straight Arrow Connector 35">
              <a:extLst>
                <a:ext uri="{FF2B5EF4-FFF2-40B4-BE49-F238E27FC236}">
                  <a16:creationId xmlns:a16="http://schemas.microsoft.com/office/drawing/2014/main" id="{C4940752-400F-D840-AE9F-295A379CF66B}"/>
                </a:ext>
              </a:extLst>
            </p:cNvPr>
            <p:cNvCxnSpPr>
              <a:cxnSpLocks noChangeShapeType="1"/>
            </p:cNvCxnSpPr>
            <p:nvPr/>
          </p:nvCxnSpPr>
          <p:spPr bwMode="auto">
            <a:xfrm flipH="1">
              <a:off x="4800600" y="1905000"/>
              <a:ext cx="381000" cy="609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1860" name="TextBox 36">
              <a:extLst>
                <a:ext uri="{FF2B5EF4-FFF2-40B4-BE49-F238E27FC236}">
                  <a16:creationId xmlns:a16="http://schemas.microsoft.com/office/drawing/2014/main" id="{6E9815E1-3C6B-3A49-B340-C0FD01DE52C4}"/>
                </a:ext>
              </a:extLst>
            </p:cNvPr>
            <p:cNvSpPr txBox="1">
              <a:spLocks noChangeArrowheads="1"/>
            </p:cNvSpPr>
            <p:nvPr/>
          </p:nvSpPr>
          <p:spPr bwMode="auto">
            <a:xfrm>
              <a:off x="5882422" y="4572000"/>
              <a:ext cx="1484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Target surface</a:t>
              </a:r>
            </a:p>
          </p:txBody>
        </p:sp>
        <p:cxnSp>
          <p:nvCxnSpPr>
            <p:cNvPr id="31861" name="Straight Arrow Connector 37">
              <a:extLst>
                <a:ext uri="{FF2B5EF4-FFF2-40B4-BE49-F238E27FC236}">
                  <a16:creationId xmlns:a16="http://schemas.microsoft.com/office/drawing/2014/main" id="{2455D0C0-E140-C749-A90D-0A685346E84E}"/>
                </a:ext>
              </a:extLst>
            </p:cNvPr>
            <p:cNvCxnSpPr>
              <a:cxnSpLocks noChangeShapeType="1"/>
              <a:stCxn id="31860" idx="1"/>
            </p:cNvCxnSpPr>
            <p:nvPr/>
          </p:nvCxnSpPr>
          <p:spPr bwMode="auto">
            <a:xfrm flipH="1">
              <a:off x="5181600" y="4741277"/>
              <a:ext cx="700822" cy="6689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39" name="Group 38">
            <a:extLst>
              <a:ext uri="{FF2B5EF4-FFF2-40B4-BE49-F238E27FC236}">
                <a16:creationId xmlns:a16="http://schemas.microsoft.com/office/drawing/2014/main" id="{9ABD365E-BE31-0C42-A959-5201C43D2271}"/>
              </a:ext>
            </a:extLst>
          </p:cNvPr>
          <p:cNvGrpSpPr>
            <a:grpSpLocks/>
          </p:cNvGrpSpPr>
          <p:nvPr/>
        </p:nvGrpSpPr>
        <p:grpSpPr bwMode="auto">
          <a:xfrm>
            <a:off x="4437064" y="1477964"/>
            <a:ext cx="4454525" cy="4600575"/>
            <a:chOff x="2912357" y="1477614"/>
            <a:chExt cx="4454867" cy="4600420"/>
          </a:xfrm>
        </p:grpSpPr>
        <p:pic>
          <p:nvPicPr>
            <p:cNvPr id="31850" name="Picture 39">
              <a:extLst>
                <a:ext uri="{FF2B5EF4-FFF2-40B4-BE49-F238E27FC236}">
                  <a16:creationId xmlns:a16="http://schemas.microsoft.com/office/drawing/2014/main" id="{3583FAD3-2FCF-EC48-B08B-C608A33BE92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12357" y="1477614"/>
              <a:ext cx="3021845" cy="460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51" name="TextBox 40">
              <a:extLst>
                <a:ext uri="{FF2B5EF4-FFF2-40B4-BE49-F238E27FC236}">
                  <a16:creationId xmlns:a16="http://schemas.microsoft.com/office/drawing/2014/main" id="{2F6B59B7-C9E1-5F46-830D-1F0189D5B433}"/>
                </a:ext>
              </a:extLst>
            </p:cNvPr>
            <p:cNvSpPr txBox="1">
              <a:spLocks noChangeArrowheads="1"/>
            </p:cNvSpPr>
            <p:nvPr/>
          </p:nvSpPr>
          <p:spPr bwMode="auto">
            <a:xfrm>
              <a:off x="4648200" y="1600200"/>
              <a:ext cx="16672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Source surfaces</a:t>
              </a:r>
            </a:p>
          </p:txBody>
        </p:sp>
        <p:cxnSp>
          <p:nvCxnSpPr>
            <p:cNvPr id="31852" name="Straight Arrow Connector 41">
              <a:extLst>
                <a:ext uri="{FF2B5EF4-FFF2-40B4-BE49-F238E27FC236}">
                  <a16:creationId xmlns:a16="http://schemas.microsoft.com/office/drawing/2014/main" id="{7FD1F4E1-BD17-1F4C-A35D-3B4C2554A4B4}"/>
                </a:ext>
              </a:extLst>
            </p:cNvPr>
            <p:cNvCxnSpPr>
              <a:cxnSpLocks noChangeShapeType="1"/>
              <a:stCxn id="31851" idx="1"/>
            </p:cNvCxnSpPr>
            <p:nvPr/>
          </p:nvCxnSpPr>
          <p:spPr bwMode="auto">
            <a:xfrm flipH="1">
              <a:off x="3733800" y="1769477"/>
              <a:ext cx="914400" cy="593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853" name="Straight Arrow Connector 42">
              <a:extLst>
                <a:ext uri="{FF2B5EF4-FFF2-40B4-BE49-F238E27FC236}">
                  <a16:creationId xmlns:a16="http://schemas.microsoft.com/office/drawing/2014/main" id="{55B34FCB-9BF9-3B41-B5EB-74A9EE6F1B22}"/>
                </a:ext>
              </a:extLst>
            </p:cNvPr>
            <p:cNvCxnSpPr>
              <a:cxnSpLocks noChangeShapeType="1"/>
            </p:cNvCxnSpPr>
            <p:nvPr/>
          </p:nvCxnSpPr>
          <p:spPr bwMode="auto">
            <a:xfrm flipH="1">
              <a:off x="4800600" y="1905000"/>
              <a:ext cx="381000" cy="609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1854" name="TextBox 43">
              <a:extLst>
                <a:ext uri="{FF2B5EF4-FFF2-40B4-BE49-F238E27FC236}">
                  <a16:creationId xmlns:a16="http://schemas.microsoft.com/office/drawing/2014/main" id="{8ECBD633-BACC-BA46-9D62-6A51770C3EEA}"/>
                </a:ext>
              </a:extLst>
            </p:cNvPr>
            <p:cNvSpPr txBox="1">
              <a:spLocks noChangeArrowheads="1"/>
            </p:cNvSpPr>
            <p:nvPr/>
          </p:nvSpPr>
          <p:spPr bwMode="auto">
            <a:xfrm>
              <a:off x="5882422" y="4572000"/>
              <a:ext cx="1484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Target surface</a:t>
              </a:r>
            </a:p>
          </p:txBody>
        </p:sp>
        <p:cxnSp>
          <p:nvCxnSpPr>
            <p:cNvPr id="31855" name="Straight Arrow Connector 44">
              <a:extLst>
                <a:ext uri="{FF2B5EF4-FFF2-40B4-BE49-F238E27FC236}">
                  <a16:creationId xmlns:a16="http://schemas.microsoft.com/office/drawing/2014/main" id="{6908D484-5A61-094A-8081-DF0DE39F8FE6}"/>
                </a:ext>
              </a:extLst>
            </p:cNvPr>
            <p:cNvCxnSpPr>
              <a:cxnSpLocks noChangeShapeType="1"/>
              <a:stCxn id="31854" idx="1"/>
            </p:cNvCxnSpPr>
            <p:nvPr/>
          </p:nvCxnSpPr>
          <p:spPr bwMode="auto">
            <a:xfrm flipH="1">
              <a:off x="5181600" y="4741277"/>
              <a:ext cx="700822" cy="6689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46" name="Group 45">
            <a:extLst>
              <a:ext uri="{FF2B5EF4-FFF2-40B4-BE49-F238E27FC236}">
                <a16:creationId xmlns:a16="http://schemas.microsoft.com/office/drawing/2014/main" id="{0A1C2545-1E71-DA43-9D10-B50164DBED2C}"/>
              </a:ext>
            </a:extLst>
          </p:cNvPr>
          <p:cNvGrpSpPr>
            <a:grpSpLocks/>
          </p:cNvGrpSpPr>
          <p:nvPr/>
        </p:nvGrpSpPr>
        <p:grpSpPr bwMode="auto">
          <a:xfrm>
            <a:off x="4467226" y="1514476"/>
            <a:ext cx="4424363" cy="4538663"/>
            <a:chOff x="2943695" y="1514034"/>
            <a:chExt cx="4423529" cy="4539510"/>
          </a:xfrm>
        </p:grpSpPr>
        <p:pic>
          <p:nvPicPr>
            <p:cNvPr id="31844" name="Picture 46">
              <a:extLst>
                <a:ext uri="{FF2B5EF4-FFF2-40B4-BE49-F238E27FC236}">
                  <a16:creationId xmlns:a16="http://schemas.microsoft.com/office/drawing/2014/main" id="{B22658DB-6857-B74D-A2E0-9D4643BFFF2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43695" y="1514034"/>
              <a:ext cx="2997438" cy="453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5" name="TextBox 47">
              <a:extLst>
                <a:ext uri="{FF2B5EF4-FFF2-40B4-BE49-F238E27FC236}">
                  <a16:creationId xmlns:a16="http://schemas.microsoft.com/office/drawing/2014/main" id="{91A9A91C-FB0B-2F4E-AC87-1A6754AEA3D2}"/>
                </a:ext>
              </a:extLst>
            </p:cNvPr>
            <p:cNvSpPr txBox="1">
              <a:spLocks noChangeArrowheads="1"/>
            </p:cNvSpPr>
            <p:nvPr/>
          </p:nvSpPr>
          <p:spPr bwMode="auto">
            <a:xfrm>
              <a:off x="4648200" y="1600200"/>
              <a:ext cx="16672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Source surfaces</a:t>
              </a:r>
            </a:p>
          </p:txBody>
        </p:sp>
        <p:cxnSp>
          <p:nvCxnSpPr>
            <p:cNvPr id="31846" name="Straight Arrow Connector 48">
              <a:extLst>
                <a:ext uri="{FF2B5EF4-FFF2-40B4-BE49-F238E27FC236}">
                  <a16:creationId xmlns:a16="http://schemas.microsoft.com/office/drawing/2014/main" id="{38872A63-49F9-D241-AE93-FE7EF25CC3EF}"/>
                </a:ext>
              </a:extLst>
            </p:cNvPr>
            <p:cNvCxnSpPr>
              <a:cxnSpLocks noChangeShapeType="1"/>
              <a:stCxn id="31845" idx="1"/>
            </p:cNvCxnSpPr>
            <p:nvPr/>
          </p:nvCxnSpPr>
          <p:spPr bwMode="auto">
            <a:xfrm flipH="1">
              <a:off x="3733800" y="1769477"/>
              <a:ext cx="914400" cy="593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847" name="Straight Arrow Connector 49">
              <a:extLst>
                <a:ext uri="{FF2B5EF4-FFF2-40B4-BE49-F238E27FC236}">
                  <a16:creationId xmlns:a16="http://schemas.microsoft.com/office/drawing/2014/main" id="{2841E4CE-7A6B-A341-B1CC-899C2CEDBE97}"/>
                </a:ext>
              </a:extLst>
            </p:cNvPr>
            <p:cNvCxnSpPr>
              <a:cxnSpLocks noChangeShapeType="1"/>
            </p:cNvCxnSpPr>
            <p:nvPr/>
          </p:nvCxnSpPr>
          <p:spPr bwMode="auto">
            <a:xfrm flipH="1">
              <a:off x="4800600" y="1905000"/>
              <a:ext cx="381000" cy="609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1848" name="TextBox 50">
              <a:extLst>
                <a:ext uri="{FF2B5EF4-FFF2-40B4-BE49-F238E27FC236}">
                  <a16:creationId xmlns:a16="http://schemas.microsoft.com/office/drawing/2014/main" id="{B2F1A292-D997-8A4E-9693-43D454E28F44}"/>
                </a:ext>
              </a:extLst>
            </p:cNvPr>
            <p:cNvSpPr txBox="1">
              <a:spLocks noChangeArrowheads="1"/>
            </p:cNvSpPr>
            <p:nvPr/>
          </p:nvSpPr>
          <p:spPr bwMode="auto">
            <a:xfrm>
              <a:off x="5882422" y="4572000"/>
              <a:ext cx="1484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Target surface</a:t>
              </a:r>
            </a:p>
          </p:txBody>
        </p:sp>
        <p:cxnSp>
          <p:nvCxnSpPr>
            <p:cNvPr id="31849" name="Straight Arrow Connector 51">
              <a:extLst>
                <a:ext uri="{FF2B5EF4-FFF2-40B4-BE49-F238E27FC236}">
                  <a16:creationId xmlns:a16="http://schemas.microsoft.com/office/drawing/2014/main" id="{9507AF04-1F73-D249-9BE8-A0CE22C3612A}"/>
                </a:ext>
              </a:extLst>
            </p:cNvPr>
            <p:cNvCxnSpPr>
              <a:cxnSpLocks noChangeShapeType="1"/>
              <a:stCxn id="31848" idx="1"/>
            </p:cNvCxnSpPr>
            <p:nvPr/>
          </p:nvCxnSpPr>
          <p:spPr bwMode="auto">
            <a:xfrm flipH="1">
              <a:off x="5181600" y="4741277"/>
              <a:ext cx="700822" cy="6689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53" name="Group 52">
            <a:extLst>
              <a:ext uri="{FF2B5EF4-FFF2-40B4-BE49-F238E27FC236}">
                <a16:creationId xmlns:a16="http://schemas.microsoft.com/office/drawing/2014/main" id="{7A2911D1-6FD5-8B43-AA73-4AE4FB6AF3A0}"/>
              </a:ext>
            </a:extLst>
          </p:cNvPr>
          <p:cNvGrpSpPr>
            <a:grpSpLocks/>
          </p:cNvGrpSpPr>
          <p:nvPr/>
        </p:nvGrpSpPr>
        <p:grpSpPr bwMode="auto">
          <a:xfrm>
            <a:off x="4452938" y="1490663"/>
            <a:ext cx="4438650" cy="4559300"/>
            <a:chOff x="2929469" y="1490136"/>
            <a:chExt cx="4437755" cy="4559298"/>
          </a:xfrm>
        </p:grpSpPr>
        <p:pic>
          <p:nvPicPr>
            <p:cNvPr id="31838" name="Picture 53">
              <a:extLst>
                <a:ext uri="{FF2B5EF4-FFF2-40B4-BE49-F238E27FC236}">
                  <a16:creationId xmlns:a16="http://schemas.microsoft.com/office/drawing/2014/main" id="{B796FBC4-9E67-7642-99CD-EFCABDC98E8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29469" y="1490136"/>
              <a:ext cx="3016818" cy="455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39" name="TextBox 54">
              <a:extLst>
                <a:ext uri="{FF2B5EF4-FFF2-40B4-BE49-F238E27FC236}">
                  <a16:creationId xmlns:a16="http://schemas.microsoft.com/office/drawing/2014/main" id="{634A77C3-F435-7F4A-8FA9-29331262F995}"/>
                </a:ext>
              </a:extLst>
            </p:cNvPr>
            <p:cNvSpPr txBox="1">
              <a:spLocks noChangeArrowheads="1"/>
            </p:cNvSpPr>
            <p:nvPr/>
          </p:nvSpPr>
          <p:spPr bwMode="auto">
            <a:xfrm>
              <a:off x="4648200" y="1600200"/>
              <a:ext cx="16672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Source surfaces</a:t>
              </a:r>
            </a:p>
          </p:txBody>
        </p:sp>
        <p:cxnSp>
          <p:nvCxnSpPr>
            <p:cNvPr id="31840" name="Straight Arrow Connector 55">
              <a:extLst>
                <a:ext uri="{FF2B5EF4-FFF2-40B4-BE49-F238E27FC236}">
                  <a16:creationId xmlns:a16="http://schemas.microsoft.com/office/drawing/2014/main" id="{3CEF0D80-179F-1141-AF2E-136B52B4E130}"/>
                </a:ext>
              </a:extLst>
            </p:cNvPr>
            <p:cNvCxnSpPr>
              <a:cxnSpLocks noChangeShapeType="1"/>
              <a:stCxn id="31839" idx="1"/>
            </p:cNvCxnSpPr>
            <p:nvPr/>
          </p:nvCxnSpPr>
          <p:spPr bwMode="auto">
            <a:xfrm flipH="1">
              <a:off x="3733800" y="1769477"/>
              <a:ext cx="914400" cy="593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841" name="Straight Arrow Connector 56">
              <a:extLst>
                <a:ext uri="{FF2B5EF4-FFF2-40B4-BE49-F238E27FC236}">
                  <a16:creationId xmlns:a16="http://schemas.microsoft.com/office/drawing/2014/main" id="{0063CBB3-DB9D-AF40-A443-D85CDCC84026}"/>
                </a:ext>
              </a:extLst>
            </p:cNvPr>
            <p:cNvCxnSpPr>
              <a:cxnSpLocks noChangeShapeType="1"/>
            </p:cNvCxnSpPr>
            <p:nvPr/>
          </p:nvCxnSpPr>
          <p:spPr bwMode="auto">
            <a:xfrm flipH="1">
              <a:off x="4800600" y="1905000"/>
              <a:ext cx="381000" cy="609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1842" name="TextBox 57">
              <a:extLst>
                <a:ext uri="{FF2B5EF4-FFF2-40B4-BE49-F238E27FC236}">
                  <a16:creationId xmlns:a16="http://schemas.microsoft.com/office/drawing/2014/main" id="{15331115-0F7D-684D-B5BA-AB965BEADE91}"/>
                </a:ext>
              </a:extLst>
            </p:cNvPr>
            <p:cNvSpPr txBox="1">
              <a:spLocks noChangeArrowheads="1"/>
            </p:cNvSpPr>
            <p:nvPr/>
          </p:nvSpPr>
          <p:spPr bwMode="auto">
            <a:xfrm>
              <a:off x="5882422" y="4572000"/>
              <a:ext cx="1484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Target surface</a:t>
              </a:r>
            </a:p>
          </p:txBody>
        </p:sp>
        <p:cxnSp>
          <p:nvCxnSpPr>
            <p:cNvPr id="31843" name="Straight Arrow Connector 58">
              <a:extLst>
                <a:ext uri="{FF2B5EF4-FFF2-40B4-BE49-F238E27FC236}">
                  <a16:creationId xmlns:a16="http://schemas.microsoft.com/office/drawing/2014/main" id="{DEE64075-2DB8-FF40-892B-F03A27481293}"/>
                </a:ext>
              </a:extLst>
            </p:cNvPr>
            <p:cNvCxnSpPr>
              <a:cxnSpLocks noChangeShapeType="1"/>
              <a:stCxn id="31842" idx="1"/>
            </p:cNvCxnSpPr>
            <p:nvPr/>
          </p:nvCxnSpPr>
          <p:spPr bwMode="auto">
            <a:xfrm flipH="1">
              <a:off x="5181600" y="4741277"/>
              <a:ext cx="700822" cy="6689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60" name="Group 59">
            <a:extLst>
              <a:ext uri="{FF2B5EF4-FFF2-40B4-BE49-F238E27FC236}">
                <a16:creationId xmlns:a16="http://schemas.microsoft.com/office/drawing/2014/main" id="{1DA853DF-6430-5F4B-9946-DE1A8274C84B}"/>
              </a:ext>
            </a:extLst>
          </p:cNvPr>
          <p:cNvGrpSpPr>
            <a:grpSpLocks/>
          </p:cNvGrpSpPr>
          <p:nvPr/>
        </p:nvGrpSpPr>
        <p:grpSpPr bwMode="auto">
          <a:xfrm>
            <a:off x="4470400" y="1516063"/>
            <a:ext cx="4421188" cy="4533900"/>
            <a:chOff x="2946399" y="1515339"/>
            <a:chExt cx="4420825" cy="4534094"/>
          </a:xfrm>
        </p:grpSpPr>
        <p:pic>
          <p:nvPicPr>
            <p:cNvPr id="31832" name="Picture 60">
              <a:extLst>
                <a:ext uri="{FF2B5EF4-FFF2-40B4-BE49-F238E27FC236}">
                  <a16:creationId xmlns:a16="http://schemas.microsoft.com/office/drawing/2014/main" id="{9C4C2BE9-E658-2947-A675-B51A98CBFE9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46399" y="1515339"/>
              <a:ext cx="3000049" cy="453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33" name="TextBox 61">
              <a:extLst>
                <a:ext uri="{FF2B5EF4-FFF2-40B4-BE49-F238E27FC236}">
                  <a16:creationId xmlns:a16="http://schemas.microsoft.com/office/drawing/2014/main" id="{7C35DD08-4CEE-8446-90B7-D15DC5729BCA}"/>
                </a:ext>
              </a:extLst>
            </p:cNvPr>
            <p:cNvSpPr txBox="1">
              <a:spLocks noChangeArrowheads="1"/>
            </p:cNvSpPr>
            <p:nvPr/>
          </p:nvSpPr>
          <p:spPr bwMode="auto">
            <a:xfrm>
              <a:off x="4648200" y="1600200"/>
              <a:ext cx="16672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Source surfaces</a:t>
              </a:r>
            </a:p>
          </p:txBody>
        </p:sp>
        <p:cxnSp>
          <p:nvCxnSpPr>
            <p:cNvPr id="31834" name="Straight Arrow Connector 62">
              <a:extLst>
                <a:ext uri="{FF2B5EF4-FFF2-40B4-BE49-F238E27FC236}">
                  <a16:creationId xmlns:a16="http://schemas.microsoft.com/office/drawing/2014/main" id="{706F7951-AC0B-3C4F-BEE8-985119896144}"/>
                </a:ext>
              </a:extLst>
            </p:cNvPr>
            <p:cNvCxnSpPr>
              <a:cxnSpLocks noChangeShapeType="1"/>
              <a:stCxn id="31833" idx="1"/>
            </p:cNvCxnSpPr>
            <p:nvPr/>
          </p:nvCxnSpPr>
          <p:spPr bwMode="auto">
            <a:xfrm flipH="1">
              <a:off x="3733800" y="1769477"/>
              <a:ext cx="914400" cy="593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835" name="Straight Arrow Connector 63">
              <a:extLst>
                <a:ext uri="{FF2B5EF4-FFF2-40B4-BE49-F238E27FC236}">
                  <a16:creationId xmlns:a16="http://schemas.microsoft.com/office/drawing/2014/main" id="{451AF423-E02E-2D4C-8ECD-A77A984B11FE}"/>
                </a:ext>
              </a:extLst>
            </p:cNvPr>
            <p:cNvCxnSpPr>
              <a:cxnSpLocks noChangeShapeType="1"/>
            </p:cNvCxnSpPr>
            <p:nvPr/>
          </p:nvCxnSpPr>
          <p:spPr bwMode="auto">
            <a:xfrm flipH="1">
              <a:off x="4800600" y="1905000"/>
              <a:ext cx="381000" cy="609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1836" name="TextBox 64">
              <a:extLst>
                <a:ext uri="{FF2B5EF4-FFF2-40B4-BE49-F238E27FC236}">
                  <a16:creationId xmlns:a16="http://schemas.microsoft.com/office/drawing/2014/main" id="{168E625B-6423-2848-8038-D625658C1A0A}"/>
                </a:ext>
              </a:extLst>
            </p:cNvPr>
            <p:cNvSpPr txBox="1">
              <a:spLocks noChangeArrowheads="1"/>
            </p:cNvSpPr>
            <p:nvPr/>
          </p:nvSpPr>
          <p:spPr bwMode="auto">
            <a:xfrm>
              <a:off x="5882422" y="4572000"/>
              <a:ext cx="1484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Target surface</a:t>
              </a:r>
            </a:p>
          </p:txBody>
        </p:sp>
        <p:cxnSp>
          <p:nvCxnSpPr>
            <p:cNvPr id="31837" name="Straight Arrow Connector 65">
              <a:extLst>
                <a:ext uri="{FF2B5EF4-FFF2-40B4-BE49-F238E27FC236}">
                  <a16:creationId xmlns:a16="http://schemas.microsoft.com/office/drawing/2014/main" id="{1C7FDB4C-D369-A345-BEA5-D01A7245E605}"/>
                </a:ext>
              </a:extLst>
            </p:cNvPr>
            <p:cNvCxnSpPr>
              <a:cxnSpLocks noChangeShapeType="1"/>
              <a:stCxn id="31836" idx="1"/>
            </p:cNvCxnSpPr>
            <p:nvPr/>
          </p:nvCxnSpPr>
          <p:spPr bwMode="auto">
            <a:xfrm flipH="1">
              <a:off x="5181600" y="4741277"/>
              <a:ext cx="700822" cy="6689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67" name="Group 66">
            <a:extLst>
              <a:ext uri="{FF2B5EF4-FFF2-40B4-BE49-F238E27FC236}">
                <a16:creationId xmlns:a16="http://schemas.microsoft.com/office/drawing/2014/main" id="{CA72FADA-6368-834D-BB27-2A5F758D06C7}"/>
              </a:ext>
            </a:extLst>
          </p:cNvPr>
          <p:cNvGrpSpPr>
            <a:grpSpLocks/>
          </p:cNvGrpSpPr>
          <p:nvPr/>
        </p:nvGrpSpPr>
        <p:grpSpPr bwMode="auto">
          <a:xfrm>
            <a:off x="4465638" y="1503364"/>
            <a:ext cx="4425950" cy="4549775"/>
            <a:chOff x="2942167" y="1503821"/>
            <a:chExt cx="4425057" cy="4548842"/>
          </a:xfrm>
        </p:grpSpPr>
        <p:pic>
          <p:nvPicPr>
            <p:cNvPr id="31826" name="Picture 67">
              <a:extLst>
                <a:ext uri="{FF2B5EF4-FFF2-40B4-BE49-F238E27FC236}">
                  <a16:creationId xmlns:a16="http://schemas.microsoft.com/office/drawing/2014/main" id="{5142ECF3-0B95-3C44-863A-347067CF994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42167" y="1503821"/>
              <a:ext cx="3009900" cy="454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27" name="TextBox 68">
              <a:extLst>
                <a:ext uri="{FF2B5EF4-FFF2-40B4-BE49-F238E27FC236}">
                  <a16:creationId xmlns:a16="http://schemas.microsoft.com/office/drawing/2014/main" id="{80DB06F0-6EF5-434A-AF3C-BC0CA9C0328A}"/>
                </a:ext>
              </a:extLst>
            </p:cNvPr>
            <p:cNvSpPr txBox="1">
              <a:spLocks noChangeArrowheads="1"/>
            </p:cNvSpPr>
            <p:nvPr/>
          </p:nvSpPr>
          <p:spPr bwMode="auto">
            <a:xfrm>
              <a:off x="4648200" y="1600200"/>
              <a:ext cx="16672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Source surfaces</a:t>
              </a:r>
            </a:p>
          </p:txBody>
        </p:sp>
        <p:cxnSp>
          <p:nvCxnSpPr>
            <p:cNvPr id="31828" name="Straight Arrow Connector 69">
              <a:extLst>
                <a:ext uri="{FF2B5EF4-FFF2-40B4-BE49-F238E27FC236}">
                  <a16:creationId xmlns:a16="http://schemas.microsoft.com/office/drawing/2014/main" id="{EF7B84BB-1DB2-024E-9E88-32D44F99B93F}"/>
                </a:ext>
              </a:extLst>
            </p:cNvPr>
            <p:cNvCxnSpPr>
              <a:cxnSpLocks noChangeShapeType="1"/>
              <a:stCxn id="31827" idx="1"/>
            </p:cNvCxnSpPr>
            <p:nvPr/>
          </p:nvCxnSpPr>
          <p:spPr bwMode="auto">
            <a:xfrm flipH="1">
              <a:off x="3733800" y="1769477"/>
              <a:ext cx="914400" cy="593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829" name="Straight Arrow Connector 70">
              <a:extLst>
                <a:ext uri="{FF2B5EF4-FFF2-40B4-BE49-F238E27FC236}">
                  <a16:creationId xmlns:a16="http://schemas.microsoft.com/office/drawing/2014/main" id="{83FDDBD2-10A7-D943-8905-6528B160A36F}"/>
                </a:ext>
              </a:extLst>
            </p:cNvPr>
            <p:cNvCxnSpPr>
              <a:cxnSpLocks noChangeShapeType="1"/>
            </p:cNvCxnSpPr>
            <p:nvPr/>
          </p:nvCxnSpPr>
          <p:spPr bwMode="auto">
            <a:xfrm flipH="1">
              <a:off x="4800600" y="1905000"/>
              <a:ext cx="381000" cy="609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1830" name="TextBox 71">
              <a:extLst>
                <a:ext uri="{FF2B5EF4-FFF2-40B4-BE49-F238E27FC236}">
                  <a16:creationId xmlns:a16="http://schemas.microsoft.com/office/drawing/2014/main" id="{961F2F88-E7B4-3347-94CA-E558AAB7F5A7}"/>
                </a:ext>
              </a:extLst>
            </p:cNvPr>
            <p:cNvSpPr txBox="1">
              <a:spLocks noChangeArrowheads="1"/>
            </p:cNvSpPr>
            <p:nvPr/>
          </p:nvSpPr>
          <p:spPr bwMode="auto">
            <a:xfrm>
              <a:off x="5882422" y="4572000"/>
              <a:ext cx="1484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Target surface</a:t>
              </a:r>
            </a:p>
          </p:txBody>
        </p:sp>
        <p:cxnSp>
          <p:nvCxnSpPr>
            <p:cNvPr id="31831" name="Straight Arrow Connector 72">
              <a:extLst>
                <a:ext uri="{FF2B5EF4-FFF2-40B4-BE49-F238E27FC236}">
                  <a16:creationId xmlns:a16="http://schemas.microsoft.com/office/drawing/2014/main" id="{45A0FA6E-7D78-0A4A-A1D5-EA76BDF6EAE3}"/>
                </a:ext>
              </a:extLst>
            </p:cNvPr>
            <p:cNvCxnSpPr>
              <a:cxnSpLocks noChangeShapeType="1"/>
              <a:stCxn id="31830" idx="1"/>
            </p:cNvCxnSpPr>
            <p:nvPr/>
          </p:nvCxnSpPr>
          <p:spPr bwMode="auto">
            <a:xfrm flipH="1">
              <a:off x="5181600" y="4741277"/>
              <a:ext cx="700822" cy="6689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74" name="Group 73">
            <a:extLst>
              <a:ext uri="{FF2B5EF4-FFF2-40B4-BE49-F238E27FC236}">
                <a16:creationId xmlns:a16="http://schemas.microsoft.com/office/drawing/2014/main" id="{396D0F82-1835-3643-B6EA-EA676FE1CD82}"/>
              </a:ext>
            </a:extLst>
          </p:cNvPr>
          <p:cNvGrpSpPr>
            <a:grpSpLocks/>
          </p:cNvGrpSpPr>
          <p:nvPr/>
        </p:nvGrpSpPr>
        <p:grpSpPr bwMode="auto">
          <a:xfrm>
            <a:off x="4452938" y="1506539"/>
            <a:ext cx="4438650" cy="4530725"/>
            <a:chOff x="2929469" y="1507067"/>
            <a:chExt cx="4437755" cy="4530097"/>
          </a:xfrm>
        </p:grpSpPr>
        <p:pic>
          <p:nvPicPr>
            <p:cNvPr id="31820" name="Picture 74">
              <a:extLst>
                <a:ext uri="{FF2B5EF4-FFF2-40B4-BE49-F238E27FC236}">
                  <a16:creationId xmlns:a16="http://schemas.microsoft.com/office/drawing/2014/main" id="{6AD375F7-7EFC-674A-BAAD-27A6B56C669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29469" y="1507067"/>
              <a:ext cx="3005664" cy="453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21" name="TextBox 75">
              <a:extLst>
                <a:ext uri="{FF2B5EF4-FFF2-40B4-BE49-F238E27FC236}">
                  <a16:creationId xmlns:a16="http://schemas.microsoft.com/office/drawing/2014/main" id="{A32E46C7-8F93-5B4F-BD84-54DD0A43C599}"/>
                </a:ext>
              </a:extLst>
            </p:cNvPr>
            <p:cNvSpPr txBox="1">
              <a:spLocks noChangeArrowheads="1"/>
            </p:cNvSpPr>
            <p:nvPr/>
          </p:nvSpPr>
          <p:spPr bwMode="auto">
            <a:xfrm>
              <a:off x="4648200" y="1600200"/>
              <a:ext cx="16672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Source surfaces</a:t>
              </a:r>
            </a:p>
          </p:txBody>
        </p:sp>
        <p:cxnSp>
          <p:nvCxnSpPr>
            <p:cNvPr id="31822" name="Straight Arrow Connector 76">
              <a:extLst>
                <a:ext uri="{FF2B5EF4-FFF2-40B4-BE49-F238E27FC236}">
                  <a16:creationId xmlns:a16="http://schemas.microsoft.com/office/drawing/2014/main" id="{3B875070-CD75-744E-B40F-21E7F53C0196}"/>
                </a:ext>
              </a:extLst>
            </p:cNvPr>
            <p:cNvCxnSpPr>
              <a:cxnSpLocks noChangeShapeType="1"/>
              <a:stCxn id="31821" idx="1"/>
            </p:cNvCxnSpPr>
            <p:nvPr/>
          </p:nvCxnSpPr>
          <p:spPr bwMode="auto">
            <a:xfrm flipH="1">
              <a:off x="3733800" y="1769477"/>
              <a:ext cx="914400" cy="593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823" name="Straight Arrow Connector 77">
              <a:extLst>
                <a:ext uri="{FF2B5EF4-FFF2-40B4-BE49-F238E27FC236}">
                  <a16:creationId xmlns:a16="http://schemas.microsoft.com/office/drawing/2014/main" id="{36498EE8-3F16-6B4D-938B-05E88E8E872D}"/>
                </a:ext>
              </a:extLst>
            </p:cNvPr>
            <p:cNvCxnSpPr>
              <a:cxnSpLocks noChangeShapeType="1"/>
            </p:cNvCxnSpPr>
            <p:nvPr/>
          </p:nvCxnSpPr>
          <p:spPr bwMode="auto">
            <a:xfrm flipH="1">
              <a:off x="4800600" y="1905000"/>
              <a:ext cx="381000" cy="609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1824" name="TextBox 78">
              <a:extLst>
                <a:ext uri="{FF2B5EF4-FFF2-40B4-BE49-F238E27FC236}">
                  <a16:creationId xmlns:a16="http://schemas.microsoft.com/office/drawing/2014/main" id="{A2922926-FB40-3B4D-95F5-6315A1E4503D}"/>
                </a:ext>
              </a:extLst>
            </p:cNvPr>
            <p:cNvSpPr txBox="1">
              <a:spLocks noChangeArrowheads="1"/>
            </p:cNvSpPr>
            <p:nvPr/>
          </p:nvSpPr>
          <p:spPr bwMode="auto">
            <a:xfrm>
              <a:off x="5882422" y="4572000"/>
              <a:ext cx="1484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Target surface</a:t>
              </a:r>
            </a:p>
          </p:txBody>
        </p:sp>
        <p:cxnSp>
          <p:nvCxnSpPr>
            <p:cNvPr id="31825" name="Straight Arrow Connector 79">
              <a:extLst>
                <a:ext uri="{FF2B5EF4-FFF2-40B4-BE49-F238E27FC236}">
                  <a16:creationId xmlns:a16="http://schemas.microsoft.com/office/drawing/2014/main" id="{9BD22A87-FAAC-A343-95CC-C9FB2B152F06}"/>
                </a:ext>
              </a:extLst>
            </p:cNvPr>
            <p:cNvCxnSpPr>
              <a:cxnSpLocks noChangeShapeType="1"/>
              <a:stCxn id="31824" idx="1"/>
            </p:cNvCxnSpPr>
            <p:nvPr/>
          </p:nvCxnSpPr>
          <p:spPr bwMode="auto">
            <a:xfrm flipH="1">
              <a:off x="5181600" y="4741277"/>
              <a:ext cx="700822" cy="6689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81" name="Group 80">
            <a:extLst>
              <a:ext uri="{FF2B5EF4-FFF2-40B4-BE49-F238E27FC236}">
                <a16:creationId xmlns:a16="http://schemas.microsoft.com/office/drawing/2014/main" id="{7729079E-79CE-DC49-B856-CA76E659A5A7}"/>
              </a:ext>
            </a:extLst>
          </p:cNvPr>
          <p:cNvGrpSpPr>
            <a:grpSpLocks/>
          </p:cNvGrpSpPr>
          <p:nvPr/>
        </p:nvGrpSpPr>
        <p:grpSpPr bwMode="auto">
          <a:xfrm>
            <a:off x="4470400" y="1490664"/>
            <a:ext cx="4421188" cy="4562475"/>
            <a:chOff x="2946403" y="1490130"/>
            <a:chExt cx="4420821" cy="4563537"/>
          </a:xfrm>
        </p:grpSpPr>
        <p:pic>
          <p:nvPicPr>
            <p:cNvPr id="31814" name="Picture 81">
              <a:extLst>
                <a:ext uri="{FF2B5EF4-FFF2-40B4-BE49-F238E27FC236}">
                  <a16:creationId xmlns:a16="http://schemas.microsoft.com/office/drawing/2014/main" id="{8C0899C2-C9D0-2646-AF4E-AF78AC94FFD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46403" y="1490130"/>
              <a:ext cx="3011440" cy="45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15" name="TextBox 82">
              <a:extLst>
                <a:ext uri="{FF2B5EF4-FFF2-40B4-BE49-F238E27FC236}">
                  <a16:creationId xmlns:a16="http://schemas.microsoft.com/office/drawing/2014/main" id="{0441864A-9A2B-9D4B-8086-57B507A981EB}"/>
                </a:ext>
              </a:extLst>
            </p:cNvPr>
            <p:cNvSpPr txBox="1">
              <a:spLocks noChangeArrowheads="1"/>
            </p:cNvSpPr>
            <p:nvPr/>
          </p:nvSpPr>
          <p:spPr bwMode="auto">
            <a:xfrm>
              <a:off x="4648200" y="1600200"/>
              <a:ext cx="16672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Source surfaces</a:t>
              </a:r>
            </a:p>
          </p:txBody>
        </p:sp>
        <p:cxnSp>
          <p:nvCxnSpPr>
            <p:cNvPr id="31816" name="Straight Arrow Connector 83">
              <a:extLst>
                <a:ext uri="{FF2B5EF4-FFF2-40B4-BE49-F238E27FC236}">
                  <a16:creationId xmlns:a16="http://schemas.microsoft.com/office/drawing/2014/main" id="{6AAD9404-AED1-B448-ACE9-02197A9B93AF}"/>
                </a:ext>
              </a:extLst>
            </p:cNvPr>
            <p:cNvCxnSpPr>
              <a:cxnSpLocks noChangeShapeType="1"/>
              <a:stCxn id="31815" idx="1"/>
            </p:cNvCxnSpPr>
            <p:nvPr/>
          </p:nvCxnSpPr>
          <p:spPr bwMode="auto">
            <a:xfrm flipH="1">
              <a:off x="3733800" y="1769477"/>
              <a:ext cx="914400" cy="593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817" name="Straight Arrow Connector 84">
              <a:extLst>
                <a:ext uri="{FF2B5EF4-FFF2-40B4-BE49-F238E27FC236}">
                  <a16:creationId xmlns:a16="http://schemas.microsoft.com/office/drawing/2014/main" id="{CFDBFDB3-459D-8246-BDC5-1DE3519DB809}"/>
                </a:ext>
              </a:extLst>
            </p:cNvPr>
            <p:cNvCxnSpPr>
              <a:cxnSpLocks noChangeShapeType="1"/>
            </p:cNvCxnSpPr>
            <p:nvPr/>
          </p:nvCxnSpPr>
          <p:spPr bwMode="auto">
            <a:xfrm flipH="1">
              <a:off x="4800600" y="1905000"/>
              <a:ext cx="381000" cy="609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1818" name="TextBox 85">
              <a:extLst>
                <a:ext uri="{FF2B5EF4-FFF2-40B4-BE49-F238E27FC236}">
                  <a16:creationId xmlns:a16="http://schemas.microsoft.com/office/drawing/2014/main" id="{6CB448F0-3ADC-DD48-BD0A-3DA32C80A876}"/>
                </a:ext>
              </a:extLst>
            </p:cNvPr>
            <p:cNvSpPr txBox="1">
              <a:spLocks noChangeArrowheads="1"/>
            </p:cNvSpPr>
            <p:nvPr/>
          </p:nvSpPr>
          <p:spPr bwMode="auto">
            <a:xfrm>
              <a:off x="5882422" y="4572000"/>
              <a:ext cx="1484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Target surface</a:t>
              </a:r>
            </a:p>
          </p:txBody>
        </p:sp>
        <p:cxnSp>
          <p:nvCxnSpPr>
            <p:cNvPr id="31819" name="Straight Arrow Connector 86">
              <a:extLst>
                <a:ext uri="{FF2B5EF4-FFF2-40B4-BE49-F238E27FC236}">
                  <a16:creationId xmlns:a16="http://schemas.microsoft.com/office/drawing/2014/main" id="{1C1B6695-64CC-FC42-9FC0-3F217700F18B}"/>
                </a:ext>
              </a:extLst>
            </p:cNvPr>
            <p:cNvCxnSpPr>
              <a:cxnSpLocks noChangeShapeType="1"/>
              <a:stCxn id="31818" idx="1"/>
            </p:cNvCxnSpPr>
            <p:nvPr/>
          </p:nvCxnSpPr>
          <p:spPr bwMode="auto">
            <a:xfrm flipH="1">
              <a:off x="5181600" y="4741277"/>
              <a:ext cx="700822" cy="6689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68" name="Group 67">
            <a:extLst>
              <a:ext uri="{FF2B5EF4-FFF2-40B4-BE49-F238E27FC236}">
                <a16:creationId xmlns:a16="http://schemas.microsoft.com/office/drawing/2014/main" id="{4B5FDDDD-68D8-154A-BFFA-C63F96B687F1}"/>
              </a:ext>
            </a:extLst>
          </p:cNvPr>
          <p:cNvGrpSpPr>
            <a:grpSpLocks/>
          </p:cNvGrpSpPr>
          <p:nvPr/>
        </p:nvGrpSpPr>
        <p:grpSpPr bwMode="auto">
          <a:xfrm>
            <a:off x="4406900" y="1522414"/>
            <a:ext cx="4484688" cy="4518025"/>
            <a:chOff x="2883389" y="1522129"/>
            <a:chExt cx="4484199" cy="4518838"/>
          </a:xfrm>
        </p:grpSpPr>
        <p:pic>
          <p:nvPicPr>
            <p:cNvPr id="31808" name="Picture 68">
              <a:extLst>
                <a:ext uri="{FF2B5EF4-FFF2-40B4-BE49-F238E27FC236}">
                  <a16:creationId xmlns:a16="http://schemas.microsoft.com/office/drawing/2014/main" id="{EED3EC34-3861-484E-B17B-2F395B7AC86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883389" y="1522129"/>
              <a:ext cx="3053571" cy="451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09" name="TextBox 4">
              <a:extLst>
                <a:ext uri="{FF2B5EF4-FFF2-40B4-BE49-F238E27FC236}">
                  <a16:creationId xmlns:a16="http://schemas.microsoft.com/office/drawing/2014/main" id="{32D629E0-1297-0646-A9BC-E6D32CE42922}"/>
                </a:ext>
              </a:extLst>
            </p:cNvPr>
            <p:cNvSpPr txBox="1">
              <a:spLocks noChangeArrowheads="1"/>
            </p:cNvSpPr>
            <p:nvPr/>
          </p:nvSpPr>
          <p:spPr bwMode="auto">
            <a:xfrm>
              <a:off x="4648338" y="1600707"/>
              <a:ext cx="1667381" cy="3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Source surfaces</a:t>
              </a:r>
            </a:p>
          </p:txBody>
        </p:sp>
        <p:cxnSp>
          <p:nvCxnSpPr>
            <p:cNvPr id="31810" name="Straight Arrow Connector 5">
              <a:extLst>
                <a:ext uri="{FF2B5EF4-FFF2-40B4-BE49-F238E27FC236}">
                  <a16:creationId xmlns:a16="http://schemas.microsoft.com/office/drawing/2014/main" id="{044A89EB-B23C-D041-8202-ABBF7CEFF713}"/>
                </a:ext>
              </a:extLst>
            </p:cNvPr>
            <p:cNvCxnSpPr>
              <a:cxnSpLocks noChangeShapeType="1"/>
              <a:stCxn id="31809" idx="1"/>
            </p:cNvCxnSpPr>
            <p:nvPr/>
          </p:nvCxnSpPr>
          <p:spPr bwMode="auto">
            <a:xfrm flipH="1">
              <a:off x="3733862" y="1769945"/>
              <a:ext cx="914476" cy="59309"/>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811" name="Straight Arrow Connector 6">
              <a:extLst>
                <a:ext uri="{FF2B5EF4-FFF2-40B4-BE49-F238E27FC236}">
                  <a16:creationId xmlns:a16="http://schemas.microsoft.com/office/drawing/2014/main" id="{8D85F279-85D7-2D4F-B956-C820A6D65342}"/>
                </a:ext>
              </a:extLst>
            </p:cNvPr>
            <p:cNvCxnSpPr>
              <a:cxnSpLocks noChangeShapeType="1"/>
            </p:cNvCxnSpPr>
            <p:nvPr/>
          </p:nvCxnSpPr>
          <p:spPr bwMode="auto">
            <a:xfrm flipH="1">
              <a:off x="4800751" y="1905436"/>
              <a:ext cx="381032" cy="60945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1812" name="TextBox 7">
              <a:extLst>
                <a:ext uri="{FF2B5EF4-FFF2-40B4-BE49-F238E27FC236}">
                  <a16:creationId xmlns:a16="http://schemas.microsoft.com/office/drawing/2014/main" id="{1A6FB66E-16A9-664A-890B-9020BDD3F35B}"/>
                </a:ext>
              </a:extLst>
            </p:cNvPr>
            <p:cNvSpPr txBox="1">
              <a:spLocks noChangeArrowheads="1"/>
            </p:cNvSpPr>
            <p:nvPr/>
          </p:nvSpPr>
          <p:spPr bwMode="auto">
            <a:xfrm>
              <a:off x="5882663" y="4571816"/>
              <a:ext cx="1484925" cy="3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Target surface</a:t>
              </a:r>
            </a:p>
          </p:txBody>
        </p:sp>
        <p:cxnSp>
          <p:nvCxnSpPr>
            <p:cNvPr id="31813" name="Straight Arrow Connector 8">
              <a:extLst>
                <a:ext uri="{FF2B5EF4-FFF2-40B4-BE49-F238E27FC236}">
                  <a16:creationId xmlns:a16="http://schemas.microsoft.com/office/drawing/2014/main" id="{8E604D9B-9935-9B43-BA50-44D248AB3E00}"/>
                </a:ext>
              </a:extLst>
            </p:cNvPr>
            <p:cNvCxnSpPr>
              <a:cxnSpLocks noChangeShapeType="1"/>
              <a:stCxn id="31812" idx="1"/>
            </p:cNvCxnSpPr>
            <p:nvPr/>
          </p:nvCxnSpPr>
          <p:spPr bwMode="auto">
            <a:xfrm flipH="1">
              <a:off x="5181783" y="4741053"/>
              <a:ext cx="700880" cy="66876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76" name="Group 75">
            <a:extLst>
              <a:ext uri="{FF2B5EF4-FFF2-40B4-BE49-F238E27FC236}">
                <a16:creationId xmlns:a16="http://schemas.microsoft.com/office/drawing/2014/main" id="{4783DCC9-1083-4E43-A5C8-95313541A6A5}"/>
              </a:ext>
            </a:extLst>
          </p:cNvPr>
          <p:cNvGrpSpPr>
            <a:grpSpLocks/>
          </p:cNvGrpSpPr>
          <p:nvPr/>
        </p:nvGrpSpPr>
        <p:grpSpPr bwMode="auto">
          <a:xfrm>
            <a:off x="4445000" y="1498600"/>
            <a:ext cx="4446588" cy="4559300"/>
            <a:chOff x="2920997" y="1498602"/>
            <a:chExt cx="4446591" cy="4559298"/>
          </a:xfrm>
        </p:grpSpPr>
        <p:pic>
          <p:nvPicPr>
            <p:cNvPr id="31802" name="Picture 76">
              <a:extLst>
                <a:ext uri="{FF2B5EF4-FFF2-40B4-BE49-F238E27FC236}">
                  <a16:creationId xmlns:a16="http://schemas.microsoft.com/office/drawing/2014/main" id="{054BA935-9C64-014E-97DE-7A5C5E5B0F3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920997" y="1498602"/>
              <a:ext cx="3039531" cy="455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03" name="TextBox 4">
              <a:extLst>
                <a:ext uri="{FF2B5EF4-FFF2-40B4-BE49-F238E27FC236}">
                  <a16:creationId xmlns:a16="http://schemas.microsoft.com/office/drawing/2014/main" id="{22FB68FF-7D04-AB4B-A9C9-E2F115C1B72C}"/>
                </a:ext>
              </a:extLst>
            </p:cNvPr>
            <p:cNvSpPr txBox="1">
              <a:spLocks noChangeArrowheads="1"/>
            </p:cNvSpPr>
            <p:nvPr/>
          </p:nvSpPr>
          <p:spPr bwMode="auto">
            <a:xfrm>
              <a:off x="4648338" y="1600707"/>
              <a:ext cx="1667381" cy="3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Source surfaces</a:t>
              </a:r>
            </a:p>
          </p:txBody>
        </p:sp>
        <p:cxnSp>
          <p:nvCxnSpPr>
            <p:cNvPr id="31804" name="Straight Arrow Connector 5">
              <a:extLst>
                <a:ext uri="{FF2B5EF4-FFF2-40B4-BE49-F238E27FC236}">
                  <a16:creationId xmlns:a16="http://schemas.microsoft.com/office/drawing/2014/main" id="{B135A2FA-AC72-3A46-8483-36CBCB40B21B}"/>
                </a:ext>
              </a:extLst>
            </p:cNvPr>
            <p:cNvCxnSpPr>
              <a:cxnSpLocks noChangeShapeType="1"/>
              <a:stCxn id="31803" idx="1"/>
            </p:cNvCxnSpPr>
            <p:nvPr/>
          </p:nvCxnSpPr>
          <p:spPr bwMode="auto">
            <a:xfrm flipH="1">
              <a:off x="3733862" y="1769945"/>
              <a:ext cx="914476" cy="59309"/>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805" name="Straight Arrow Connector 6">
              <a:extLst>
                <a:ext uri="{FF2B5EF4-FFF2-40B4-BE49-F238E27FC236}">
                  <a16:creationId xmlns:a16="http://schemas.microsoft.com/office/drawing/2014/main" id="{C4458E7C-C67A-D54B-BE98-42D4D23EF733}"/>
                </a:ext>
              </a:extLst>
            </p:cNvPr>
            <p:cNvCxnSpPr>
              <a:cxnSpLocks noChangeShapeType="1"/>
            </p:cNvCxnSpPr>
            <p:nvPr/>
          </p:nvCxnSpPr>
          <p:spPr bwMode="auto">
            <a:xfrm flipH="1">
              <a:off x="4800751" y="1905436"/>
              <a:ext cx="381032" cy="60945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1806" name="TextBox 7">
              <a:extLst>
                <a:ext uri="{FF2B5EF4-FFF2-40B4-BE49-F238E27FC236}">
                  <a16:creationId xmlns:a16="http://schemas.microsoft.com/office/drawing/2014/main" id="{345C384C-7F81-6444-AC5E-5971028F3D3D}"/>
                </a:ext>
              </a:extLst>
            </p:cNvPr>
            <p:cNvSpPr txBox="1">
              <a:spLocks noChangeArrowheads="1"/>
            </p:cNvSpPr>
            <p:nvPr/>
          </p:nvSpPr>
          <p:spPr bwMode="auto">
            <a:xfrm>
              <a:off x="5882663" y="4571816"/>
              <a:ext cx="1484925" cy="3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Target surface</a:t>
              </a:r>
            </a:p>
          </p:txBody>
        </p:sp>
        <p:cxnSp>
          <p:nvCxnSpPr>
            <p:cNvPr id="31807" name="Straight Arrow Connector 8">
              <a:extLst>
                <a:ext uri="{FF2B5EF4-FFF2-40B4-BE49-F238E27FC236}">
                  <a16:creationId xmlns:a16="http://schemas.microsoft.com/office/drawing/2014/main" id="{8CBD5639-F961-E140-B820-2221544FBF26}"/>
                </a:ext>
              </a:extLst>
            </p:cNvPr>
            <p:cNvCxnSpPr>
              <a:cxnSpLocks noChangeShapeType="1"/>
              <a:stCxn id="31806" idx="1"/>
            </p:cNvCxnSpPr>
            <p:nvPr/>
          </p:nvCxnSpPr>
          <p:spPr bwMode="auto">
            <a:xfrm flipH="1">
              <a:off x="5181783" y="4741053"/>
              <a:ext cx="700880" cy="66876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85" name="Group 84">
            <a:extLst>
              <a:ext uri="{FF2B5EF4-FFF2-40B4-BE49-F238E27FC236}">
                <a16:creationId xmlns:a16="http://schemas.microsoft.com/office/drawing/2014/main" id="{A2D5F721-B849-9641-A4CD-660561BEEFE7}"/>
              </a:ext>
            </a:extLst>
          </p:cNvPr>
          <p:cNvGrpSpPr>
            <a:grpSpLocks/>
          </p:cNvGrpSpPr>
          <p:nvPr/>
        </p:nvGrpSpPr>
        <p:grpSpPr bwMode="auto">
          <a:xfrm>
            <a:off x="4173538" y="1292225"/>
            <a:ext cx="4718050" cy="5145088"/>
            <a:chOff x="2650067" y="1292348"/>
            <a:chExt cx="4717521" cy="5145497"/>
          </a:xfrm>
        </p:grpSpPr>
        <p:pic>
          <p:nvPicPr>
            <p:cNvPr id="31796" name="Picture 85">
              <a:extLst>
                <a:ext uri="{FF2B5EF4-FFF2-40B4-BE49-F238E27FC236}">
                  <a16:creationId xmlns:a16="http://schemas.microsoft.com/office/drawing/2014/main" id="{9C9417D3-6DA0-2449-9680-A08373A3D66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650067" y="1292348"/>
              <a:ext cx="3780365" cy="514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97" name="TextBox 4">
              <a:extLst>
                <a:ext uri="{FF2B5EF4-FFF2-40B4-BE49-F238E27FC236}">
                  <a16:creationId xmlns:a16="http://schemas.microsoft.com/office/drawing/2014/main" id="{FD59DE92-1722-3B4D-A70C-9865861A0115}"/>
                </a:ext>
              </a:extLst>
            </p:cNvPr>
            <p:cNvSpPr txBox="1">
              <a:spLocks noChangeArrowheads="1"/>
            </p:cNvSpPr>
            <p:nvPr/>
          </p:nvSpPr>
          <p:spPr bwMode="auto">
            <a:xfrm>
              <a:off x="4648338" y="1600707"/>
              <a:ext cx="1667381" cy="3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Source surfaces</a:t>
              </a:r>
            </a:p>
          </p:txBody>
        </p:sp>
        <p:cxnSp>
          <p:nvCxnSpPr>
            <p:cNvPr id="31798" name="Straight Arrow Connector 5">
              <a:extLst>
                <a:ext uri="{FF2B5EF4-FFF2-40B4-BE49-F238E27FC236}">
                  <a16:creationId xmlns:a16="http://schemas.microsoft.com/office/drawing/2014/main" id="{775E759D-1616-A744-832D-63481DBE0583}"/>
                </a:ext>
              </a:extLst>
            </p:cNvPr>
            <p:cNvCxnSpPr>
              <a:cxnSpLocks noChangeShapeType="1"/>
              <a:stCxn id="31797" idx="1"/>
            </p:cNvCxnSpPr>
            <p:nvPr/>
          </p:nvCxnSpPr>
          <p:spPr bwMode="auto">
            <a:xfrm flipH="1">
              <a:off x="3733862" y="1769945"/>
              <a:ext cx="914476" cy="59309"/>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799" name="Straight Arrow Connector 6">
              <a:extLst>
                <a:ext uri="{FF2B5EF4-FFF2-40B4-BE49-F238E27FC236}">
                  <a16:creationId xmlns:a16="http://schemas.microsoft.com/office/drawing/2014/main" id="{5F9EEADD-E982-2647-80F8-312E82835EB3}"/>
                </a:ext>
              </a:extLst>
            </p:cNvPr>
            <p:cNvCxnSpPr>
              <a:cxnSpLocks noChangeShapeType="1"/>
            </p:cNvCxnSpPr>
            <p:nvPr/>
          </p:nvCxnSpPr>
          <p:spPr bwMode="auto">
            <a:xfrm flipH="1">
              <a:off x="4800751" y="1905436"/>
              <a:ext cx="381032" cy="60945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1800" name="TextBox 7">
              <a:extLst>
                <a:ext uri="{FF2B5EF4-FFF2-40B4-BE49-F238E27FC236}">
                  <a16:creationId xmlns:a16="http://schemas.microsoft.com/office/drawing/2014/main" id="{56080767-D2EB-384A-BF28-FE49CCF5821C}"/>
                </a:ext>
              </a:extLst>
            </p:cNvPr>
            <p:cNvSpPr txBox="1">
              <a:spLocks noChangeArrowheads="1"/>
            </p:cNvSpPr>
            <p:nvPr/>
          </p:nvSpPr>
          <p:spPr bwMode="auto">
            <a:xfrm>
              <a:off x="5882663" y="4571816"/>
              <a:ext cx="1484925" cy="3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Target surface</a:t>
              </a:r>
            </a:p>
          </p:txBody>
        </p:sp>
        <p:cxnSp>
          <p:nvCxnSpPr>
            <p:cNvPr id="31801" name="Straight Arrow Connector 8">
              <a:extLst>
                <a:ext uri="{FF2B5EF4-FFF2-40B4-BE49-F238E27FC236}">
                  <a16:creationId xmlns:a16="http://schemas.microsoft.com/office/drawing/2014/main" id="{CA22CE56-689D-9340-8099-1C997F84C697}"/>
                </a:ext>
              </a:extLst>
            </p:cNvPr>
            <p:cNvCxnSpPr>
              <a:cxnSpLocks noChangeShapeType="1"/>
              <a:stCxn id="31800" idx="1"/>
            </p:cNvCxnSpPr>
            <p:nvPr/>
          </p:nvCxnSpPr>
          <p:spPr bwMode="auto">
            <a:xfrm flipH="1">
              <a:off x="5181783" y="4741053"/>
              <a:ext cx="700880" cy="66876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92" name="Group 91">
            <a:extLst>
              <a:ext uri="{FF2B5EF4-FFF2-40B4-BE49-F238E27FC236}">
                <a16:creationId xmlns:a16="http://schemas.microsoft.com/office/drawing/2014/main" id="{124E8B34-325E-5248-B6BE-995384D31E0B}"/>
              </a:ext>
            </a:extLst>
          </p:cNvPr>
          <p:cNvGrpSpPr>
            <a:grpSpLocks/>
          </p:cNvGrpSpPr>
          <p:nvPr/>
        </p:nvGrpSpPr>
        <p:grpSpPr bwMode="auto">
          <a:xfrm>
            <a:off x="4473576" y="1506538"/>
            <a:ext cx="4418013" cy="4557712"/>
            <a:chOff x="2949055" y="1506422"/>
            <a:chExt cx="4418533" cy="4558555"/>
          </a:xfrm>
        </p:grpSpPr>
        <p:pic>
          <p:nvPicPr>
            <p:cNvPr id="31790" name="Picture 92">
              <a:extLst>
                <a:ext uri="{FF2B5EF4-FFF2-40B4-BE49-F238E27FC236}">
                  <a16:creationId xmlns:a16="http://schemas.microsoft.com/office/drawing/2014/main" id="{6B4F78AB-25AE-0546-9A4B-158B55C8079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949055" y="1506422"/>
              <a:ext cx="2988008" cy="455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91" name="TextBox 4">
              <a:extLst>
                <a:ext uri="{FF2B5EF4-FFF2-40B4-BE49-F238E27FC236}">
                  <a16:creationId xmlns:a16="http://schemas.microsoft.com/office/drawing/2014/main" id="{271A9306-A97B-5244-B41C-F9B012FAF376}"/>
                </a:ext>
              </a:extLst>
            </p:cNvPr>
            <p:cNvSpPr txBox="1">
              <a:spLocks noChangeArrowheads="1"/>
            </p:cNvSpPr>
            <p:nvPr/>
          </p:nvSpPr>
          <p:spPr bwMode="auto">
            <a:xfrm>
              <a:off x="4648338" y="1600707"/>
              <a:ext cx="1667381" cy="3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Source surfaces</a:t>
              </a:r>
            </a:p>
          </p:txBody>
        </p:sp>
        <p:cxnSp>
          <p:nvCxnSpPr>
            <p:cNvPr id="31792" name="Straight Arrow Connector 5">
              <a:extLst>
                <a:ext uri="{FF2B5EF4-FFF2-40B4-BE49-F238E27FC236}">
                  <a16:creationId xmlns:a16="http://schemas.microsoft.com/office/drawing/2014/main" id="{CAF917F1-7620-144F-B4C9-267DB47F0858}"/>
                </a:ext>
              </a:extLst>
            </p:cNvPr>
            <p:cNvCxnSpPr>
              <a:cxnSpLocks noChangeShapeType="1"/>
              <a:stCxn id="31791" idx="1"/>
            </p:cNvCxnSpPr>
            <p:nvPr/>
          </p:nvCxnSpPr>
          <p:spPr bwMode="auto">
            <a:xfrm flipH="1">
              <a:off x="3733862" y="1769945"/>
              <a:ext cx="914476" cy="59309"/>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793" name="Straight Arrow Connector 6">
              <a:extLst>
                <a:ext uri="{FF2B5EF4-FFF2-40B4-BE49-F238E27FC236}">
                  <a16:creationId xmlns:a16="http://schemas.microsoft.com/office/drawing/2014/main" id="{F0FE9260-9AC3-E942-B2A7-8FE88DD5C08B}"/>
                </a:ext>
              </a:extLst>
            </p:cNvPr>
            <p:cNvCxnSpPr>
              <a:cxnSpLocks noChangeShapeType="1"/>
            </p:cNvCxnSpPr>
            <p:nvPr/>
          </p:nvCxnSpPr>
          <p:spPr bwMode="auto">
            <a:xfrm flipH="1">
              <a:off x="4800751" y="1905436"/>
              <a:ext cx="381032" cy="60945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1794" name="TextBox 7">
              <a:extLst>
                <a:ext uri="{FF2B5EF4-FFF2-40B4-BE49-F238E27FC236}">
                  <a16:creationId xmlns:a16="http://schemas.microsoft.com/office/drawing/2014/main" id="{C687BDCE-482A-A447-95BE-0CE5BC381109}"/>
                </a:ext>
              </a:extLst>
            </p:cNvPr>
            <p:cNvSpPr txBox="1">
              <a:spLocks noChangeArrowheads="1"/>
            </p:cNvSpPr>
            <p:nvPr/>
          </p:nvSpPr>
          <p:spPr bwMode="auto">
            <a:xfrm>
              <a:off x="5882663" y="4571816"/>
              <a:ext cx="1484925" cy="3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Target surface</a:t>
              </a:r>
            </a:p>
          </p:txBody>
        </p:sp>
        <p:cxnSp>
          <p:nvCxnSpPr>
            <p:cNvPr id="31795" name="Straight Arrow Connector 8">
              <a:extLst>
                <a:ext uri="{FF2B5EF4-FFF2-40B4-BE49-F238E27FC236}">
                  <a16:creationId xmlns:a16="http://schemas.microsoft.com/office/drawing/2014/main" id="{E7E00775-D043-5441-8779-EC706B972BBB}"/>
                </a:ext>
              </a:extLst>
            </p:cNvPr>
            <p:cNvCxnSpPr>
              <a:cxnSpLocks noChangeShapeType="1"/>
              <a:stCxn id="31794" idx="1"/>
            </p:cNvCxnSpPr>
            <p:nvPr/>
          </p:nvCxnSpPr>
          <p:spPr bwMode="auto">
            <a:xfrm flipH="1">
              <a:off x="5181783" y="4741053"/>
              <a:ext cx="700880" cy="66876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100" name="Group 99">
            <a:extLst>
              <a:ext uri="{FF2B5EF4-FFF2-40B4-BE49-F238E27FC236}">
                <a16:creationId xmlns:a16="http://schemas.microsoft.com/office/drawing/2014/main" id="{1DE6C96D-76E9-4A4E-AF73-0C1A5AAEFF28}"/>
              </a:ext>
            </a:extLst>
          </p:cNvPr>
          <p:cNvGrpSpPr>
            <a:grpSpLocks/>
          </p:cNvGrpSpPr>
          <p:nvPr/>
        </p:nvGrpSpPr>
        <p:grpSpPr bwMode="auto">
          <a:xfrm>
            <a:off x="4454526" y="1517650"/>
            <a:ext cx="4437063" cy="4503738"/>
            <a:chOff x="2930534" y="1516900"/>
            <a:chExt cx="4437054" cy="4504724"/>
          </a:xfrm>
        </p:grpSpPr>
        <p:pic>
          <p:nvPicPr>
            <p:cNvPr id="31784" name="Picture 100">
              <a:extLst>
                <a:ext uri="{FF2B5EF4-FFF2-40B4-BE49-F238E27FC236}">
                  <a16:creationId xmlns:a16="http://schemas.microsoft.com/office/drawing/2014/main" id="{8F20AAE4-BF01-DC40-AE03-F49068F68F1F}"/>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930534" y="1516900"/>
              <a:ext cx="2997484" cy="450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85" name="TextBox 4">
              <a:extLst>
                <a:ext uri="{FF2B5EF4-FFF2-40B4-BE49-F238E27FC236}">
                  <a16:creationId xmlns:a16="http://schemas.microsoft.com/office/drawing/2014/main" id="{DE94B8AF-0DB5-5A44-B625-4B7F3E0BF991}"/>
                </a:ext>
              </a:extLst>
            </p:cNvPr>
            <p:cNvSpPr txBox="1">
              <a:spLocks noChangeArrowheads="1"/>
            </p:cNvSpPr>
            <p:nvPr/>
          </p:nvSpPr>
          <p:spPr bwMode="auto">
            <a:xfrm>
              <a:off x="4648338" y="1600707"/>
              <a:ext cx="1667381" cy="3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Source surfaces</a:t>
              </a:r>
            </a:p>
          </p:txBody>
        </p:sp>
        <p:cxnSp>
          <p:nvCxnSpPr>
            <p:cNvPr id="31786" name="Straight Arrow Connector 5">
              <a:extLst>
                <a:ext uri="{FF2B5EF4-FFF2-40B4-BE49-F238E27FC236}">
                  <a16:creationId xmlns:a16="http://schemas.microsoft.com/office/drawing/2014/main" id="{967FE515-C0B6-8645-85AA-443F30869FD0}"/>
                </a:ext>
              </a:extLst>
            </p:cNvPr>
            <p:cNvCxnSpPr>
              <a:cxnSpLocks noChangeShapeType="1"/>
              <a:stCxn id="31785" idx="1"/>
            </p:cNvCxnSpPr>
            <p:nvPr/>
          </p:nvCxnSpPr>
          <p:spPr bwMode="auto">
            <a:xfrm flipH="1">
              <a:off x="3733862" y="1769945"/>
              <a:ext cx="914476" cy="59309"/>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787" name="Straight Arrow Connector 6">
              <a:extLst>
                <a:ext uri="{FF2B5EF4-FFF2-40B4-BE49-F238E27FC236}">
                  <a16:creationId xmlns:a16="http://schemas.microsoft.com/office/drawing/2014/main" id="{C838A5B6-9E98-414E-B755-D371C4DE87A7}"/>
                </a:ext>
              </a:extLst>
            </p:cNvPr>
            <p:cNvCxnSpPr>
              <a:cxnSpLocks noChangeShapeType="1"/>
            </p:cNvCxnSpPr>
            <p:nvPr/>
          </p:nvCxnSpPr>
          <p:spPr bwMode="auto">
            <a:xfrm flipH="1">
              <a:off x="4800751" y="1905436"/>
              <a:ext cx="381032" cy="60945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1788" name="TextBox 7">
              <a:extLst>
                <a:ext uri="{FF2B5EF4-FFF2-40B4-BE49-F238E27FC236}">
                  <a16:creationId xmlns:a16="http://schemas.microsoft.com/office/drawing/2014/main" id="{2D44F6D4-966D-7E4E-8164-7D4481A664EC}"/>
                </a:ext>
              </a:extLst>
            </p:cNvPr>
            <p:cNvSpPr txBox="1">
              <a:spLocks noChangeArrowheads="1"/>
            </p:cNvSpPr>
            <p:nvPr/>
          </p:nvSpPr>
          <p:spPr bwMode="auto">
            <a:xfrm>
              <a:off x="5882663" y="4571816"/>
              <a:ext cx="1484925" cy="3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Target surface</a:t>
              </a:r>
            </a:p>
          </p:txBody>
        </p:sp>
        <p:cxnSp>
          <p:nvCxnSpPr>
            <p:cNvPr id="31789" name="Straight Arrow Connector 8">
              <a:extLst>
                <a:ext uri="{FF2B5EF4-FFF2-40B4-BE49-F238E27FC236}">
                  <a16:creationId xmlns:a16="http://schemas.microsoft.com/office/drawing/2014/main" id="{6716D8FF-B487-214D-BE74-8CD6BCBBBAA3}"/>
                </a:ext>
              </a:extLst>
            </p:cNvPr>
            <p:cNvCxnSpPr>
              <a:cxnSpLocks noChangeShapeType="1"/>
              <a:stCxn id="31788" idx="1"/>
            </p:cNvCxnSpPr>
            <p:nvPr/>
          </p:nvCxnSpPr>
          <p:spPr bwMode="auto">
            <a:xfrm flipH="1">
              <a:off x="5181783" y="4741053"/>
              <a:ext cx="700880" cy="66876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107" name="Group 106">
            <a:extLst>
              <a:ext uri="{FF2B5EF4-FFF2-40B4-BE49-F238E27FC236}">
                <a16:creationId xmlns:a16="http://schemas.microsoft.com/office/drawing/2014/main" id="{C8A90BC3-3E45-3447-BAD5-B1196F51AE8A}"/>
              </a:ext>
            </a:extLst>
          </p:cNvPr>
          <p:cNvGrpSpPr>
            <a:grpSpLocks/>
          </p:cNvGrpSpPr>
          <p:nvPr/>
        </p:nvGrpSpPr>
        <p:grpSpPr bwMode="auto">
          <a:xfrm>
            <a:off x="4462464" y="1528764"/>
            <a:ext cx="4429125" cy="4505325"/>
            <a:chOff x="2938274" y="1528191"/>
            <a:chExt cx="4429314" cy="4505129"/>
          </a:xfrm>
        </p:grpSpPr>
        <p:pic>
          <p:nvPicPr>
            <p:cNvPr id="31778" name="Picture 107">
              <a:extLst>
                <a:ext uri="{FF2B5EF4-FFF2-40B4-BE49-F238E27FC236}">
                  <a16:creationId xmlns:a16="http://schemas.microsoft.com/office/drawing/2014/main" id="{E22342EF-9A4E-4345-9DE6-D134A30657E5}"/>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938274" y="1528191"/>
              <a:ext cx="2988326" cy="45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79" name="TextBox 4">
              <a:extLst>
                <a:ext uri="{FF2B5EF4-FFF2-40B4-BE49-F238E27FC236}">
                  <a16:creationId xmlns:a16="http://schemas.microsoft.com/office/drawing/2014/main" id="{AADB11EE-AA04-3C4C-9E57-2D3D6C0ABB91}"/>
                </a:ext>
              </a:extLst>
            </p:cNvPr>
            <p:cNvSpPr txBox="1">
              <a:spLocks noChangeArrowheads="1"/>
            </p:cNvSpPr>
            <p:nvPr/>
          </p:nvSpPr>
          <p:spPr bwMode="auto">
            <a:xfrm>
              <a:off x="4648338" y="1600707"/>
              <a:ext cx="1667381" cy="3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Source surfaces</a:t>
              </a:r>
            </a:p>
          </p:txBody>
        </p:sp>
        <p:cxnSp>
          <p:nvCxnSpPr>
            <p:cNvPr id="31780" name="Straight Arrow Connector 5">
              <a:extLst>
                <a:ext uri="{FF2B5EF4-FFF2-40B4-BE49-F238E27FC236}">
                  <a16:creationId xmlns:a16="http://schemas.microsoft.com/office/drawing/2014/main" id="{D0314EA7-4EAF-A244-8399-CB219C2B72D5}"/>
                </a:ext>
              </a:extLst>
            </p:cNvPr>
            <p:cNvCxnSpPr>
              <a:cxnSpLocks noChangeShapeType="1"/>
              <a:stCxn id="31779" idx="1"/>
            </p:cNvCxnSpPr>
            <p:nvPr/>
          </p:nvCxnSpPr>
          <p:spPr bwMode="auto">
            <a:xfrm flipH="1">
              <a:off x="3733862" y="1769945"/>
              <a:ext cx="914476" cy="59309"/>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781" name="Straight Arrow Connector 6">
              <a:extLst>
                <a:ext uri="{FF2B5EF4-FFF2-40B4-BE49-F238E27FC236}">
                  <a16:creationId xmlns:a16="http://schemas.microsoft.com/office/drawing/2014/main" id="{C419F152-EB88-214B-9995-35D30D8C616F}"/>
                </a:ext>
              </a:extLst>
            </p:cNvPr>
            <p:cNvCxnSpPr>
              <a:cxnSpLocks noChangeShapeType="1"/>
            </p:cNvCxnSpPr>
            <p:nvPr/>
          </p:nvCxnSpPr>
          <p:spPr bwMode="auto">
            <a:xfrm flipH="1">
              <a:off x="4800751" y="1905436"/>
              <a:ext cx="381032" cy="60945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1782" name="TextBox 7">
              <a:extLst>
                <a:ext uri="{FF2B5EF4-FFF2-40B4-BE49-F238E27FC236}">
                  <a16:creationId xmlns:a16="http://schemas.microsoft.com/office/drawing/2014/main" id="{2780B45B-5AA8-9748-8FFB-840EA29045F5}"/>
                </a:ext>
              </a:extLst>
            </p:cNvPr>
            <p:cNvSpPr txBox="1">
              <a:spLocks noChangeArrowheads="1"/>
            </p:cNvSpPr>
            <p:nvPr/>
          </p:nvSpPr>
          <p:spPr bwMode="auto">
            <a:xfrm>
              <a:off x="5882663" y="4571816"/>
              <a:ext cx="1484925" cy="3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Target surface</a:t>
              </a:r>
            </a:p>
          </p:txBody>
        </p:sp>
        <p:cxnSp>
          <p:nvCxnSpPr>
            <p:cNvPr id="31783" name="Straight Arrow Connector 8">
              <a:extLst>
                <a:ext uri="{FF2B5EF4-FFF2-40B4-BE49-F238E27FC236}">
                  <a16:creationId xmlns:a16="http://schemas.microsoft.com/office/drawing/2014/main" id="{59B74A09-1207-BA48-A3CD-6F8A7B933662}"/>
                </a:ext>
              </a:extLst>
            </p:cNvPr>
            <p:cNvCxnSpPr>
              <a:cxnSpLocks noChangeShapeType="1"/>
              <a:stCxn id="31782" idx="1"/>
            </p:cNvCxnSpPr>
            <p:nvPr/>
          </p:nvCxnSpPr>
          <p:spPr bwMode="auto">
            <a:xfrm flipH="1">
              <a:off x="5181783" y="4741053"/>
              <a:ext cx="700880" cy="66876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114" name="Group 113">
            <a:extLst>
              <a:ext uri="{FF2B5EF4-FFF2-40B4-BE49-F238E27FC236}">
                <a16:creationId xmlns:a16="http://schemas.microsoft.com/office/drawing/2014/main" id="{9403769D-2B7E-7842-9D42-34E4F7A8F96F}"/>
              </a:ext>
            </a:extLst>
          </p:cNvPr>
          <p:cNvGrpSpPr>
            <a:grpSpLocks/>
          </p:cNvGrpSpPr>
          <p:nvPr/>
        </p:nvGrpSpPr>
        <p:grpSpPr bwMode="auto">
          <a:xfrm>
            <a:off x="4451350" y="1527176"/>
            <a:ext cx="4440238" cy="4511675"/>
            <a:chOff x="2927240" y="1527838"/>
            <a:chExt cx="4440348" cy="4510250"/>
          </a:xfrm>
        </p:grpSpPr>
        <p:pic>
          <p:nvPicPr>
            <p:cNvPr id="31772" name="Picture 114">
              <a:extLst>
                <a:ext uri="{FF2B5EF4-FFF2-40B4-BE49-F238E27FC236}">
                  <a16:creationId xmlns:a16="http://schemas.microsoft.com/office/drawing/2014/main" id="{B3EBCD30-1C35-1740-8A84-4BD664BCEE3D}"/>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927240" y="1527838"/>
              <a:ext cx="2986058" cy="45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73" name="TextBox 4">
              <a:extLst>
                <a:ext uri="{FF2B5EF4-FFF2-40B4-BE49-F238E27FC236}">
                  <a16:creationId xmlns:a16="http://schemas.microsoft.com/office/drawing/2014/main" id="{C504512C-5AB0-4F4B-8858-085C04D04938}"/>
                </a:ext>
              </a:extLst>
            </p:cNvPr>
            <p:cNvSpPr txBox="1">
              <a:spLocks noChangeArrowheads="1"/>
            </p:cNvSpPr>
            <p:nvPr/>
          </p:nvSpPr>
          <p:spPr bwMode="auto">
            <a:xfrm>
              <a:off x="4648338" y="1600707"/>
              <a:ext cx="1667381" cy="3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Source surfaces</a:t>
              </a:r>
            </a:p>
          </p:txBody>
        </p:sp>
        <p:cxnSp>
          <p:nvCxnSpPr>
            <p:cNvPr id="31774" name="Straight Arrow Connector 5">
              <a:extLst>
                <a:ext uri="{FF2B5EF4-FFF2-40B4-BE49-F238E27FC236}">
                  <a16:creationId xmlns:a16="http://schemas.microsoft.com/office/drawing/2014/main" id="{EE6165BA-974B-1241-AF7D-69F636F0F417}"/>
                </a:ext>
              </a:extLst>
            </p:cNvPr>
            <p:cNvCxnSpPr>
              <a:cxnSpLocks noChangeShapeType="1"/>
              <a:stCxn id="31773" idx="1"/>
            </p:cNvCxnSpPr>
            <p:nvPr/>
          </p:nvCxnSpPr>
          <p:spPr bwMode="auto">
            <a:xfrm flipH="1">
              <a:off x="3733862" y="1769945"/>
              <a:ext cx="914476" cy="59309"/>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775" name="Straight Arrow Connector 6">
              <a:extLst>
                <a:ext uri="{FF2B5EF4-FFF2-40B4-BE49-F238E27FC236}">
                  <a16:creationId xmlns:a16="http://schemas.microsoft.com/office/drawing/2014/main" id="{0C94A9A0-A989-BF46-AFFC-6B059D9D1DAE}"/>
                </a:ext>
              </a:extLst>
            </p:cNvPr>
            <p:cNvCxnSpPr>
              <a:cxnSpLocks noChangeShapeType="1"/>
            </p:cNvCxnSpPr>
            <p:nvPr/>
          </p:nvCxnSpPr>
          <p:spPr bwMode="auto">
            <a:xfrm flipH="1">
              <a:off x="4800751" y="1905436"/>
              <a:ext cx="381032" cy="60945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1776" name="TextBox 7">
              <a:extLst>
                <a:ext uri="{FF2B5EF4-FFF2-40B4-BE49-F238E27FC236}">
                  <a16:creationId xmlns:a16="http://schemas.microsoft.com/office/drawing/2014/main" id="{A9B5363D-0AD6-8248-846A-899366CA44C6}"/>
                </a:ext>
              </a:extLst>
            </p:cNvPr>
            <p:cNvSpPr txBox="1">
              <a:spLocks noChangeArrowheads="1"/>
            </p:cNvSpPr>
            <p:nvPr/>
          </p:nvSpPr>
          <p:spPr bwMode="auto">
            <a:xfrm>
              <a:off x="5882663" y="4571816"/>
              <a:ext cx="1484925" cy="3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Target surface</a:t>
              </a:r>
            </a:p>
          </p:txBody>
        </p:sp>
        <p:cxnSp>
          <p:nvCxnSpPr>
            <p:cNvPr id="31777" name="Straight Arrow Connector 8">
              <a:extLst>
                <a:ext uri="{FF2B5EF4-FFF2-40B4-BE49-F238E27FC236}">
                  <a16:creationId xmlns:a16="http://schemas.microsoft.com/office/drawing/2014/main" id="{1DB0E866-78C5-F541-AF46-625AAA509738}"/>
                </a:ext>
              </a:extLst>
            </p:cNvPr>
            <p:cNvCxnSpPr>
              <a:cxnSpLocks noChangeShapeType="1"/>
              <a:stCxn id="31776" idx="1"/>
            </p:cNvCxnSpPr>
            <p:nvPr/>
          </p:nvCxnSpPr>
          <p:spPr bwMode="auto">
            <a:xfrm flipH="1">
              <a:off x="5181783" y="4741053"/>
              <a:ext cx="700880" cy="66876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121" name="Group 120">
            <a:extLst>
              <a:ext uri="{FF2B5EF4-FFF2-40B4-BE49-F238E27FC236}">
                <a16:creationId xmlns:a16="http://schemas.microsoft.com/office/drawing/2014/main" id="{FCEB372D-AF9C-F04E-A5EE-C1BB5A96DBCC}"/>
              </a:ext>
            </a:extLst>
          </p:cNvPr>
          <p:cNvGrpSpPr>
            <a:grpSpLocks/>
          </p:cNvGrpSpPr>
          <p:nvPr/>
        </p:nvGrpSpPr>
        <p:grpSpPr bwMode="auto">
          <a:xfrm>
            <a:off x="4448176" y="1519239"/>
            <a:ext cx="4443412" cy="4535487"/>
            <a:chOff x="2924441" y="1519547"/>
            <a:chExt cx="4443146" cy="4535323"/>
          </a:xfrm>
        </p:grpSpPr>
        <p:pic>
          <p:nvPicPr>
            <p:cNvPr id="31766" name="Picture 121">
              <a:extLst>
                <a:ext uri="{FF2B5EF4-FFF2-40B4-BE49-F238E27FC236}">
                  <a16:creationId xmlns:a16="http://schemas.microsoft.com/office/drawing/2014/main" id="{9A4E6BAE-E3F8-8F4A-90D1-BDC4827592F4}"/>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924441" y="1519547"/>
              <a:ext cx="2993314" cy="453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7" name="TextBox 4">
              <a:extLst>
                <a:ext uri="{FF2B5EF4-FFF2-40B4-BE49-F238E27FC236}">
                  <a16:creationId xmlns:a16="http://schemas.microsoft.com/office/drawing/2014/main" id="{F477C114-4368-B546-836B-A40F981032A1}"/>
                </a:ext>
              </a:extLst>
            </p:cNvPr>
            <p:cNvSpPr txBox="1">
              <a:spLocks noChangeArrowheads="1"/>
            </p:cNvSpPr>
            <p:nvPr/>
          </p:nvSpPr>
          <p:spPr bwMode="auto">
            <a:xfrm>
              <a:off x="4648338" y="1600707"/>
              <a:ext cx="1667381" cy="3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Source surfaces</a:t>
              </a:r>
            </a:p>
          </p:txBody>
        </p:sp>
        <p:cxnSp>
          <p:nvCxnSpPr>
            <p:cNvPr id="31768" name="Straight Arrow Connector 5">
              <a:extLst>
                <a:ext uri="{FF2B5EF4-FFF2-40B4-BE49-F238E27FC236}">
                  <a16:creationId xmlns:a16="http://schemas.microsoft.com/office/drawing/2014/main" id="{BE6A6CDE-FC64-8E4C-B897-07E9E3F97891}"/>
                </a:ext>
              </a:extLst>
            </p:cNvPr>
            <p:cNvCxnSpPr>
              <a:cxnSpLocks noChangeShapeType="1"/>
              <a:stCxn id="31767" idx="1"/>
            </p:cNvCxnSpPr>
            <p:nvPr/>
          </p:nvCxnSpPr>
          <p:spPr bwMode="auto">
            <a:xfrm flipH="1">
              <a:off x="3733862" y="1769945"/>
              <a:ext cx="914476" cy="59309"/>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769" name="Straight Arrow Connector 6">
              <a:extLst>
                <a:ext uri="{FF2B5EF4-FFF2-40B4-BE49-F238E27FC236}">
                  <a16:creationId xmlns:a16="http://schemas.microsoft.com/office/drawing/2014/main" id="{7F704E57-0B72-CB44-A0A3-CB5DA9E31CEC}"/>
                </a:ext>
              </a:extLst>
            </p:cNvPr>
            <p:cNvCxnSpPr>
              <a:cxnSpLocks noChangeShapeType="1"/>
            </p:cNvCxnSpPr>
            <p:nvPr/>
          </p:nvCxnSpPr>
          <p:spPr bwMode="auto">
            <a:xfrm flipH="1">
              <a:off x="4800751" y="1905436"/>
              <a:ext cx="381032" cy="60945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1770" name="TextBox 7">
              <a:extLst>
                <a:ext uri="{FF2B5EF4-FFF2-40B4-BE49-F238E27FC236}">
                  <a16:creationId xmlns:a16="http://schemas.microsoft.com/office/drawing/2014/main" id="{AB0E313E-6BBC-8A4F-8A61-5F228DA0135F}"/>
                </a:ext>
              </a:extLst>
            </p:cNvPr>
            <p:cNvSpPr txBox="1">
              <a:spLocks noChangeArrowheads="1"/>
            </p:cNvSpPr>
            <p:nvPr/>
          </p:nvSpPr>
          <p:spPr bwMode="auto">
            <a:xfrm>
              <a:off x="5882662" y="4578795"/>
              <a:ext cx="1484925" cy="3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dirty="0"/>
                <a:t>Target surface</a:t>
              </a:r>
            </a:p>
          </p:txBody>
        </p:sp>
        <p:cxnSp>
          <p:nvCxnSpPr>
            <p:cNvPr id="31771" name="Straight Arrow Connector 8">
              <a:extLst>
                <a:ext uri="{FF2B5EF4-FFF2-40B4-BE49-F238E27FC236}">
                  <a16:creationId xmlns:a16="http://schemas.microsoft.com/office/drawing/2014/main" id="{750AEEA3-D9E1-9B49-A09C-C4E50CAD4B13}"/>
                </a:ext>
              </a:extLst>
            </p:cNvPr>
            <p:cNvCxnSpPr>
              <a:cxnSpLocks noChangeShapeType="1"/>
              <a:stCxn id="31770" idx="1"/>
            </p:cNvCxnSpPr>
            <p:nvPr/>
          </p:nvCxnSpPr>
          <p:spPr bwMode="auto">
            <a:xfrm flipH="1">
              <a:off x="5181784" y="4748032"/>
              <a:ext cx="700880" cy="66876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2" name="TextBox 1">
            <a:extLst>
              <a:ext uri="{FF2B5EF4-FFF2-40B4-BE49-F238E27FC236}">
                <a16:creationId xmlns:a16="http://schemas.microsoft.com/office/drawing/2014/main" id="{159E9EDF-3F5B-DA4D-A651-F96FEB5D6476}"/>
              </a:ext>
            </a:extLst>
          </p:cNvPr>
          <p:cNvSpPr txBox="1"/>
          <p:nvPr/>
        </p:nvSpPr>
        <p:spPr>
          <a:xfrm>
            <a:off x="1828800" y="1524001"/>
            <a:ext cx="2362200" cy="1323975"/>
          </a:xfrm>
          <a:prstGeom prst="rect">
            <a:avLst/>
          </a:prstGeom>
          <a:noFill/>
        </p:spPr>
        <p:txBody>
          <a:bodyPr>
            <a:spAutoFit/>
          </a:bodyPr>
          <a:lstStyle/>
          <a:p>
            <a:pPr>
              <a:defRPr/>
            </a:pPr>
            <a:r>
              <a:rPr lang="en-US" sz="1600" dirty="0">
                <a:ea typeface="ＭＳ Ｐゴシック" charset="0"/>
                <a:cs typeface="ＭＳ Ｐゴシック" charset="0"/>
              </a:rPr>
              <a:t>Source Surfaces</a:t>
            </a:r>
          </a:p>
          <a:p>
            <a:pPr marL="171450" indent="-171450">
              <a:buFont typeface="Arial"/>
              <a:buChar char="•"/>
              <a:defRPr/>
            </a:pPr>
            <a:r>
              <a:rPr lang="en-US" sz="1600" dirty="0">
                <a:ea typeface="ＭＳ Ｐゴシック" charset="0"/>
                <a:cs typeface="ＭＳ Ｐゴシック" charset="0"/>
              </a:rPr>
              <a:t>One or more surfaces</a:t>
            </a:r>
          </a:p>
          <a:p>
            <a:pPr marL="171450" indent="-171450">
              <a:buFont typeface="Arial"/>
              <a:buChar char="•"/>
              <a:defRPr/>
            </a:pPr>
            <a:r>
              <a:rPr lang="en-US" sz="1600" dirty="0">
                <a:ea typeface="ＭＳ Ｐゴシック" charset="0"/>
                <a:cs typeface="ＭＳ Ｐゴシック" charset="0"/>
              </a:rPr>
              <a:t>Can be meshed with any Quad Scheme (Pave, Map)</a:t>
            </a:r>
          </a:p>
        </p:txBody>
      </p:sp>
      <p:sp>
        <p:nvSpPr>
          <p:cNvPr id="129" name="TextBox 128">
            <a:extLst>
              <a:ext uri="{FF2B5EF4-FFF2-40B4-BE49-F238E27FC236}">
                <a16:creationId xmlns:a16="http://schemas.microsoft.com/office/drawing/2014/main" id="{B9337276-5031-714D-9A56-DDA5BB8FC3F5}"/>
              </a:ext>
            </a:extLst>
          </p:cNvPr>
          <p:cNvSpPr txBox="1"/>
          <p:nvPr/>
        </p:nvSpPr>
        <p:spPr>
          <a:xfrm>
            <a:off x="1828800" y="4648200"/>
            <a:ext cx="2362200" cy="1570038"/>
          </a:xfrm>
          <a:prstGeom prst="rect">
            <a:avLst/>
          </a:prstGeom>
          <a:noFill/>
        </p:spPr>
        <p:txBody>
          <a:bodyPr>
            <a:spAutoFit/>
          </a:bodyPr>
          <a:lstStyle/>
          <a:p>
            <a:pPr>
              <a:defRPr/>
            </a:pPr>
            <a:r>
              <a:rPr lang="en-US" sz="1600" dirty="0">
                <a:ea typeface="ＭＳ Ｐゴシック" charset="0"/>
                <a:cs typeface="ＭＳ Ｐゴシック" charset="0"/>
              </a:rPr>
              <a:t>Target Surface</a:t>
            </a:r>
          </a:p>
          <a:p>
            <a:pPr marL="171450" indent="-171450">
              <a:buFont typeface="Arial"/>
              <a:buChar char="•"/>
              <a:defRPr/>
            </a:pPr>
            <a:r>
              <a:rPr lang="en-US" sz="1600" dirty="0">
                <a:ea typeface="ＭＳ Ｐゴシック" charset="0"/>
                <a:cs typeface="ＭＳ Ｐゴシック" charset="0"/>
              </a:rPr>
              <a:t>Must be a single surface</a:t>
            </a:r>
          </a:p>
          <a:p>
            <a:pPr marL="171450" indent="-171450">
              <a:buFont typeface="Arial"/>
              <a:buChar char="•"/>
              <a:defRPr/>
            </a:pPr>
            <a:r>
              <a:rPr lang="en-US" sz="1600" dirty="0">
                <a:ea typeface="ＭＳ Ｐゴシック" charset="0"/>
                <a:cs typeface="ＭＳ Ｐゴシック" charset="0"/>
              </a:rPr>
              <a:t>Must be unmeshed</a:t>
            </a:r>
          </a:p>
          <a:p>
            <a:pPr marL="171450" indent="-171450">
              <a:buFont typeface="Arial"/>
              <a:buChar char="•"/>
              <a:defRPr/>
            </a:pPr>
            <a:r>
              <a:rPr lang="en-US" sz="1600" dirty="0">
                <a:ea typeface="ＭＳ Ｐゴシック" charset="0"/>
                <a:cs typeface="ＭＳ Ｐゴシック" charset="0"/>
              </a:rPr>
              <a:t>Matches topology of source surfaces</a:t>
            </a:r>
          </a:p>
        </p:txBody>
      </p:sp>
      <p:sp>
        <p:nvSpPr>
          <p:cNvPr id="5" name="Rectangle 9">
            <a:extLst>
              <a:ext uri="{FF2B5EF4-FFF2-40B4-BE49-F238E27FC236}">
                <a16:creationId xmlns:a16="http://schemas.microsoft.com/office/drawing/2014/main" id="{891A51C0-F2F7-B683-BBD8-77F783132590}"/>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Sweep Scheme</a:t>
            </a:r>
          </a:p>
        </p:txBody>
      </p:sp>
    </p:spTree>
    <p:extLst>
      <p:ext uri="{BB962C8B-B14F-4D97-AF65-F5344CB8AC3E}">
        <p14:creationId xmlns:p14="http://schemas.microsoft.com/office/powerpoint/2010/main" val="585522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9"/>
                                        </p:tgtEl>
                                        <p:attrNameLst>
                                          <p:attrName>style.visibility</p:attrName>
                                        </p:attrNameLst>
                                      </p:cBhvr>
                                      <p:to>
                                        <p:strVal val="visible"/>
                                      </p:to>
                                    </p:set>
                                    <p:animEffect transition="in" filter="fade">
                                      <p:cBhvr>
                                        <p:cTn id="18" dur="500"/>
                                        <p:tgtEl>
                                          <p:spTgt spid="12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60"/>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67"/>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74"/>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81"/>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68"/>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76"/>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0"/>
                                          </p:stCondLst>
                                        </p:cTn>
                                        <p:tgtEl>
                                          <p:spTgt spid="85"/>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92"/>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100"/>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107"/>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114"/>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1" presetClass="entr" presetSubtype="0" fill="hold" nodeType="clickEffect">
                                  <p:stCondLst>
                                    <p:cond delay="0"/>
                                  </p:stCondLst>
                                  <p:childTnLst>
                                    <p:set>
                                      <p:cBhvr>
                                        <p:cTn id="79"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a:extLst>
              <a:ext uri="{FF2B5EF4-FFF2-40B4-BE49-F238E27FC236}">
                <a16:creationId xmlns:a16="http://schemas.microsoft.com/office/drawing/2014/main" id="{F104A5CF-05AB-1D8A-8540-38BB7AE5E44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1160463"/>
            <a:ext cx="41148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7">
            <a:extLst>
              <a:ext uri="{FF2B5EF4-FFF2-40B4-BE49-F238E27FC236}">
                <a16:creationId xmlns:a16="http://schemas.microsoft.com/office/drawing/2014/main" id="{6A48164B-FE52-7AC5-232D-272D448963A3}"/>
              </a:ext>
            </a:extLst>
          </p:cNvPr>
          <p:cNvSpPr txBox="1">
            <a:spLocks noChangeArrowheads="1"/>
          </p:cNvSpPr>
          <p:nvPr/>
        </p:nvSpPr>
        <p:spPr bwMode="auto">
          <a:xfrm>
            <a:off x="4152900" y="5683251"/>
            <a:ext cx="4533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a:latin typeface="+mn-lt"/>
              </a:rPr>
              <a:t>Requires 3-valent vertices and </a:t>
            </a:r>
            <a:br>
              <a:rPr lang="en-US" altLang="en-US" sz="1800">
                <a:latin typeface="+mn-lt"/>
              </a:rPr>
            </a:br>
            <a:r>
              <a:rPr lang="en-US" altLang="en-US" sz="1800">
                <a:latin typeface="+mn-lt"/>
              </a:rPr>
              <a:t>convex polyhedron</a:t>
            </a:r>
          </a:p>
        </p:txBody>
      </p:sp>
      <p:sp>
        <p:nvSpPr>
          <p:cNvPr id="21509" name="Text Box 7">
            <a:extLst>
              <a:ext uri="{FF2B5EF4-FFF2-40B4-BE49-F238E27FC236}">
                <a16:creationId xmlns:a16="http://schemas.microsoft.com/office/drawing/2014/main" id="{A8B81B7E-BE45-CD87-0C10-20AE62123A11}"/>
              </a:ext>
            </a:extLst>
          </p:cNvPr>
          <p:cNvSpPr txBox="1">
            <a:spLocks noChangeArrowheads="1"/>
          </p:cNvSpPr>
          <p:nvPr/>
        </p:nvSpPr>
        <p:spPr bwMode="auto">
          <a:xfrm>
            <a:off x="4152900" y="5345114"/>
            <a:ext cx="3924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a:latin typeface="+mn-lt"/>
              </a:rPr>
              <a:t>3D Midpoint subdision</a:t>
            </a:r>
          </a:p>
        </p:txBody>
      </p:sp>
      <p:pic>
        <p:nvPicPr>
          <p:cNvPr id="21510" name="Picture 5">
            <a:extLst>
              <a:ext uri="{FF2B5EF4-FFF2-40B4-BE49-F238E27FC236}">
                <a16:creationId xmlns:a16="http://schemas.microsoft.com/office/drawing/2014/main" id="{08D63F62-CBDE-BF81-E5C0-CCA16D330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60463"/>
            <a:ext cx="394335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a:extLst>
              <a:ext uri="{FF2B5EF4-FFF2-40B4-BE49-F238E27FC236}">
                <a16:creationId xmlns:a16="http://schemas.microsoft.com/office/drawing/2014/main" id="{4CFC826B-FBB0-E93B-89E7-7F3F745A6A4A}"/>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Midpoint Subdivision</a:t>
            </a:r>
          </a:p>
        </p:txBody>
      </p:sp>
    </p:spTree>
    <p:extLst>
      <p:ext uri="{BB962C8B-B14F-4D97-AF65-F5344CB8AC3E}">
        <p14:creationId xmlns:p14="http://schemas.microsoft.com/office/powerpoint/2010/main" val="1025647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44E6B544-E78C-53F9-188F-A281F23E8D9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1174750"/>
            <a:ext cx="40767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a:extLst>
              <a:ext uri="{FF2B5EF4-FFF2-40B4-BE49-F238E27FC236}">
                <a16:creationId xmlns:a16="http://schemas.microsoft.com/office/drawing/2014/main" id="{D03ADE63-4A68-B83F-9B95-F2087091D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038" y="1281114"/>
            <a:ext cx="38100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7">
            <a:extLst>
              <a:ext uri="{FF2B5EF4-FFF2-40B4-BE49-F238E27FC236}">
                <a16:creationId xmlns:a16="http://schemas.microsoft.com/office/drawing/2014/main" id="{84A2E8B9-73B3-CD9B-9A42-53CB0907AF68}"/>
              </a:ext>
            </a:extLst>
          </p:cNvPr>
          <p:cNvSpPr txBox="1">
            <a:spLocks noChangeArrowheads="1"/>
          </p:cNvSpPr>
          <p:nvPr/>
        </p:nvSpPr>
        <p:spPr bwMode="auto">
          <a:xfrm>
            <a:off x="4152900" y="5345114"/>
            <a:ext cx="3924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dirty="0">
                <a:latin typeface="+mn-lt"/>
              </a:rPr>
              <a:t>All surfaces must be convex</a:t>
            </a:r>
          </a:p>
        </p:txBody>
      </p:sp>
      <p:sp>
        <p:nvSpPr>
          <p:cNvPr id="5" name="Rectangle 9">
            <a:extLst>
              <a:ext uri="{FF2B5EF4-FFF2-40B4-BE49-F238E27FC236}">
                <a16:creationId xmlns:a16="http://schemas.microsoft.com/office/drawing/2014/main" id="{64112630-C580-7C62-1598-3796DAC2C6D8}"/>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Midpoint Subdivision</a:t>
            </a:r>
          </a:p>
        </p:txBody>
      </p:sp>
    </p:spTree>
    <p:extLst>
      <p:ext uri="{BB962C8B-B14F-4D97-AF65-F5344CB8AC3E}">
        <p14:creationId xmlns:p14="http://schemas.microsoft.com/office/powerpoint/2010/main" val="1946392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a:extLst>
              <a:ext uri="{FF2B5EF4-FFF2-40B4-BE49-F238E27FC236}">
                <a16:creationId xmlns:a16="http://schemas.microsoft.com/office/drawing/2014/main" id="{F3CCDAFE-9E61-D4D2-0F08-5D58C20D7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514" y="1252538"/>
            <a:ext cx="38004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a:extLst>
              <a:ext uri="{FF2B5EF4-FFF2-40B4-BE49-F238E27FC236}">
                <a16:creationId xmlns:a16="http://schemas.microsoft.com/office/drawing/2014/main" id="{D4F3F579-E495-746E-F846-CD137FA7B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1193800"/>
            <a:ext cx="40767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AD2F4B53-6CD9-1538-5A80-1114498309FC}"/>
              </a:ext>
            </a:extLst>
          </p:cNvPr>
          <p:cNvGrpSpPr>
            <a:grpSpLocks/>
          </p:cNvGrpSpPr>
          <p:nvPr/>
        </p:nvGrpSpPr>
        <p:grpSpPr bwMode="auto">
          <a:xfrm>
            <a:off x="2041526" y="1060450"/>
            <a:ext cx="8323263" cy="4452938"/>
            <a:chOff x="517082" y="1059873"/>
            <a:chExt cx="8323065" cy="4454236"/>
          </a:xfrm>
        </p:grpSpPr>
        <p:pic>
          <p:nvPicPr>
            <p:cNvPr id="23559" name="Picture 4">
              <a:extLst>
                <a:ext uri="{FF2B5EF4-FFF2-40B4-BE49-F238E27FC236}">
                  <a16:creationId xmlns:a16="http://schemas.microsoft.com/office/drawing/2014/main" id="{717AEDE8-37E0-FB53-AFB0-B24370B60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7490" y="1059873"/>
              <a:ext cx="4332657" cy="445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5">
              <a:extLst>
                <a:ext uri="{FF2B5EF4-FFF2-40B4-BE49-F238E27FC236}">
                  <a16:creationId xmlns:a16="http://schemas.microsoft.com/office/drawing/2014/main" id="{8E87D9FE-622F-6117-4B32-D0D8A329C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082" y="1309433"/>
              <a:ext cx="3857773" cy="376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8" name="Text Box 7">
            <a:extLst>
              <a:ext uri="{FF2B5EF4-FFF2-40B4-BE49-F238E27FC236}">
                <a16:creationId xmlns:a16="http://schemas.microsoft.com/office/drawing/2014/main" id="{5076AA24-8196-4C86-A9EB-5204AD41AE84}"/>
              </a:ext>
            </a:extLst>
          </p:cNvPr>
          <p:cNvSpPr txBox="1">
            <a:spLocks noChangeArrowheads="1"/>
          </p:cNvSpPr>
          <p:nvPr/>
        </p:nvSpPr>
        <p:spPr bwMode="auto">
          <a:xfrm>
            <a:off x="4152900" y="5345113"/>
            <a:ext cx="4305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a:latin typeface="+mn-lt"/>
              </a:rPr>
              <a:t>CUBIT™ will subdivide the geometry into logical mapped regions</a:t>
            </a:r>
          </a:p>
        </p:txBody>
      </p:sp>
      <p:sp>
        <p:nvSpPr>
          <p:cNvPr id="4" name="Rectangle 9">
            <a:extLst>
              <a:ext uri="{FF2B5EF4-FFF2-40B4-BE49-F238E27FC236}">
                <a16:creationId xmlns:a16="http://schemas.microsoft.com/office/drawing/2014/main" id="{BE58746F-4164-D0B1-EE8C-D1E3C5B0A684}"/>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Midpoint Subdivision</a:t>
            </a:r>
          </a:p>
        </p:txBody>
      </p:sp>
    </p:spTree>
    <p:extLst>
      <p:ext uri="{BB962C8B-B14F-4D97-AF65-F5344CB8AC3E}">
        <p14:creationId xmlns:p14="http://schemas.microsoft.com/office/powerpoint/2010/main" val="1573922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64B43F85-1F47-86E4-4A93-7F4430437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013" y="1189038"/>
            <a:ext cx="40386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a:extLst>
              <a:ext uri="{FF2B5EF4-FFF2-40B4-BE49-F238E27FC236}">
                <a16:creationId xmlns:a16="http://schemas.microsoft.com/office/drawing/2014/main" id="{4EEDD26C-E50A-7276-2028-08F05FA1F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4" y="1214438"/>
            <a:ext cx="380047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7">
            <a:extLst>
              <a:ext uri="{FF2B5EF4-FFF2-40B4-BE49-F238E27FC236}">
                <a16:creationId xmlns:a16="http://schemas.microsoft.com/office/drawing/2014/main" id="{9680ABE3-C61E-D252-AF05-5E9CF705FADF}"/>
              </a:ext>
            </a:extLst>
          </p:cNvPr>
          <p:cNvSpPr txBox="1">
            <a:spLocks noChangeArrowheads="1"/>
          </p:cNvSpPr>
          <p:nvPr/>
        </p:nvSpPr>
        <p:spPr bwMode="auto">
          <a:xfrm>
            <a:off x="4152900" y="5526088"/>
            <a:ext cx="445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800">
                <a:latin typeface="+mn-lt"/>
              </a:rPr>
              <a:t>A mapped mesh will be applied to each logical region </a:t>
            </a:r>
          </a:p>
        </p:txBody>
      </p:sp>
      <p:pic>
        <p:nvPicPr>
          <p:cNvPr id="440324" name="Picture 4">
            <a:extLst>
              <a:ext uri="{FF2B5EF4-FFF2-40B4-BE49-F238E27FC236}">
                <a16:creationId xmlns:a16="http://schemas.microsoft.com/office/drawing/2014/main" id="{3A56498A-7B20-BAF7-30C0-8A3EE75D2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726" y="1184276"/>
            <a:ext cx="4067175"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25" name="Picture 5">
            <a:extLst>
              <a:ext uri="{FF2B5EF4-FFF2-40B4-BE49-F238E27FC236}">
                <a16:creationId xmlns:a16="http://schemas.microsoft.com/office/drawing/2014/main" id="{1ECFA393-C4D2-740B-FD59-B2BBC04F18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50" y="1252539"/>
            <a:ext cx="38100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13765D27-67BC-D8B8-94AD-379C8D1DDFFC}"/>
              </a:ext>
            </a:extLst>
          </p:cNvPr>
          <p:cNvGrpSpPr>
            <a:grpSpLocks/>
          </p:cNvGrpSpPr>
          <p:nvPr/>
        </p:nvGrpSpPr>
        <p:grpSpPr bwMode="auto">
          <a:xfrm>
            <a:off x="2092325" y="1208088"/>
            <a:ext cx="8115300" cy="4267200"/>
            <a:chOff x="568037" y="1208810"/>
            <a:chExt cx="8116165" cy="4265705"/>
          </a:xfrm>
        </p:grpSpPr>
        <p:pic>
          <p:nvPicPr>
            <p:cNvPr id="24585" name="Picture 6">
              <a:extLst>
                <a:ext uri="{FF2B5EF4-FFF2-40B4-BE49-F238E27FC236}">
                  <a16:creationId xmlns:a16="http://schemas.microsoft.com/office/drawing/2014/main" id="{A2794700-C2B9-12CE-31EC-BAFCD27B6B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3955" y="1208810"/>
              <a:ext cx="4060247" cy="426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7">
              <a:extLst>
                <a:ext uri="{FF2B5EF4-FFF2-40B4-BE49-F238E27FC236}">
                  <a16:creationId xmlns:a16="http://schemas.microsoft.com/office/drawing/2014/main" id="{CC036C83-0707-FF4C-E344-7ACAD992CF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037" y="1303967"/>
              <a:ext cx="3723409" cy="373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9">
            <a:extLst>
              <a:ext uri="{FF2B5EF4-FFF2-40B4-BE49-F238E27FC236}">
                <a16:creationId xmlns:a16="http://schemas.microsoft.com/office/drawing/2014/main" id="{7BD47522-DE60-4745-50CF-AAD59E8FEF42}"/>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Midpoint Subdivision</a:t>
            </a:r>
          </a:p>
        </p:txBody>
      </p:sp>
    </p:spTree>
    <p:extLst>
      <p:ext uri="{BB962C8B-B14F-4D97-AF65-F5344CB8AC3E}">
        <p14:creationId xmlns:p14="http://schemas.microsoft.com/office/powerpoint/2010/main" val="1883909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0325"/>
                                        </p:tgtEl>
                                        <p:attrNameLst>
                                          <p:attrName>style.visibility</p:attrName>
                                        </p:attrNameLst>
                                      </p:cBhvr>
                                      <p:to>
                                        <p:strVal val="visible"/>
                                      </p:to>
                                    </p:set>
                                    <p:animEffect transition="in" filter="fade">
                                      <p:cBhvr>
                                        <p:cTn id="7" dur="500"/>
                                        <p:tgtEl>
                                          <p:spTgt spid="440325"/>
                                        </p:tgtEl>
                                      </p:cBhvr>
                                    </p:animEffect>
                                  </p:childTnLst>
                                </p:cTn>
                              </p:par>
                              <p:par>
                                <p:cTn id="8" presetID="10" presetClass="entr" presetSubtype="0" fill="hold" nodeType="withEffect">
                                  <p:stCondLst>
                                    <p:cond delay="0"/>
                                  </p:stCondLst>
                                  <p:childTnLst>
                                    <p:set>
                                      <p:cBhvr>
                                        <p:cTn id="9" dur="1" fill="hold">
                                          <p:stCondLst>
                                            <p:cond delay="0"/>
                                          </p:stCondLst>
                                        </p:cTn>
                                        <p:tgtEl>
                                          <p:spTgt spid="440324"/>
                                        </p:tgtEl>
                                        <p:attrNameLst>
                                          <p:attrName>style.visibility</p:attrName>
                                        </p:attrNameLst>
                                      </p:cBhvr>
                                      <p:to>
                                        <p:strVal val="visible"/>
                                      </p:to>
                                    </p:set>
                                    <p:animEffect transition="in" filter="fade">
                                      <p:cBhvr>
                                        <p:cTn id="10" dur="500"/>
                                        <p:tgtEl>
                                          <p:spTgt spid="4403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5783C964-C1B1-9105-C0FD-9E77A15C8FD4}"/>
              </a:ext>
            </a:extLst>
          </p:cNvPr>
          <p:cNvSpPr>
            <a:spLocks noGrp="1" noChangeArrowheads="1"/>
          </p:cNvSpPr>
          <p:nvPr>
            <p:ph type="title"/>
          </p:nvPr>
        </p:nvSpPr>
        <p:spPr/>
        <p:txBody>
          <a:bodyPr/>
          <a:lstStyle/>
          <a:p>
            <a:r>
              <a:rPr lang="en-US" altLang="en-US" dirty="0"/>
              <a:t>Exercise 10.6</a:t>
            </a:r>
            <a:br>
              <a:rPr lang="en-US" altLang="en-US" dirty="0"/>
            </a:br>
            <a:r>
              <a:rPr lang="en-US" altLang="en-US" dirty="0"/>
              <a:t>Midpoint Subdivision</a:t>
            </a:r>
          </a:p>
        </p:txBody>
      </p:sp>
      <p:pic>
        <p:nvPicPr>
          <p:cNvPr id="25603" name="Picture 3">
            <a:extLst>
              <a:ext uri="{FF2B5EF4-FFF2-40B4-BE49-F238E27FC236}">
                <a16:creationId xmlns:a16="http://schemas.microsoft.com/office/drawing/2014/main" id="{B4416E05-FEAF-E3E2-33C6-D467684B14B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4200" y="1143000"/>
            <a:ext cx="24844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10">
            <a:extLst>
              <a:ext uri="{FF2B5EF4-FFF2-40B4-BE49-F238E27FC236}">
                <a16:creationId xmlns:a16="http://schemas.microsoft.com/office/drawing/2014/main" id="{E1763205-FAEC-F1F4-7DAA-A92D29CD82C8}"/>
              </a:ext>
            </a:extLst>
          </p:cNvPr>
          <p:cNvSpPr txBox="1">
            <a:spLocks noChangeArrowheads="1"/>
          </p:cNvSpPr>
          <p:nvPr/>
        </p:nvSpPr>
        <p:spPr bwMode="auto">
          <a:xfrm>
            <a:off x="1828800" y="1371600"/>
            <a:ext cx="6172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latin typeface="+mn-lt"/>
              </a:rPr>
              <a:t>Create a cubit model using the following commands </a:t>
            </a:r>
          </a:p>
        </p:txBody>
      </p:sp>
      <p:sp>
        <p:nvSpPr>
          <p:cNvPr id="25605" name="Text Box 10">
            <a:extLst>
              <a:ext uri="{FF2B5EF4-FFF2-40B4-BE49-F238E27FC236}">
                <a16:creationId xmlns:a16="http://schemas.microsoft.com/office/drawing/2014/main" id="{6C2F4871-FD05-FC1F-6EF5-714CF6D57222}"/>
              </a:ext>
            </a:extLst>
          </p:cNvPr>
          <p:cNvSpPr txBox="1">
            <a:spLocks noChangeArrowheads="1"/>
          </p:cNvSpPr>
          <p:nvPr/>
        </p:nvSpPr>
        <p:spPr bwMode="auto">
          <a:xfrm>
            <a:off x="2362200" y="1738312"/>
            <a:ext cx="3352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solidFill>
                  <a:srgbClr val="0070C0"/>
                </a:solidFill>
              </a:rPr>
              <a:t>sphere radius 10</a:t>
            </a:r>
          </a:p>
          <a:p>
            <a:r>
              <a:rPr lang="en-US" altLang="en-US" sz="1600" dirty="0">
                <a:solidFill>
                  <a:srgbClr val="0070C0"/>
                </a:solidFill>
              </a:rPr>
              <a:t>brick x 50</a:t>
            </a:r>
          </a:p>
          <a:p>
            <a:r>
              <a:rPr lang="en-US" altLang="en-US" sz="1600" dirty="0">
                <a:solidFill>
                  <a:srgbClr val="0070C0"/>
                </a:solidFill>
              </a:rPr>
              <a:t>subtract vol 1 from vol 2 keep</a:t>
            </a:r>
          </a:p>
          <a:p>
            <a:r>
              <a:rPr lang="en-US" altLang="en-US" sz="1600" dirty="0">
                <a:solidFill>
                  <a:srgbClr val="0070C0"/>
                </a:solidFill>
              </a:rPr>
              <a:t>delete vol 2</a:t>
            </a:r>
          </a:p>
          <a:p>
            <a:r>
              <a:rPr lang="en-US" altLang="en-US" sz="1600" dirty="0">
                <a:solidFill>
                  <a:srgbClr val="0070C0"/>
                </a:solidFill>
              </a:rPr>
              <a:t>compress all</a:t>
            </a:r>
          </a:p>
        </p:txBody>
      </p:sp>
      <p:sp>
        <p:nvSpPr>
          <p:cNvPr id="25606" name="Text Box 10">
            <a:extLst>
              <a:ext uri="{FF2B5EF4-FFF2-40B4-BE49-F238E27FC236}">
                <a16:creationId xmlns:a16="http://schemas.microsoft.com/office/drawing/2014/main" id="{291B5511-0CD5-3137-3357-EB39E74D2EA7}"/>
              </a:ext>
            </a:extLst>
          </p:cNvPr>
          <p:cNvSpPr txBox="1">
            <a:spLocks noChangeArrowheads="1"/>
          </p:cNvSpPr>
          <p:nvPr/>
        </p:nvSpPr>
        <p:spPr bwMode="auto">
          <a:xfrm>
            <a:off x="1828800" y="3124200"/>
            <a:ext cx="495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rPr>
              <a:t>Mesh the two volumes with a size of 1.0.  Make sure the mesh matches between the volumes</a:t>
            </a:r>
          </a:p>
        </p:txBody>
      </p:sp>
      <p:sp>
        <p:nvSpPr>
          <p:cNvPr id="25607" name="Text Box 10">
            <a:extLst>
              <a:ext uri="{FF2B5EF4-FFF2-40B4-BE49-F238E27FC236}">
                <a16:creationId xmlns:a16="http://schemas.microsoft.com/office/drawing/2014/main" id="{ACF60F11-C2EC-75F0-0947-FF7538E8A751}"/>
              </a:ext>
            </a:extLst>
          </p:cNvPr>
          <p:cNvSpPr txBox="1">
            <a:spLocks noChangeArrowheads="1"/>
          </p:cNvSpPr>
          <p:nvPr/>
        </p:nvSpPr>
        <p:spPr bwMode="auto">
          <a:xfrm>
            <a:off x="1828801" y="4038600"/>
            <a:ext cx="4191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b="1" dirty="0">
                <a:latin typeface="+mn-lt"/>
              </a:rPr>
              <a:t>Hints:</a:t>
            </a:r>
            <a:r>
              <a:rPr lang="en-US" altLang="en-US" sz="1600" dirty="0">
                <a:latin typeface="+mn-lt"/>
              </a:rPr>
              <a:t> Try cutting the volumes on the 3 coordinate axis.  This should result in 16 volumes.  You should be able to mesh each of the volumes with scheme Polyhedron.  You may want to simplify the model and work on one quadrant, and then use copy/reflect for the other quadrants.</a:t>
            </a:r>
          </a:p>
        </p:txBody>
      </p:sp>
      <p:pic>
        <p:nvPicPr>
          <p:cNvPr id="25608" name="Picture 8">
            <a:extLst>
              <a:ext uri="{FF2B5EF4-FFF2-40B4-BE49-F238E27FC236}">
                <a16:creationId xmlns:a16="http://schemas.microsoft.com/office/drawing/2014/main" id="{C8D63CFE-AD76-3023-0C07-F423CAF0BBD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8600" y="2895600"/>
            <a:ext cx="24574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9">
            <a:extLst>
              <a:ext uri="{FF2B5EF4-FFF2-40B4-BE49-F238E27FC236}">
                <a16:creationId xmlns:a16="http://schemas.microsoft.com/office/drawing/2014/main" id="{DCB9B69B-B3C0-57AE-66E3-BB72D4EEF54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4191000"/>
            <a:ext cx="2351088"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284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9363DB-1DF0-D910-DBE0-C8CF89E7B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019" y="1807811"/>
            <a:ext cx="1687916" cy="3455077"/>
          </a:xfrm>
          <a:prstGeom prst="rect">
            <a:avLst/>
          </a:prstGeom>
          <a:ln>
            <a:noFill/>
          </a:ln>
          <a:effectLst>
            <a:outerShdw blurRad="292100" dist="139700" dir="2700000" algn="tl" rotWithShape="0">
              <a:srgbClr val="333333">
                <a:alpha val="65000"/>
              </a:srgbClr>
            </a:outerShdw>
          </a:effectLst>
        </p:spPr>
      </p:pic>
      <p:pic>
        <p:nvPicPr>
          <p:cNvPr id="27650" name="Picture 2">
            <a:extLst>
              <a:ext uri="{FF2B5EF4-FFF2-40B4-BE49-F238E27FC236}">
                <a16:creationId xmlns:a16="http://schemas.microsoft.com/office/drawing/2014/main" id="{194BE78A-4A57-EA40-C350-9DB9DFC5A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2119" y="995479"/>
            <a:ext cx="2235200"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11">
            <a:extLst>
              <a:ext uri="{FF2B5EF4-FFF2-40B4-BE49-F238E27FC236}">
                <a16:creationId xmlns:a16="http://schemas.microsoft.com/office/drawing/2014/main" id="{B138B504-D2D8-046A-1146-25263EABD066}"/>
              </a:ext>
            </a:extLst>
          </p:cNvPr>
          <p:cNvSpPr txBox="1">
            <a:spLocks noChangeArrowheads="1"/>
          </p:cNvSpPr>
          <p:nvPr/>
        </p:nvSpPr>
        <p:spPr bwMode="auto">
          <a:xfrm>
            <a:off x="5816896" y="1294724"/>
            <a:ext cx="31035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rPr>
              <a:t>CUBIT™ includes several tools to modify the surface geometry.</a:t>
            </a:r>
          </a:p>
        </p:txBody>
      </p:sp>
      <p:sp>
        <p:nvSpPr>
          <p:cNvPr id="27653" name="Rectangle 12">
            <a:extLst>
              <a:ext uri="{FF2B5EF4-FFF2-40B4-BE49-F238E27FC236}">
                <a16:creationId xmlns:a16="http://schemas.microsoft.com/office/drawing/2014/main" id="{29703349-A87D-BE91-E545-B39C7BC7ED0F}"/>
              </a:ext>
            </a:extLst>
          </p:cNvPr>
          <p:cNvSpPr>
            <a:spLocks noChangeArrowheads="1"/>
          </p:cNvSpPr>
          <p:nvPr/>
        </p:nvSpPr>
        <p:spPr bwMode="auto">
          <a:xfrm>
            <a:off x="5816896" y="1904324"/>
            <a:ext cx="48879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rPr>
              <a:t>Tools can be used to enforce source-link-target topology for sweeping </a:t>
            </a:r>
          </a:p>
        </p:txBody>
      </p:sp>
      <p:sp>
        <p:nvSpPr>
          <p:cNvPr id="27654" name="AutoShape 13">
            <a:extLst>
              <a:ext uri="{FF2B5EF4-FFF2-40B4-BE49-F238E27FC236}">
                <a16:creationId xmlns:a16="http://schemas.microsoft.com/office/drawing/2014/main" id="{0D712341-E579-BEF0-AEEC-A7FF5820680F}"/>
              </a:ext>
            </a:extLst>
          </p:cNvPr>
          <p:cNvSpPr>
            <a:spLocks noChangeArrowheads="1"/>
          </p:cNvSpPr>
          <p:nvPr/>
        </p:nvSpPr>
        <p:spPr bwMode="auto">
          <a:xfrm rot="19406852">
            <a:off x="3219631" y="1416167"/>
            <a:ext cx="152400" cy="228600"/>
          </a:xfrm>
          <a:prstGeom prst="upArrow">
            <a:avLst>
              <a:gd name="adj1" fmla="val 37500"/>
              <a:gd name="adj2" fmla="val 78125"/>
            </a:avLst>
          </a:prstGeom>
          <a:solidFill>
            <a:schemeClr val="bg1"/>
          </a:soli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27655" name="AutoShape 14">
            <a:extLst>
              <a:ext uri="{FF2B5EF4-FFF2-40B4-BE49-F238E27FC236}">
                <a16:creationId xmlns:a16="http://schemas.microsoft.com/office/drawing/2014/main" id="{4FBDD6CE-F210-BA28-382E-5E9F736333EA}"/>
              </a:ext>
            </a:extLst>
          </p:cNvPr>
          <p:cNvSpPr>
            <a:spLocks noChangeArrowheads="1"/>
          </p:cNvSpPr>
          <p:nvPr/>
        </p:nvSpPr>
        <p:spPr bwMode="auto">
          <a:xfrm rot="19406852">
            <a:off x="3516314" y="1979728"/>
            <a:ext cx="152400" cy="228600"/>
          </a:xfrm>
          <a:prstGeom prst="upArrow">
            <a:avLst>
              <a:gd name="adj1" fmla="val 37500"/>
              <a:gd name="adj2" fmla="val 78125"/>
            </a:avLst>
          </a:prstGeom>
          <a:solidFill>
            <a:schemeClr val="bg1"/>
          </a:soli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27656" name="AutoShape 15">
            <a:extLst>
              <a:ext uri="{FF2B5EF4-FFF2-40B4-BE49-F238E27FC236}">
                <a16:creationId xmlns:a16="http://schemas.microsoft.com/office/drawing/2014/main" id="{3B043F3F-D114-CA40-CB2A-42751238F3DA}"/>
              </a:ext>
            </a:extLst>
          </p:cNvPr>
          <p:cNvSpPr>
            <a:spLocks noChangeArrowheads="1"/>
          </p:cNvSpPr>
          <p:nvPr/>
        </p:nvSpPr>
        <p:spPr bwMode="auto">
          <a:xfrm rot="19406852">
            <a:off x="3499954" y="2508249"/>
            <a:ext cx="152400" cy="228600"/>
          </a:xfrm>
          <a:prstGeom prst="upArrow">
            <a:avLst>
              <a:gd name="adj1" fmla="val 37500"/>
              <a:gd name="adj2" fmla="val 78125"/>
            </a:avLst>
          </a:prstGeom>
          <a:solidFill>
            <a:schemeClr val="bg1"/>
          </a:soli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27657" name="Text Box 16">
            <a:extLst>
              <a:ext uri="{FF2B5EF4-FFF2-40B4-BE49-F238E27FC236}">
                <a16:creationId xmlns:a16="http://schemas.microsoft.com/office/drawing/2014/main" id="{06030807-9921-6B3F-FAF1-1888FA0760BA}"/>
              </a:ext>
            </a:extLst>
          </p:cNvPr>
          <p:cNvSpPr txBox="1">
            <a:spLocks noChangeArrowheads="1"/>
          </p:cNvSpPr>
          <p:nvPr/>
        </p:nvSpPr>
        <p:spPr bwMode="auto">
          <a:xfrm>
            <a:off x="2574589" y="6185905"/>
            <a:ext cx="282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400" dirty="0">
                <a:latin typeface="+mn-lt"/>
              </a:rPr>
              <a:t>Surface Modify Command Panels</a:t>
            </a:r>
          </a:p>
        </p:txBody>
      </p:sp>
      <p:pic>
        <p:nvPicPr>
          <p:cNvPr id="27658" name="Picture 17">
            <a:extLst>
              <a:ext uri="{FF2B5EF4-FFF2-40B4-BE49-F238E27FC236}">
                <a16:creationId xmlns:a16="http://schemas.microsoft.com/office/drawing/2014/main" id="{3CAC31AD-8EB3-32E2-AB68-0D1A89640C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499" r="11522" b="8749"/>
          <a:stretch>
            <a:fillRect/>
          </a:stretch>
        </p:blipFill>
        <p:spPr bwMode="auto">
          <a:xfrm>
            <a:off x="5960322" y="4702627"/>
            <a:ext cx="2048725" cy="147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9" name="Group 25">
            <a:extLst>
              <a:ext uri="{FF2B5EF4-FFF2-40B4-BE49-F238E27FC236}">
                <a16:creationId xmlns:a16="http://schemas.microsoft.com/office/drawing/2014/main" id="{EA9CC7E1-5298-A330-6701-9134933567FD}"/>
              </a:ext>
            </a:extLst>
          </p:cNvPr>
          <p:cNvGrpSpPr>
            <a:grpSpLocks/>
          </p:cNvGrpSpPr>
          <p:nvPr/>
        </p:nvGrpSpPr>
        <p:grpSpPr bwMode="auto">
          <a:xfrm>
            <a:off x="8370997" y="4498300"/>
            <a:ext cx="3102345" cy="1674811"/>
            <a:chOff x="3792" y="1008"/>
            <a:chExt cx="2045" cy="1104"/>
          </a:xfrm>
        </p:grpSpPr>
        <p:pic>
          <p:nvPicPr>
            <p:cNvPr id="27667" name="Picture 18">
              <a:extLst>
                <a:ext uri="{FF2B5EF4-FFF2-40B4-BE49-F238E27FC236}">
                  <a16:creationId xmlns:a16="http://schemas.microsoft.com/office/drawing/2014/main" id="{4BD4DBC3-AC9A-756D-620D-6B5F616620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2" y="1008"/>
              <a:ext cx="82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19">
              <a:extLst>
                <a:ext uri="{FF2B5EF4-FFF2-40B4-BE49-F238E27FC236}">
                  <a16:creationId xmlns:a16="http://schemas.microsoft.com/office/drawing/2014/main" id="{2025617B-1709-CC93-4EF2-6931847F48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4" y="1056"/>
              <a:ext cx="893"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9" name="AutoShape 20">
              <a:extLst>
                <a:ext uri="{FF2B5EF4-FFF2-40B4-BE49-F238E27FC236}">
                  <a16:creationId xmlns:a16="http://schemas.microsoft.com/office/drawing/2014/main" id="{0DB52FA2-E3A3-456B-192B-BC51778F97A0}"/>
                </a:ext>
              </a:extLst>
            </p:cNvPr>
            <p:cNvSpPr>
              <a:spLocks noChangeArrowheads="1"/>
            </p:cNvSpPr>
            <p:nvPr/>
          </p:nvSpPr>
          <p:spPr bwMode="auto">
            <a:xfrm>
              <a:off x="4704" y="1440"/>
              <a:ext cx="240" cy="144"/>
            </a:xfrm>
            <a:prstGeom prst="rightArrow">
              <a:avLst>
                <a:gd name="adj1" fmla="val 50000"/>
                <a:gd name="adj2" fmla="val 41667"/>
              </a:avLst>
            </a:prstGeom>
            <a:solidFill>
              <a:srgbClr val="99CC00"/>
            </a:soli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grpSp>
      <p:grpSp>
        <p:nvGrpSpPr>
          <p:cNvPr id="27660" name="Group 21">
            <a:extLst>
              <a:ext uri="{FF2B5EF4-FFF2-40B4-BE49-F238E27FC236}">
                <a16:creationId xmlns:a16="http://schemas.microsoft.com/office/drawing/2014/main" id="{130BD417-C98E-18B0-A6D7-5AD538267DD4}"/>
              </a:ext>
            </a:extLst>
          </p:cNvPr>
          <p:cNvGrpSpPr>
            <a:grpSpLocks/>
          </p:cNvGrpSpPr>
          <p:nvPr/>
        </p:nvGrpSpPr>
        <p:grpSpPr bwMode="auto">
          <a:xfrm>
            <a:off x="5893095" y="2742523"/>
            <a:ext cx="4343400" cy="1600200"/>
            <a:chOff x="336" y="1008"/>
            <a:chExt cx="5184" cy="2208"/>
          </a:xfrm>
        </p:grpSpPr>
        <p:pic>
          <p:nvPicPr>
            <p:cNvPr id="27664" name="Picture 22" descr="wheel_surfaces">
              <a:extLst>
                <a:ext uri="{FF2B5EF4-FFF2-40B4-BE49-F238E27FC236}">
                  <a16:creationId xmlns:a16="http://schemas.microsoft.com/office/drawing/2014/main" id="{BE2BDCF2-B9FB-BC9B-8084-5925C9DFB7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8697" t="10959" r="20113" b="5023"/>
            <a:stretch>
              <a:fillRect/>
            </a:stretch>
          </p:blipFill>
          <p:spPr bwMode="auto">
            <a:xfrm>
              <a:off x="336" y="1008"/>
              <a:ext cx="1728" cy="220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65" name="Picture 23" descr="wheel_composite">
              <a:extLst>
                <a:ext uri="{FF2B5EF4-FFF2-40B4-BE49-F238E27FC236}">
                  <a16:creationId xmlns:a16="http://schemas.microsoft.com/office/drawing/2014/main" id="{B77446A7-2689-7837-3051-391DC34430E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8697" t="10959" r="20113" b="5023"/>
            <a:stretch>
              <a:fillRect/>
            </a:stretch>
          </p:blipFill>
          <p:spPr bwMode="auto">
            <a:xfrm>
              <a:off x="3792" y="1008"/>
              <a:ext cx="1728" cy="220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66" name="Picture 24" descr="wheel_surfaces_meshed_solid">
              <a:extLst>
                <a:ext uri="{FF2B5EF4-FFF2-40B4-BE49-F238E27FC236}">
                  <a16:creationId xmlns:a16="http://schemas.microsoft.com/office/drawing/2014/main" id="{EDE490F4-E4B2-4A48-23AD-17578AC9122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15297" t="7306" r="23512" b="8676"/>
            <a:stretch>
              <a:fillRect/>
            </a:stretch>
          </p:blipFill>
          <p:spPr bwMode="auto">
            <a:xfrm>
              <a:off x="2064" y="1008"/>
              <a:ext cx="1728" cy="220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661" name="Text Box 26">
            <a:extLst>
              <a:ext uri="{FF2B5EF4-FFF2-40B4-BE49-F238E27FC236}">
                <a16:creationId xmlns:a16="http://schemas.microsoft.com/office/drawing/2014/main" id="{CB240BA1-D4DE-9F89-D5C5-36908E4DA730}"/>
              </a:ext>
            </a:extLst>
          </p:cNvPr>
          <p:cNvSpPr txBox="1">
            <a:spLocks noChangeArrowheads="1"/>
          </p:cNvSpPr>
          <p:nvPr/>
        </p:nvSpPr>
        <p:spPr bwMode="auto">
          <a:xfrm>
            <a:off x="10236496" y="2972712"/>
            <a:ext cx="1180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rPr>
              <a:t>Composite</a:t>
            </a:r>
          </a:p>
          <a:p>
            <a:r>
              <a:rPr lang="en-US" altLang="en-US" sz="1600">
                <a:latin typeface="+mn-lt"/>
              </a:rPr>
              <a:t>surfaces</a:t>
            </a:r>
          </a:p>
        </p:txBody>
      </p:sp>
      <p:sp>
        <p:nvSpPr>
          <p:cNvPr id="27662" name="Text Box 27">
            <a:extLst>
              <a:ext uri="{FF2B5EF4-FFF2-40B4-BE49-F238E27FC236}">
                <a16:creationId xmlns:a16="http://schemas.microsoft.com/office/drawing/2014/main" id="{24C2D4A6-87DA-F0B5-5C3F-B43C0F72AF4C}"/>
              </a:ext>
            </a:extLst>
          </p:cNvPr>
          <p:cNvSpPr txBox="1">
            <a:spLocks noChangeArrowheads="1"/>
          </p:cNvSpPr>
          <p:nvPr/>
        </p:nvSpPr>
        <p:spPr bwMode="auto">
          <a:xfrm>
            <a:off x="6177536" y="6200098"/>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latin typeface="+mn-lt"/>
              </a:rPr>
              <a:t>Split surfaces</a:t>
            </a:r>
          </a:p>
        </p:txBody>
      </p:sp>
      <p:sp>
        <p:nvSpPr>
          <p:cNvPr id="27663" name="Text Box 28">
            <a:extLst>
              <a:ext uri="{FF2B5EF4-FFF2-40B4-BE49-F238E27FC236}">
                <a16:creationId xmlns:a16="http://schemas.microsoft.com/office/drawing/2014/main" id="{7D17E8E1-D48E-6DC9-B268-FA6864015B1E}"/>
              </a:ext>
            </a:extLst>
          </p:cNvPr>
          <p:cNvSpPr txBox="1">
            <a:spLocks noChangeArrowheads="1"/>
          </p:cNvSpPr>
          <p:nvPr/>
        </p:nvSpPr>
        <p:spPr bwMode="auto">
          <a:xfrm>
            <a:off x="8967896" y="6188050"/>
            <a:ext cx="21492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latin typeface="+mn-lt"/>
              </a:rPr>
              <a:t>Remove surfaces</a:t>
            </a:r>
          </a:p>
        </p:txBody>
      </p:sp>
      <p:sp>
        <p:nvSpPr>
          <p:cNvPr id="4" name="Rectangle 9">
            <a:extLst>
              <a:ext uri="{FF2B5EF4-FFF2-40B4-BE49-F238E27FC236}">
                <a16:creationId xmlns:a16="http://schemas.microsoft.com/office/drawing/2014/main" id="{8DA11928-F1AA-7E8E-A3BF-D729BCD199A3}"/>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Surface Geometry Tools</a:t>
            </a:r>
          </a:p>
        </p:txBody>
      </p:sp>
      <p:sp>
        <p:nvSpPr>
          <p:cNvPr id="7" name="Text Box 16">
            <a:extLst>
              <a:ext uri="{FF2B5EF4-FFF2-40B4-BE49-F238E27FC236}">
                <a16:creationId xmlns:a16="http://schemas.microsoft.com/office/drawing/2014/main" id="{FC3809B2-FC1B-6552-B223-753684B8B156}"/>
              </a:ext>
            </a:extLst>
          </p:cNvPr>
          <p:cNvSpPr txBox="1">
            <a:spLocks noChangeArrowheads="1"/>
          </p:cNvSpPr>
          <p:nvPr/>
        </p:nvSpPr>
        <p:spPr bwMode="auto">
          <a:xfrm>
            <a:off x="445956" y="5713209"/>
            <a:ext cx="19780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400" dirty="0">
                <a:latin typeface="+mn-lt"/>
              </a:rPr>
              <a:t>Surface Context Menu</a:t>
            </a:r>
          </a:p>
        </p:txBody>
      </p:sp>
      <p:sp>
        <p:nvSpPr>
          <p:cNvPr id="8" name="AutoShape 14">
            <a:extLst>
              <a:ext uri="{FF2B5EF4-FFF2-40B4-BE49-F238E27FC236}">
                <a16:creationId xmlns:a16="http://schemas.microsoft.com/office/drawing/2014/main" id="{3190AADA-076C-8428-057C-515612E26710}"/>
              </a:ext>
            </a:extLst>
          </p:cNvPr>
          <p:cNvSpPr>
            <a:spLocks noChangeArrowheads="1"/>
          </p:cNvSpPr>
          <p:nvPr/>
        </p:nvSpPr>
        <p:spPr bwMode="auto">
          <a:xfrm rot="19406852">
            <a:off x="1371203" y="5148588"/>
            <a:ext cx="152400" cy="228600"/>
          </a:xfrm>
          <a:prstGeom prst="upArrow">
            <a:avLst>
              <a:gd name="adj1" fmla="val 37500"/>
              <a:gd name="adj2" fmla="val 78125"/>
            </a:avLst>
          </a:prstGeom>
          <a:solidFill>
            <a:schemeClr val="bg1"/>
          </a:soli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Tree>
    <p:extLst>
      <p:ext uri="{BB962C8B-B14F-4D97-AF65-F5344CB8AC3E}">
        <p14:creationId xmlns:p14="http://schemas.microsoft.com/office/powerpoint/2010/main" val="512970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5">
            <a:extLst>
              <a:ext uri="{FF2B5EF4-FFF2-40B4-BE49-F238E27FC236}">
                <a16:creationId xmlns:a16="http://schemas.microsoft.com/office/drawing/2014/main" id="{8CBD47F9-CCDC-7020-C037-C2DDD29EA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433" y="2652385"/>
            <a:ext cx="23701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a:extLst>
              <a:ext uri="{FF2B5EF4-FFF2-40B4-BE49-F238E27FC236}">
                <a16:creationId xmlns:a16="http://schemas.microsoft.com/office/drawing/2014/main" id="{428152B3-19D1-B7A6-672D-15D5403CD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009" y="2798435"/>
            <a:ext cx="2562225"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AutoShape 7">
            <a:extLst>
              <a:ext uri="{FF2B5EF4-FFF2-40B4-BE49-F238E27FC236}">
                <a16:creationId xmlns:a16="http://schemas.microsoft.com/office/drawing/2014/main" id="{4278C340-FA00-E990-5E03-8E26753DDCF7}"/>
              </a:ext>
            </a:extLst>
          </p:cNvPr>
          <p:cNvSpPr>
            <a:spLocks noChangeArrowheads="1"/>
          </p:cNvSpPr>
          <p:nvPr/>
        </p:nvSpPr>
        <p:spPr bwMode="auto">
          <a:xfrm rot="5400000">
            <a:off x="7894840" y="3491379"/>
            <a:ext cx="688975" cy="230188"/>
          </a:xfrm>
          <a:prstGeom prst="rightArrow">
            <a:avLst>
              <a:gd name="adj1" fmla="val 50000"/>
              <a:gd name="adj2" fmla="val 74827"/>
            </a:avLst>
          </a:prstGeom>
          <a:solidFill>
            <a:srgbClr val="99CC00"/>
          </a:soli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p>
        </p:txBody>
      </p:sp>
      <p:sp>
        <p:nvSpPr>
          <p:cNvPr id="28678" name="Text Box 9">
            <a:extLst>
              <a:ext uri="{FF2B5EF4-FFF2-40B4-BE49-F238E27FC236}">
                <a16:creationId xmlns:a16="http://schemas.microsoft.com/office/drawing/2014/main" id="{3C3AFF19-AB83-2806-39D6-0EF478E64711}"/>
              </a:ext>
            </a:extLst>
          </p:cNvPr>
          <p:cNvSpPr txBox="1">
            <a:spLocks noChangeArrowheads="1"/>
          </p:cNvSpPr>
          <p:nvPr/>
        </p:nvSpPr>
        <p:spPr bwMode="auto">
          <a:xfrm>
            <a:off x="6524033" y="1674485"/>
            <a:ext cx="3886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600">
                <a:latin typeface="+mn-lt"/>
              </a:rPr>
              <a:t>Use CUBIT™’</a:t>
            </a:r>
            <a:r>
              <a:rPr lang="en-US" altLang="ja-JP" sz="1600">
                <a:latin typeface="+mn-lt"/>
              </a:rPr>
              <a:t>s </a:t>
            </a:r>
            <a:r>
              <a:rPr lang="en-US" altLang="ja-JP" sz="1600" b="1">
                <a:latin typeface="+mn-lt"/>
              </a:rPr>
              <a:t>remove surface</a:t>
            </a:r>
            <a:r>
              <a:rPr lang="en-US" altLang="ja-JP" sz="1600">
                <a:latin typeface="+mn-lt"/>
              </a:rPr>
              <a:t> command to remove and extend the neighboring surfaces</a:t>
            </a:r>
            <a:endParaRPr lang="en-US" altLang="en-US" sz="1600">
              <a:latin typeface="+mn-lt"/>
            </a:endParaRPr>
          </a:p>
        </p:txBody>
      </p:sp>
      <p:sp>
        <p:nvSpPr>
          <p:cNvPr id="28679" name="Text Box 10">
            <a:extLst>
              <a:ext uri="{FF2B5EF4-FFF2-40B4-BE49-F238E27FC236}">
                <a16:creationId xmlns:a16="http://schemas.microsoft.com/office/drawing/2014/main" id="{C3E2E852-9DE3-0667-8787-F9366EB3AA89}"/>
              </a:ext>
            </a:extLst>
          </p:cNvPr>
          <p:cNvSpPr txBox="1">
            <a:spLocks noChangeArrowheads="1"/>
          </p:cNvSpPr>
          <p:nvPr/>
        </p:nvSpPr>
        <p:spPr bwMode="auto">
          <a:xfrm>
            <a:off x="8048034" y="2880985"/>
            <a:ext cx="1446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400"/>
              <a:t>Sweep direction</a:t>
            </a:r>
          </a:p>
        </p:txBody>
      </p:sp>
      <p:pic>
        <p:nvPicPr>
          <p:cNvPr id="28680" name="Picture 2">
            <a:extLst>
              <a:ext uri="{FF2B5EF4-FFF2-40B4-BE49-F238E27FC236}">
                <a16:creationId xmlns:a16="http://schemas.microsoft.com/office/drawing/2014/main" id="{5E97C022-D1FC-C545-F537-23B3FF569E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0484" y="1268085"/>
            <a:ext cx="269240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a:extLst>
              <a:ext uri="{FF2B5EF4-FFF2-40B4-BE49-F238E27FC236}">
                <a16:creationId xmlns:a16="http://schemas.microsoft.com/office/drawing/2014/main" id="{5A537ACA-0163-AB5C-72D0-C0255E1FB534}"/>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Remove Surface</a:t>
            </a:r>
          </a:p>
        </p:txBody>
      </p:sp>
      <p:pic>
        <p:nvPicPr>
          <p:cNvPr id="7" name="Picture 6">
            <a:extLst>
              <a:ext uri="{FF2B5EF4-FFF2-40B4-BE49-F238E27FC236}">
                <a16:creationId xmlns:a16="http://schemas.microsoft.com/office/drawing/2014/main" id="{2396F337-325B-4F01-2D0E-8E4BE8DFA2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019" y="1807811"/>
            <a:ext cx="1687916" cy="3455077"/>
          </a:xfrm>
          <a:prstGeom prst="rect">
            <a:avLst/>
          </a:prstGeom>
          <a:ln>
            <a:noFill/>
          </a:ln>
          <a:effectLst>
            <a:outerShdw blurRad="292100" dist="139700" dir="2700000" algn="tl" rotWithShape="0">
              <a:srgbClr val="333333">
                <a:alpha val="65000"/>
              </a:srgbClr>
            </a:outerShdw>
          </a:effectLst>
        </p:spPr>
      </p:pic>
      <p:sp>
        <p:nvSpPr>
          <p:cNvPr id="8" name="Text Box 16">
            <a:extLst>
              <a:ext uri="{FF2B5EF4-FFF2-40B4-BE49-F238E27FC236}">
                <a16:creationId xmlns:a16="http://schemas.microsoft.com/office/drawing/2014/main" id="{77B4C5A4-1BFF-B1F7-8658-1070559D4C35}"/>
              </a:ext>
            </a:extLst>
          </p:cNvPr>
          <p:cNvSpPr txBox="1">
            <a:spLocks noChangeArrowheads="1"/>
          </p:cNvSpPr>
          <p:nvPr/>
        </p:nvSpPr>
        <p:spPr bwMode="auto">
          <a:xfrm>
            <a:off x="196499" y="5447963"/>
            <a:ext cx="24769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400" dirty="0">
                <a:latin typeface="+mn-lt"/>
              </a:rPr>
              <a:t>Surface Context Menu</a:t>
            </a:r>
          </a:p>
          <a:p>
            <a:pPr algn="ctr"/>
            <a:r>
              <a:rPr lang="en-US" altLang="en-US" sz="1400" dirty="0">
                <a:latin typeface="+mn-lt"/>
              </a:rPr>
              <a:t>(Select a surface – right click)</a:t>
            </a:r>
          </a:p>
        </p:txBody>
      </p:sp>
      <p:sp>
        <p:nvSpPr>
          <p:cNvPr id="9" name="AutoShape 14">
            <a:extLst>
              <a:ext uri="{FF2B5EF4-FFF2-40B4-BE49-F238E27FC236}">
                <a16:creationId xmlns:a16="http://schemas.microsoft.com/office/drawing/2014/main" id="{DF49878E-272F-BF2B-D44F-747A52F1466D}"/>
              </a:ext>
            </a:extLst>
          </p:cNvPr>
          <p:cNvSpPr>
            <a:spLocks noChangeArrowheads="1"/>
          </p:cNvSpPr>
          <p:nvPr/>
        </p:nvSpPr>
        <p:spPr bwMode="auto">
          <a:xfrm rot="19406852">
            <a:off x="1168779" y="5011388"/>
            <a:ext cx="152400" cy="228600"/>
          </a:xfrm>
          <a:prstGeom prst="upArrow">
            <a:avLst>
              <a:gd name="adj1" fmla="val 37500"/>
              <a:gd name="adj2" fmla="val 78125"/>
            </a:avLst>
          </a:prstGeom>
          <a:solidFill>
            <a:schemeClr val="bg1"/>
          </a:soli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10" name="Text Box 16">
            <a:extLst>
              <a:ext uri="{FF2B5EF4-FFF2-40B4-BE49-F238E27FC236}">
                <a16:creationId xmlns:a16="http://schemas.microsoft.com/office/drawing/2014/main" id="{154152F4-3666-4AA5-573D-EB5EFA2922A6}"/>
              </a:ext>
            </a:extLst>
          </p:cNvPr>
          <p:cNvSpPr txBox="1">
            <a:spLocks noChangeArrowheads="1"/>
          </p:cNvSpPr>
          <p:nvPr/>
        </p:nvSpPr>
        <p:spPr bwMode="auto">
          <a:xfrm>
            <a:off x="2727621" y="6117667"/>
            <a:ext cx="2862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400" dirty="0">
                <a:latin typeface="+mn-lt"/>
              </a:rPr>
              <a:t>Remove Surface Command Panel</a:t>
            </a:r>
          </a:p>
        </p:txBody>
      </p:sp>
    </p:spTree>
    <p:extLst>
      <p:ext uri="{BB962C8B-B14F-4D97-AF65-F5344CB8AC3E}">
        <p14:creationId xmlns:p14="http://schemas.microsoft.com/office/powerpoint/2010/main" val="3646981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4">
            <a:extLst>
              <a:ext uri="{FF2B5EF4-FFF2-40B4-BE49-F238E27FC236}">
                <a16:creationId xmlns:a16="http://schemas.microsoft.com/office/drawing/2014/main" id="{24D66BBC-E4AB-2526-2E0F-6A8FD1924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243" y="1225560"/>
            <a:ext cx="2297113" cy="219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a:extLst>
              <a:ext uri="{FF2B5EF4-FFF2-40B4-BE49-F238E27FC236}">
                <a16:creationId xmlns:a16="http://schemas.microsoft.com/office/drawing/2014/main" id="{B20119B4-84F3-884F-6942-5FAFF63AC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1296" y="1225560"/>
            <a:ext cx="2349418" cy="224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a:extLst>
              <a:ext uri="{FF2B5EF4-FFF2-40B4-BE49-F238E27FC236}">
                <a16:creationId xmlns:a16="http://schemas.microsoft.com/office/drawing/2014/main" id="{F33A6C9E-8BC1-8E5D-73FB-E9C9A342F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5283" y="3625654"/>
            <a:ext cx="2175395" cy="224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7">
            <a:extLst>
              <a:ext uri="{FF2B5EF4-FFF2-40B4-BE49-F238E27FC236}">
                <a16:creationId xmlns:a16="http://schemas.microsoft.com/office/drawing/2014/main" id="{148E757B-93EA-847C-4C84-5BC4CE0966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1" y="3657600"/>
            <a:ext cx="2297113"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8">
            <a:extLst>
              <a:ext uri="{FF2B5EF4-FFF2-40B4-BE49-F238E27FC236}">
                <a16:creationId xmlns:a16="http://schemas.microsoft.com/office/drawing/2014/main" id="{8208C05F-DBC9-6B19-384D-0FE3E0A4F7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3581401"/>
            <a:ext cx="232727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9">
            <a:extLst>
              <a:ext uri="{FF2B5EF4-FFF2-40B4-BE49-F238E27FC236}">
                <a16:creationId xmlns:a16="http://schemas.microsoft.com/office/drawing/2014/main" id="{4D1E3BE3-8D2E-F5F9-B664-925D8675DCB2}"/>
              </a:ext>
            </a:extLst>
          </p:cNvPr>
          <p:cNvSpPr txBox="1">
            <a:spLocks noChangeArrowheads="1"/>
          </p:cNvSpPr>
          <p:nvPr/>
        </p:nvSpPr>
        <p:spPr bwMode="auto">
          <a:xfrm>
            <a:off x="1905000" y="1676400"/>
            <a:ext cx="1676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400">
                <a:latin typeface="+mn-lt"/>
              </a:rPr>
              <a:t>Mesh the existing topology gives a poor quality mesh</a:t>
            </a:r>
          </a:p>
        </p:txBody>
      </p:sp>
      <p:sp>
        <p:nvSpPr>
          <p:cNvPr id="29705" name="Text Box 12">
            <a:extLst>
              <a:ext uri="{FF2B5EF4-FFF2-40B4-BE49-F238E27FC236}">
                <a16:creationId xmlns:a16="http://schemas.microsoft.com/office/drawing/2014/main" id="{109D174C-5D7C-8FB9-39BF-7337A3181D62}"/>
              </a:ext>
            </a:extLst>
          </p:cNvPr>
          <p:cNvSpPr txBox="1">
            <a:spLocks noChangeArrowheads="1"/>
          </p:cNvSpPr>
          <p:nvPr/>
        </p:nvSpPr>
        <p:spPr bwMode="auto">
          <a:xfrm>
            <a:off x="3124200" y="5791200"/>
            <a:ext cx="426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400">
                <a:latin typeface="+mn-lt"/>
              </a:rPr>
              <a:t>By splitting the surface and then using virtual geometry will result in a higher quality mesh</a:t>
            </a:r>
          </a:p>
        </p:txBody>
      </p:sp>
      <p:sp>
        <p:nvSpPr>
          <p:cNvPr id="29706" name="Line 13">
            <a:extLst>
              <a:ext uri="{FF2B5EF4-FFF2-40B4-BE49-F238E27FC236}">
                <a16:creationId xmlns:a16="http://schemas.microsoft.com/office/drawing/2014/main" id="{D9EBF145-A666-BA83-0293-F443CF9B4A1B}"/>
              </a:ext>
            </a:extLst>
          </p:cNvPr>
          <p:cNvSpPr>
            <a:spLocks noChangeShapeType="1"/>
          </p:cNvSpPr>
          <p:nvPr/>
        </p:nvSpPr>
        <p:spPr bwMode="auto">
          <a:xfrm flipH="1" flipV="1">
            <a:off x="4038600" y="4191000"/>
            <a:ext cx="4572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7" name="Line 14">
            <a:extLst>
              <a:ext uri="{FF2B5EF4-FFF2-40B4-BE49-F238E27FC236}">
                <a16:creationId xmlns:a16="http://schemas.microsoft.com/office/drawing/2014/main" id="{CDEE2A03-B659-06EE-CF22-52844E13CF64}"/>
              </a:ext>
            </a:extLst>
          </p:cNvPr>
          <p:cNvSpPr>
            <a:spLocks noChangeShapeType="1"/>
          </p:cNvSpPr>
          <p:nvPr/>
        </p:nvSpPr>
        <p:spPr bwMode="auto">
          <a:xfrm flipV="1">
            <a:off x="6248400" y="4267200"/>
            <a:ext cx="533400" cy="1600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8" name="Line 15">
            <a:extLst>
              <a:ext uri="{FF2B5EF4-FFF2-40B4-BE49-F238E27FC236}">
                <a16:creationId xmlns:a16="http://schemas.microsoft.com/office/drawing/2014/main" id="{82560EBE-680A-210E-A117-D67B7A29BB31}"/>
              </a:ext>
            </a:extLst>
          </p:cNvPr>
          <p:cNvSpPr>
            <a:spLocks noChangeShapeType="1"/>
          </p:cNvSpPr>
          <p:nvPr/>
        </p:nvSpPr>
        <p:spPr bwMode="auto">
          <a:xfrm flipV="1">
            <a:off x="6705600" y="5562600"/>
            <a:ext cx="13716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9" name="AutoShape 16">
            <a:extLst>
              <a:ext uri="{FF2B5EF4-FFF2-40B4-BE49-F238E27FC236}">
                <a16:creationId xmlns:a16="http://schemas.microsoft.com/office/drawing/2014/main" id="{E9CF9BEA-F171-69D0-4952-96AFEF0A8B0D}"/>
              </a:ext>
            </a:extLst>
          </p:cNvPr>
          <p:cNvSpPr>
            <a:spLocks noChangeArrowheads="1"/>
          </p:cNvSpPr>
          <p:nvPr/>
        </p:nvSpPr>
        <p:spPr bwMode="auto">
          <a:xfrm>
            <a:off x="5638800" y="2209800"/>
            <a:ext cx="381000" cy="228600"/>
          </a:xfrm>
          <a:prstGeom prst="rightArrow">
            <a:avLst>
              <a:gd name="adj1" fmla="val 50000"/>
              <a:gd name="adj2" fmla="val 41667"/>
            </a:avLst>
          </a:prstGeom>
          <a:solidFill>
            <a:srgbClr val="99CC00"/>
          </a:soli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29710" name="AutoShape 17">
            <a:extLst>
              <a:ext uri="{FF2B5EF4-FFF2-40B4-BE49-F238E27FC236}">
                <a16:creationId xmlns:a16="http://schemas.microsoft.com/office/drawing/2014/main" id="{3E98AE41-43D2-2DD0-EFAD-4E627DF5578A}"/>
              </a:ext>
            </a:extLst>
          </p:cNvPr>
          <p:cNvSpPr>
            <a:spLocks noChangeArrowheads="1"/>
          </p:cNvSpPr>
          <p:nvPr/>
        </p:nvSpPr>
        <p:spPr bwMode="auto">
          <a:xfrm>
            <a:off x="4724400" y="4419600"/>
            <a:ext cx="381000" cy="228600"/>
          </a:xfrm>
          <a:prstGeom prst="rightArrow">
            <a:avLst>
              <a:gd name="adj1" fmla="val 50000"/>
              <a:gd name="adj2" fmla="val 41667"/>
            </a:avLst>
          </a:prstGeom>
          <a:solidFill>
            <a:srgbClr val="99CC00"/>
          </a:soli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29711" name="AutoShape 18">
            <a:extLst>
              <a:ext uri="{FF2B5EF4-FFF2-40B4-BE49-F238E27FC236}">
                <a16:creationId xmlns:a16="http://schemas.microsoft.com/office/drawing/2014/main" id="{39A20223-C0F9-C302-4C7D-93955911592F}"/>
              </a:ext>
            </a:extLst>
          </p:cNvPr>
          <p:cNvSpPr>
            <a:spLocks noChangeArrowheads="1"/>
          </p:cNvSpPr>
          <p:nvPr/>
        </p:nvSpPr>
        <p:spPr bwMode="auto">
          <a:xfrm>
            <a:off x="7391400" y="4419600"/>
            <a:ext cx="381000" cy="228600"/>
          </a:xfrm>
          <a:prstGeom prst="rightArrow">
            <a:avLst>
              <a:gd name="adj1" fmla="val 50000"/>
              <a:gd name="adj2" fmla="val 41667"/>
            </a:avLst>
          </a:prstGeom>
          <a:solidFill>
            <a:srgbClr val="99CC00"/>
          </a:soli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4" name="Rectangle 9">
            <a:extLst>
              <a:ext uri="{FF2B5EF4-FFF2-40B4-BE49-F238E27FC236}">
                <a16:creationId xmlns:a16="http://schemas.microsoft.com/office/drawing/2014/main" id="{E61B46D7-2E8F-4763-0835-101E62D90782}"/>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Splitting Surfaces</a:t>
            </a:r>
          </a:p>
        </p:txBody>
      </p:sp>
    </p:spTree>
    <p:extLst>
      <p:ext uri="{BB962C8B-B14F-4D97-AF65-F5344CB8AC3E}">
        <p14:creationId xmlns:p14="http://schemas.microsoft.com/office/powerpoint/2010/main" val="4059827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4">
            <a:extLst>
              <a:ext uri="{FF2B5EF4-FFF2-40B4-BE49-F238E27FC236}">
                <a16:creationId xmlns:a16="http://schemas.microsoft.com/office/drawing/2014/main" id="{94F6AF35-A2F7-5EFE-949B-17272540D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1" y="2157414"/>
            <a:ext cx="4189413"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a:extLst>
              <a:ext uri="{FF2B5EF4-FFF2-40B4-BE49-F238E27FC236}">
                <a16:creationId xmlns:a16="http://schemas.microsoft.com/office/drawing/2014/main" id="{68B66C89-DFDD-F093-8B32-52A678ACA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2081213"/>
            <a:ext cx="4684713" cy="383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5" name="Group 6">
            <a:extLst>
              <a:ext uri="{FF2B5EF4-FFF2-40B4-BE49-F238E27FC236}">
                <a16:creationId xmlns:a16="http://schemas.microsoft.com/office/drawing/2014/main" id="{9E03F001-3CA8-201F-6633-49D04D4597D4}"/>
              </a:ext>
            </a:extLst>
          </p:cNvPr>
          <p:cNvGrpSpPr>
            <a:grpSpLocks/>
          </p:cNvGrpSpPr>
          <p:nvPr/>
        </p:nvGrpSpPr>
        <p:grpSpPr bwMode="auto">
          <a:xfrm>
            <a:off x="6477000" y="3681413"/>
            <a:ext cx="2971800" cy="1981200"/>
            <a:chOff x="3120" y="2003"/>
            <a:chExt cx="1872" cy="1248"/>
          </a:xfrm>
        </p:grpSpPr>
        <p:sp>
          <p:nvSpPr>
            <p:cNvPr id="30741" name="Line 7">
              <a:extLst>
                <a:ext uri="{FF2B5EF4-FFF2-40B4-BE49-F238E27FC236}">
                  <a16:creationId xmlns:a16="http://schemas.microsoft.com/office/drawing/2014/main" id="{73A26DC3-F932-247F-A5EE-5DB209A873B1}"/>
                </a:ext>
              </a:extLst>
            </p:cNvPr>
            <p:cNvSpPr>
              <a:spLocks noChangeShapeType="1"/>
            </p:cNvSpPr>
            <p:nvPr/>
          </p:nvSpPr>
          <p:spPr bwMode="auto">
            <a:xfrm flipH="1" flipV="1">
              <a:off x="3648" y="2003"/>
              <a:ext cx="144" cy="10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2" name="Line 8">
              <a:extLst>
                <a:ext uri="{FF2B5EF4-FFF2-40B4-BE49-F238E27FC236}">
                  <a16:creationId xmlns:a16="http://schemas.microsoft.com/office/drawing/2014/main" id="{CE9200B9-1455-F5E7-E0CD-AE786372434E}"/>
                </a:ext>
              </a:extLst>
            </p:cNvPr>
            <p:cNvSpPr>
              <a:spLocks noChangeShapeType="1"/>
            </p:cNvSpPr>
            <p:nvPr/>
          </p:nvSpPr>
          <p:spPr bwMode="auto">
            <a:xfrm flipV="1">
              <a:off x="3792" y="2003"/>
              <a:ext cx="96" cy="10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3" name="Line 9">
              <a:extLst>
                <a:ext uri="{FF2B5EF4-FFF2-40B4-BE49-F238E27FC236}">
                  <a16:creationId xmlns:a16="http://schemas.microsoft.com/office/drawing/2014/main" id="{7E699BA7-B693-2380-1A2D-3BA671944E96}"/>
                </a:ext>
              </a:extLst>
            </p:cNvPr>
            <p:cNvSpPr>
              <a:spLocks noChangeShapeType="1"/>
            </p:cNvSpPr>
            <p:nvPr/>
          </p:nvSpPr>
          <p:spPr bwMode="auto">
            <a:xfrm flipV="1">
              <a:off x="3792" y="2003"/>
              <a:ext cx="432" cy="10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4" name="Line 10">
              <a:extLst>
                <a:ext uri="{FF2B5EF4-FFF2-40B4-BE49-F238E27FC236}">
                  <a16:creationId xmlns:a16="http://schemas.microsoft.com/office/drawing/2014/main" id="{6735C3B6-37AE-EC04-6AC7-019038CBD154}"/>
                </a:ext>
              </a:extLst>
            </p:cNvPr>
            <p:cNvSpPr>
              <a:spLocks noChangeShapeType="1"/>
            </p:cNvSpPr>
            <p:nvPr/>
          </p:nvSpPr>
          <p:spPr bwMode="auto">
            <a:xfrm flipV="1">
              <a:off x="3792" y="2483"/>
              <a:ext cx="1008"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5" name="Line 11">
              <a:extLst>
                <a:ext uri="{FF2B5EF4-FFF2-40B4-BE49-F238E27FC236}">
                  <a16:creationId xmlns:a16="http://schemas.microsoft.com/office/drawing/2014/main" id="{D7123471-6003-6E48-A907-988B1FEA5C2D}"/>
                </a:ext>
              </a:extLst>
            </p:cNvPr>
            <p:cNvSpPr>
              <a:spLocks noChangeShapeType="1"/>
            </p:cNvSpPr>
            <p:nvPr/>
          </p:nvSpPr>
          <p:spPr bwMode="auto">
            <a:xfrm flipV="1">
              <a:off x="3792" y="2675"/>
              <a:ext cx="1200"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6" name="Line 12">
              <a:extLst>
                <a:ext uri="{FF2B5EF4-FFF2-40B4-BE49-F238E27FC236}">
                  <a16:creationId xmlns:a16="http://schemas.microsoft.com/office/drawing/2014/main" id="{CEB9544E-DBBC-04E3-D344-5BD8F493AB8F}"/>
                </a:ext>
              </a:extLst>
            </p:cNvPr>
            <p:cNvSpPr>
              <a:spLocks noChangeShapeType="1"/>
            </p:cNvSpPr>
            <p:nvPr/>
          </p:nvSpPr>
          <p:spPr bwMode="auto">
            <a:xfrm flipV="1">
              <a:off x="3792" y="2147"/>
              <a:ext cx="672" cy="8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7" name="Text Box 13">
              <a:extLst>
                <a:ext uri="{FF2B5EF4-FFF2-40B4-BE49-F238E27FC236}">
                  <a16:creationId xmlns:a16="http://schemas.microsoft.com/office/drawing/2014/main" id="{6434365D-0C45-C94A-ED49-FE9BF660F919}"/>
                </a:ext>
              </a:extLst>
            </p:cNvPr>
            <p:cNvSpPr txBox="1">
              <a:spLocks noChangeArrowheads="1"/>
            </p:cNvSpPr>
            <p:nvPr/>
          </p:nvSpPr>
          <p:spPr bwMode="auto">
            <a:xfrm>
              <a:off x="3120" y="2963"/>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400">
                  <a:solidFill>
                    <a:srgbClr val="FF0000"/>
                  </a:solidFill>
                  <a:latin typeface="+mn-lt"/>
                </a:rPr>
                <a:t>fillet splits</a:t>
              </a:r>
            </a:p>
          </p:txBody>
        </p:sp>
      </p:grpSp>
      <p:grpSp>
        <p:nvGrpSpPr>
          <p:cNvPr id="30726" name="Group 14">
            <a:extLst>
              <a:ext uri="{FF2B5EF4-FFF2-40B4-BE49-F238E27FC236}">
                <a16:creationId xmlns:a16="http://schemas.microsoft.com/office/drawing/2014/main" id="{EDD24534-B4EC-DA1D-1094-AA176528A94A}"/>
              </a:ext>
            </a:extLst>
          </p:cNvPr>
          <p:cNvGrpSpPr>
            <a:grpSpLocks/>
          </p:cNvGrpSpPr>
          <p:nvPr/>
        </p:nvGrpSpPr>
        <p:grpSpPr bwMode="auto">
          <a:xfrm>
            <a:off x="6477001" y="1416051"/>
            <a:ext cx="1657350" cy="741363"/>
            <a:chOff x="3120" y="576"/>
            <a:chExt cx="1044" cy="467"/>
          </a:xfrm>
        </p:grpSpPr>
        <p:sp>
          <p:nvSpPr>
            <p:cNvPr id="30739" name="AutoShape 15">
              <a:extLst>
                <a:ext uri="{FF2B5EF4-FFF2-40B4-BE49-F238E27FC236}">
                  <a16:creationId xmlns:a16="http://schemas.microsoft.com/office/drawing/2014/main" id="{479F5691-33FD-8E6E-2CEF-51961633887F}"/>
                </a:ext>
              </a:extLst>
            </p:cNvPr>
            <p:cNvSpPr>
              <a:spLocks noChangeArrowheads="1"/>
            </p:cNvSpPr>
            <p:nvPr/>
          </p:nvSpPr>
          <p:spPr bwMode="auto">
            <a:xfrm rot="10757966">
              <a:off x="3264" y="755"/>
              <a:ext cx="672" cy="288"/>
            </a:xfrm>
            <a:prstGeom prst="curvedRightArrow">
              <a:avLst>
                <a:gd name="adj1" fmla="val 25583"/>
                <a:gd name="adj2" fmla="val 42417"/>
                <a:gd name="adj3" fmla="val 77032"/>
              </a:avLst>
            </a:prstGeom>
            <a:solidFill>
              <a:schemeClr val="accent1"/>
            </a:soli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30740" name="Rectangle 16">
              <a:extLst>
                <a:ext uri="{FF2B5EF4-FFF2-40B4-BE49-F238E27FC236}">
                  <a16:creationId xmlns:a16="http://schemas.microsoft.com/office/drawing/2014/main" id="{90EADC1A-8B4A-CF72-C7F2-E0FCE4A14314}"/>
                </a:ext>
              </a:extLst>
            </p:cNvPr>
            <p:cNvSpPr>
              <a:spLocks noChangeArrowheads="1"/>
            </p:cNvSpPr>
            <p:nvPr/>
          </p:nvSpPr>
          <p:spPr bwMode="auto">
            <a:xfrm>
              <a:off x="3120" y="576"/>
              <a:ext cx="10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rPr>
                <a:t>Sweep direction</a:t>
              </a:r>
              <a:endParaRPr lang="en-US" altLang="en-US" sz="2400">
                <a:latin typeface="+mn-lt"/>
              </a:endParaRPr>
            </a:p>
          </p:txBody>
        </p:sp>
      </p:grpSp>
      <p:grpSp>
        <p:nvGrpSpPr>
          <p:cNvPr id="30727" name="Group 17">
            <a:extLst>
              <a:ext uri="{FF2B5EF4-FFF2-40B4-BE49-F238E27FC236}">
                <a16:creationId xmlns:a16="http://schemas.microsoft.com/office/drawing/2014/main" id="{9646909F-0B8E-1ADB-59BC-EE3C5B037040}"/>
              </a:ext>
            </a:extLst>
          </p:cNvPr>
          <p:cNvGrpSpPr>
            <a:grpSpLocks/>
          </p:cNvGrpSpPr>
          <p:nvPr/>
        </p:nvGrpSpPr>
        <p:grpSpPr bwMode="auto">
          <a:xfrm>
            <a:off x="8229601" y="1949451"/>
            <a:ext cx="1657350" cy="1198563"/>
            <a:chOff x="4224" y="912"/>
            <a:chExt cx="1044" cy="755"/>
          </a:xfrm>
        </p:grpSpPr>
        <p:sp>
          <p:nvSpPr>
            <p:cNvPr id="30737" name="AutoShape 18">
              <a:extLst>
                <a:ext uri="{FF2B5EF4-FFF2-40B4-BE49-F238E27FC236}">
                  <a16:creationId xmlns:a16="http://schemas.microsoft.com/office/drawing/2014/main" id="{B1698E17-1ECB-D19A-56F6-19E324990FF1}"/>
                </a:ext>
              </a:extLst>
            </p:cNvPr>
            <p:cNvSpPr>
              <a:spLocks noChangeArrowheads="1"/>
            </p:cNvSpPr>
            <p:nvPr/>
          </p:nvSpPr>
          <p:spPr bwMode="auto">
            <a:xfrm>
              <a:off x="4560" y="1139"/>
              <a:ext cx="144" cy="528"/>
            </a:xfrm>
            <a:prstGeom prst="downArrow">
              <a:avLst>
                <a:gd name="adj1" fmla="val 50000"/>
                <a:gd name="adj2" fmla="val 91667"/>
              </a:avLst>
            </a:prstGeom>
            <a:solidFill>
              <a:schemeClr val="accent1"/>
            </a:soli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30738" name="Rectangle 19">
              <a:extLst>
                <a:ext uri="{FF2B5EF4-FFF2-40B4-BE49-F238E27FC236}">
                  <a16:creationId xmlns:a16="http://schemas.microsoft.com/office/drawing/2014/main" id="{780BC43E-FE7D-A46D-ED5E-9143822F90BF}"/>
                </a:ext>
              </a:extLst>
            </p:cNvPr>
            <p:cNvSpPr>
              <a:spLocks noChangeArrowheads="1"/>
            </p:cNvSpPr>
            <p:nvPr/>
          </p:nvSpPr>
          <p:spPr bwMode="auto">
            <a:xfrm>
              <a:off x="4224" y="912"/>
              <a:ext cx="10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latin typeface="+mn-lt"/>
                </a:rPr>
                <a:t>Sweep direction</a:t>
              </a:r>
              <a:endParaRPr lang="en-US" altLang="en-US" sz="2400" dirty="0">
                <a:latin typeface="+mn-lt"/>
              </a:endParaRPr>
            </a:p>
          </p:txBody>
        </p:sp>
      </p:grpSp>
      <p:grpSp>
        <p:nvGrpSpPr>
          <p:cNvPr id="30728" name="Group 20">
            <a:extLst>
              <a:ext uri="{FF2B5EF4-FFF2-40B4-BE49-F238E27FC236}">
                <a16:creationId xmlns:a16="http://schemas.microsoft.com/office/drawing/2014/main" id="{5D1B9746-A744-74A1-0CC9-024BA79C73EE}"/>
              </a:ext>
            </a:extLst>
          </p:cNvPr>
          <p:cNvGrpSpPr>
            <a:grpSpLocks/>
          </p:cNvGrpSpPr>
          <p:nvPr/>
        </p:nvGrpSpPr>
        <p:grpSpPr bwMode="auto">
          <a:xfrm>
            <a:off x="7467600" y="5586411"/>
            <a:ext cx="1657350" cy="892174"/>
            <a:chOff x="3744" y="3203"/>
            <a:chExt cx="1044" cy="562"/>
          </a:xfrm>
        </p:grpSpPr>
        <p:sp>
          <p:nvSpPr>
            <p:cNvPr id="30735" name="AutoShape 21">
              <a:extLst>
                <a:ext uri="{FF2B5EF4-FFF2-40B4-BE49-F238E27FC236}">
                  <a16:creationId xmlns:a16="http://schemas.microsoft.com/office/drawing/2014/main" id="{A7F99CD4-B9A8-DE7B-2979-B32780934AEA}"/>
                </a:ext>
              </a:extLst>
            </p:cNvPr>
            <p:cNvSpPr>
              <a:spLocks noChangeArrowheads="1"/>
            </p:cNvSpPr>
            <p:nvPr/>
          </p:nvSpPr>
          <p:spPr bwMode="auto">
            <a:xfrm rot="3729660">
              <a:off x="4392" y="2987"/>
              <a:ext cx="144" cy="576"/>
            </a:xfrm>
            <a:prstGeom prst="upArrow">
              <a:avLst>
                <a:gd name="adj1" fmla="val 50000"/>
                <a:gd name="adj2" fmla="val 100000"/>
              </a:avLst>
            </a:prstGeom>
            <a:solidFill>
              <a:schemeClr val="accent1"/>
            </a:soli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30736" name="Rectangle 22">
              <a:extLst>
                <a:ext uri="{FF2B5EF4-FFF2-40B4-BE49-F238E27FC236}">
                  <a16:creationId xmlns:a16="http://schemas.microsoft.com/office/drawing/2014/main" id="{500CA572-95DE-1596-018F-F23AFE34F73A}"/>
                </a:ext>
              </a:extLst>
            </p:cNvPr>
            <p:cNvSpPr>
              <a:spLocks noChangeArrowheads="1"/>
            </p:cNvSpPr>
            <p:nvPr/>
          </p:nvSpPr>
          <p:spPr bwMode="auto">
            <a:xfrm>
              <a:off x="3744" y="3552"/>
              <a:ext cx="104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rPr>
                <a:t>Sweep direction</a:t>
              </a:r>
              <a:endParaRPr lang="en-US" altLang="en-US" sz="2400">
                <a:latin typeface="+mn-lt"/>
              </a:endParaRPr>
            </a:p>
          </p:txBody>
        </p:sp>
      </p:grpSp>
      <p:grpSp>
        <p:nvGrpSpPr>
          <p:cNvPr id="30729" name="Group 23">
            <a:extLst>
              <a:ext uri="{FF2B5EF4-FFF2-40B4-BE49-F238E27FC236}">
                <a16:creationId xmlns:a16="http://schemas.microsoft.com/office/drawing/2014/main" id="{91916E2B-5F41-E5B1-7F68-CE2FBCE1CAC2}"/>
              </a:ext>
            </a:extLst>
          </p:cNvPr>
          <p:cNvGrpSpPr>
            <a:grpSpLocks/>
          </p:cNvGrpSpPr>
          <p:nvPr/>
        </p:nvGrpSpPr>
        <p:grpSpPr bwMode="auto">
          <a:xfrm>
            <a:off x="2895600" y="3986213"/>
            <a:ext cx="2895600" cy="2057400"/>
            <a:chOff x="864" y="2195"/>
            <a:chExt cx="1824" cy="1296"/>
          </a:xfrm>
        </p:grpSpPr>
        <p:sp>
          <p:nvSpPr>
            <p:cNvPr id="30730" name="Oval 24">
              <a:extLst>
                <a:ext uri="{FF2B5EF4-FFF2-40B4-BE49-F238E27FC236}">
                  <a16:creationId xmlns:a16="http://schemas.microsoft.com/office/drawing/2014/main" id="{4910AF4E-A5AE-2489-9D24-3FA3B6785BCF}"/>
                </a:ext>
              </a:extLst>
            </p:cNvPr>
            <p:cNvSpPr>
              <a:spLocks noChangeArrowheads="1"/>
            </p:cNvSpPr>
            <p:nvPr/>
          </p:nvSpPr>
          <p:spPr bwMode="auto">
            <a:xfrm>
              <a:off x="2352" y="2195"/>
              <a:ext cx="336" cy="288"/>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30731" name="Oval 25">
              <a:extLst>
                <a:ext uri="{FF2B5EF4-FFF2-40B4-BE49-F238E27FC236}">
                  <a16:creationId xmlns:a16="http://schemas.microsoft.com/office/drawing/2014/main" id="{979006C8-6814-F252-90EE-88C6506C01A8}"/>
                </a:ext>
              </a:extLst>
            </p:cNvPr>
            <p:cNvSpPr>
              <a:spLocks noChangeArrowheads="1"/>
            </p:cNvSpPr>
            <p:nvPr/>
          </p:nvSpPr>
          <p:spPr bwMode="auto">
            <a:xfrm>
              <a:off x="2304" y="3203"/>
              <a:ext cx="336" cy="288"/>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30732" name="Line 26">
              <a:extLst>
                <a:ext uri="{FF2B5EF4-FFF2-40B4-BE49-F238E27FC236}">
                  <a16:creationId xmlns:a16="http://schemas.microsoft.com/office/drawing/2014/main" id="{CACBED31-CF52-E24D-3CA1-78530400790E}"/>
                </a:ext>
              </a:extLst>
            </p:cNvPr>
            <p:cNvSpPr>
              <a:spLocks noChangeShapeType="1"/>
            </p:cNvSpPr>
            <p:nvPr/>
          </p:nvSpPr>
          <p:spPr bwMode="auto">
            <a:xfrm flipV="1">
              <a:off x="1728" y="2435"/>
              <a:ext cx="672" cy="6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33" name="Line 27">
              <a:extLst>
                <a:ext uri="{FF2B5EF4-FFF2-40B4-BE49-F238E27FC236}">
                  <a16:creationId xmlns:a16="http://schemas.microsoft.com/office/drawing/2014/main" id="{349600E6-018F-25F8-6B9E-2DCE7FAB0BD4}"/>
                </a:ext>
              </a:extLst>
            </p:cNvPr>
            <p:cNvSpPr>
              <a:spLocks noChangeShapeType="1"/>
            </p:cNvSpPr>
            <p:nvPr/>
          </p:nvSpPr>
          <p:spPr bwMode="auto">
            <a:xfrm>
              <a:off x="1728" y="3059"/>
              <a:ext cx="52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34" name="Rectangle 28">
              <a:extLst>
                <a:ext uri="{FF2B5EF4-FFF2-40B4-BE49-F238E27FC236}">
                  <a16:creationId xmlns:a16="http://schemas.microsoft.com/office/drawing/2014/main" id="{E40D01AB-10A4-B901-9A00-600CF68B5D41}"/>
                </a:ext>
              </a:extLst>
            </p:cNvPr>
            <p:cNvSpPr>
              <a:spLocks noChangeArrowheads="1"/>
            </p:cNvSpPr>
            <p:nvPr/>
          </p:nvSpPr>
          <p:spPr bwMode="auto">
            <a:xfrm>
              <a:off x="864" y="2915"/>
              <a:ext cx="92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rPr>
                <a:t>Watch quality!</a:t>
              </a:r>
              <a:endParaRPr lang="en-US" altLang="en-US" sz="2400">
                <a:latin typeface="+mn-lt"/>
              </a:endParaRPr>
            </a:p>
          </p:txBody>
        </p:sp>
      </p:grpSp>
      <p:sp>
        <p:nvSpPr>
          <p:cNvPr id="4" name="Rectangle 9">
            <a:extLst>
              <a:ext uri="{FF2B5EF4-FFF2-40B4-BE49-F238E27FC236}">
                <a16:creationId xmlns:a16="http://schemas.microsoft.com/office/drawing/2014/main" id="{50354878-94E9-1364-CB68-A09BF7195402}"/>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Splitting Surfaces</a:t>
            </a:r>
          </a:p>
        </p:txBody>
      </p:sp>
    </p:spTree>
    <p:extLst>
      <p:ext uri="{BB962C8B-B14F-4D97-AF65-F5344CB8AC3E}">
        <p14:creationId xmlns:p14="http://schemas.microsoft.com/office/powerpoint/2010/main" val="583834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C953E0D2-D21C-B3FA-4808-0753B3101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764" y="1509713"/>
            <a:ext cx="27336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a:extLst>
              <a:ext uri="{FF2B5EF4-FFF2-40B4-BE49-F238E27FC236}">
                <a16:creationId xmlns:a16="http://schemas.microsoft.com/office/drawing/2014/main" id="{30B8DD2F-6C2A-2D27-3E4B-FEAFEB7F9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996" t="2499" r="18680" b="10001"/>
          <a:stretch>
            <a:fillRect/>
          </a:stretch>
        </p:blipFill>
        <p:spPr bwMode="auto">
          <a:xfrm>
            <a:off x="6553200" y="1916114"/>
            <a:ext cx="3962400" cy="379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6">
            <a:extLst>
              <a:ext uri="{FF2B5EF4-FFF2-40B4-BE49-F238E27FC236}">
                <a16:creationId xmlns:a16="http://schemas.microsoft.com/office/drawing/2014/main" id="{D19FA9BD-6B6D-0313-6132-6B7EC2950CD7}"/>
              </a:ext>
            </a:extLst>
          </p:cNvPr>
          <p:cNvSpPr txBox="1">
            <a:spLocks noChangeArrowheads="1"/>
          </p:cNvSpPr>
          <p:nvPr/>
        </p:nvSpPr>
        <p:spPr bwMode="auto">
          <a:xfrm>
            <a:off x="4953000" y="1524000"/>
            <a:ext cx="388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600">
                <a:latin typeface="+mn-lt"/>
              </a:rPr>
              <a:t>Use CUBIT™</a:t>
            </a:r>
            <a:r>
              <a:rPr lang="ja-JP" altLang="en-US" sz="1600">
                <a:latin typeface="+mn-lt"/>
              </a:rPr>
              <a:t>’</a:t>
            </a:r>
            <a:r>
              <a:rPr lang="en-US" altLang="ja-JP" sz="1600">
                <a:latin typeface="+mn-lt"/>
              </a:rPr>
              <a:t>s </a:t>
            </a:r>
            <a:r>
              <a:rPr lang="en-US" altLang="ja-JP" sz="1600" b="1">
                <a:latin typeface="+mn-lt"/>
              </a:rPr>
              <a:t>split surface</a:t>
            </a:r>
            <a:r>
              <a:rPr lang="en-US" altLang="ja-JP" sz="1600">
                <a:latin typeface="+mn-lt"/>
              </a:rPr>
              <a:t> command to split fillets down the axis of the fillet</a:t>
            </a:r>
            <a:endParaRPr lang="en-US" altLang="en-US" sz="1600">
              <a:latin typeface="+mn-lt"/>
            </a:endParaRPr>
          </a:p>
        </p:txBody>
      </p:sp>
      <p:sp>
        <p:nvSpPr>
          <p:cNvPr id="31750" name="Line 7">
            <a:extLst>
              <a:ext uri="{FF2B5EF4-FFF2-40B4-BE49-F238E27FC236}">
                <a16:creationId xmlns:a16="http://schemas.microsoft.com/office/drawing/2014/main" id="{21B3979E-3AE4-DBF4-119A-CDE5A3A8413A}"/>
              </a:ext>
            </a:extLst>
          </p:cNvPr>
          <p:cNvSpPr>
            <a:spLocks noChangeShapeType="1"/>
          </p:cNvSpPr>
          <p:nvPr/>
        </p:nvSpPr>
        <p:spPr bwMode="auto">
          <a:xfrm>
            <a:off x="6934200" y="2057400"/>
            <a:ext cx="838200" cy="2514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1" name="Text Box 8">
            <a:extLst>
              <a:ext uri="{FF2B5EF4-FFF2-40B4-BE49-F238E27FC236}">
                <a16:creationId xmlns:a16="http://schemas.microsoft.com/office/drawing/2014/main" id="{76B2120C-9CE1-504B-F223-DD9CF1D19AA4}"/>
              </a:ext>
            </a:extLst>
          </p:cNvPr>
          <p:cNvSpPr txBox="1">
            <a:spLocks noChangeArrowheads="1"/>
          </p:cNvSpPr>
          <p:nvPr/>
        </p:nvSpPr>
        <p:spPr bwMode="auto">
          <a:xfrm>
            <a:off x="4910138" y="4440238"/>
            <a:ext cx="1447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400">
                <a:latin typeface="+mn-lt"/>
              </a:rPr>
              <a:t>Select surfaces to split</a:t>
            </a:r>
          </a:p>
        </p:txBody>
      </p:sp>
      <p:sp>
        <p:nvSpPr>
          <p:cNvPr id="31752" name="Text Box 9">
            <a:extLst>
              <a:ext uri="{FF2B5EF4-FFF2-40B4-BE49-F238E27FC236}">
                <a16:creationId xmlns:a16="http://schemas.microsoft.com/office/drawing/2014/main" id="{07D293EB-8AAE-6882-4DF1-C5E4E5616C52}"/>
              </a:ext>
            </a:extLst>
          </p:cNvPr>
          <p:cNvSpPr txBox="1">
            <a:spLocks noChangeArrowheads="1"/>
          </p:cNvSpPr>
          <p:nvPr/>
        </p:nvSpPr>
        <p:spPr bwMode="auto">
          <a:xfrm>
            <a:off x="4910138" y="3559175"/>
            <a:ext cx="1447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400">
                <a:latin typeface="+mn-lt"/>
              </a:rPr>
              <a:t>Choose split method (along fillet)</a:t>
            </a:r>
          </a:p>
        </p:txBody>
      </p:sp>
      <p:sp>
        <p:nvSpPr>
          <p:cNvPr id="31753" name="Text Box 10">
            <a:extLst>
              <a:ext uri="{FF2B5EF4-FFF2-40B4-BE49-F238E27FC236}">
                <a16:creationId xmlns:a16="http://schemas.microsoft.com/office/drawing/2014/main" id="{53A378BF-981E-0D3C-3271-861C67024820}"/>
              </a:ext>
            </a:extLst>
          </p:cNvPr>
          <p:cNvSpPr txBox="1">
            <a:spLocks noChangeArrowheads="1"/>
          </p:cNvSpPr>
          <p:nvPr/>
        </p:nvSpPr>
        <p:spPr bwMode="auto">
          <a:xfrm>
            <a:off x="4876800" y="52578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400">
                <a:latin typeface="+mn-lt"/>
              </a:rPr>
              <a:t>Preview/Apply</a:t>
            </a:r>
          </a:p>
        </p:txBody>
      </p:sp>
      <p:sp>
        <p:nvSpPr>
          <p:cNvPr id="31754" name="Line 11">
            <a:extLst>
              <a:ext uri="{FF2B5EF4-FFF2-40B4-BE49-F238E27FC236}">
                <a16:creationId xmlns:a16="http://schemas.microsoft.com/office/drawing/2014/main" id="{E463CCDC-5E58-B722-4E66-B3A84677528C}"/>
              </a:ext>
            </a:extLst>
          </p:cNvPr>
          <p:cNvSpPr>
            <a:spLocks noChangeShapeType="1"/>
          </p:cNvSpPr>
          <p:nvPr/>
        </p:nvSpPr>
        <p:spPr bwMode="auto">
          <a:xfrm flipH="1">
            <a:off x="3843338" y="3886200"/>
            <a:ext cx="1033462"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5" name="Line 12">
            <a:extLst>
              <a:ext uri="{FF2B5EF4-FFF2-40B4-BE49-F238E27FC236}">
                <a16:creationId xmlns:a16="http://schemas.microsoft.com/office/drawing/2014/main" id="{7F8ABAD5-8B45-9CE6-EFFB-1B82E0041372}"/>
              </a:ext>
            </a:extLst>
          </p:cNvPr>
          <p:cNvSpPr>
            <a:spLocks noChangeShapeType="1"/>
          </p:cNvSpPr>
          <p:nvPr/>
        </p:nvSpPr>
        <p:spPr bwMode="auto">
          <a:xfrm flipH="1">
            <a:off x="4114800" y="4572000"/>
            <a:ext cx="7620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6" name="Line 13">
            <a:extLst>
              <a:ext uri="{FF2B5EF4-FFF2-40B4-BE49-F238E27FC236}">
                <a16:creationId xmlns:a16="http://schemas.microsoft.com/office/drawing/2014/main" id="{E4E9D4B8-E198-2D7F-98F3-8B6D0E164FDE}"/>
              </a:ext>
            </a:extLst>
          </p:cNvPr>
          <p:cNvSpPr>
            <a:spLocks noChangeShapeType="1"/>
          </p:cNvSpPr>
          <p:nvPr/>
        </p:nvSpPr>
        <p:spPr bwMode="auto">
          <a:xfrm flipH="1" flipV="1">
            <a:off x="4267200" y="5257800"/>
            <a:ext cx="609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 name="Rectangle 9">
            <a:extLst>
              <a:ext uri="{FF2B5EF4-FFF2-40B4-BE49-F238E27FC236}">
                <a16:creationId xmlns:a16="http://schemas.microsoft.com/office/drawing/2014/main" id="{EC2F3F8E-FF3D-B422-B859-F7AF6074CB5A}"/>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Splitting Surfaces</a:t>
            </a:r>
          </a:p>
        </p:txBody>
      </p:sp>
    </p:spTree>
    <p:extLst>
      <p:ext uri="{BB962C8B-B14F-4D97-AF65-F5344CB8AC3E}">
        <p14:creationId xmlns:p14="http://schemas.microsoft.com/office/powerpoint/2010/main" val="1025364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2">
            <a:extLst>
              <a:ext uri="{FF2B5EF4-FFF2-40B4-BE49-F238E27FC236}">
                <a16:creationId xmlns:a16="http://schemas.microsoft.com/office/drawing/2014/main" id="{7BA7997E-F51D-5A42-B181-8F67CC3656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9764" y="1525589"/>
            <a:ext cx="2979737" cy="456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7">
            <a:extLst>
              <a:ext uri="{FF2B5EF4-FFF2-40B4-BE49-F238E27FC236}">
                <a16:creationId xmlns:a16="http://schemas.microsoft.com/office/drawing/2014/main" id="{666CF566-B4EA-F240-A645-647569E7B0BD}"/>
              </a:ext>
            </a:extLst>
          </p:cNvPr>
          <p:cNvSpPr txBox="1">
            <a:spLocks noChangeArrowheads="1"/>
          </p:cNvSpPr>
          <p:nvPr/>
        </p:nvSpPr>
        <p:spPr bwMode="auto">
          <a:xfrm>
            <a:off x="7986714" y="3505200"/>
            <a:ext cx="1666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t>Linking surfaces</a:t>
            </a:r>
          </a:p>
        </p:txBody>
      </p:sp>
      <p:cxnSp>
        <p:nvCxnSpPr>
          <p:cNvPr id="32772" name="Straight Arrow Connector 8">
            <a:extLst>
              <a:ext uri="{FF2B5EF4-FFF2-40B4-BE49-F238E27FC236}">
                <a16:creationId xmlns:a16="http://schemas.microsoft.com/office/drawing/2014/main" id="{FEE511C9-D1E6-194E-AF74-B088FBE1C5D6}"/>
              </a:ext>
            </a:extLst>
          </p:cNvPr>
          <p:cNvCxnSpPr>
            <a:cxnSpLocks noChangeShapeType="1"/>
            <a:stCxn id="32771" idx="1"/>
          </p:cNvCxnSpPr>
          <p:nvPr/>
        </p:nvCxnSpPr>
        <p:spPr bwMode="auto">
          <a:xfrm flipH="1">
            <a:off x="7162801" y="3675064"/>
            <a:ext cx="823913" cy="21113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2773" name="TextBox 7">
            <a:extLst>
              <a:ext uri="{FF2B5EF4-FFF2-40B4-BE49-F238E27FC236}">
                <a16:creationId xmlns:a16="http://schemas.microsoft.com/office/drawing/2014/main" id="{6CE2898E-96F3-294B-8776-929B3DEC6C34}"/>
              </a:ext>
            </a:extLst>
          </p:cNvPr>
          <p:cNvSpPr txBox="1">
            <a:spLocks noChangeArrowheads="1"/>
          </p:cNvSpPr>
          <p:nvPr/>
        </p:nvSpPr>
        <p:spPr bwMode="auto">
          <a:xfrm>
            <a:off x="2286001" y="3352800"/>
            <a:ext cx="1666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cs typeface="Arial" panose="020B0604020202020204" pitchFamily="34" charset="0"/>
              </a:rPr>
              <a:t>Linking surfaces</a:t>
            </a:r>
          </a:p>
        </p:txBody>
      </p:sp>
      <p:cxnSp>
        <p:nvCxnSpPr>
          <p:cNvPr id="32774" name="Straight Arrow Connector 8">
            <a:extLst>
              <a:ext uri="{FF2B5EF4-FFF2-40B4-BE49-F238E27FC236}">
                <a16:creationId xmlns:a16="http://schemas.microsoft.com/office/drawing/2014/main" id="{FCA5E970-C512-764A-AAB0-89DCA8318D42}"/>
              </a:ext>
            </a:extLst>
          </p:cNvPr>
          <p:cNvCxnSpPr>
            <a:cxnSpLocks noChangeShapeType="1"/>
            <a:stCxn id="32773" idx="3"/>
          </p:cNvCxnSpPr>
          <p:nvPr/>
        </p:nvCxnSpPr>
        <p:spPr bwMode="auto">
          <a:xfrm>
            <a:off x="3952876" y="3522664"/>
            <a:ext cx="771525" cy="13493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4" name="Group 33">
            <a:extLst>
              <a:ext uri="{FF2B5EF4-FFF2-40B4-BE49-F238E27FC236}">
                <a16:creationId xmlns:a16="http://schemas.microsoft.com/office/drawing/2014/main" id="{A46A58A7-76DD-7845-B0F0-345D2F8E045A}"/>
              </a:ext>
            </a:extLst>
          </p:cNvPr>
          <p:cNvGrpSpPr>
            <a:grpSpLocks/>
          </p:cNvGrpSpPr>
          <p:nvPr/>
        </p:nvGrpSpPr>
        <p:grpSpPr bwMode="auto">
          <a:xfrm>
            <a:off x="2286000" y="1519238"/>
            <a:ext cx="7367588" cy="4546600"/>
            <a:chOff x="762000" y="1519464"/>
            <a:chExt cx="7367336" cy="4546537"/>
          </a:xfrm>
        </p:grpSpPr>
        <p:pic>
          <p:nvPicPr>
            <p:cNvPr id="32777" name="Picture 34">
              <a:extLst>
                <a:ext uri="{FF2B5EF4-FFF2-40B4-BE49-F238E27FC236}">
                  <a16:creationId xmlns:a16="http://schemas.microsoft.com/office/drawing/2014/main" id="{E710758D-4D9B-D842-A2F4-C79AB43779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2816" y="1519464"/>
              <a:ext cx="3000828" cy="45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Box 7">
              <a:extLst>
                <a:ext uri="{FF2B5EF4-FFF2-40B4-BE49-F238E27FC236}">
                  <a16:creationId xmlns:a16="http://schemas.microsoft.com/office/drawing/2014/main" id="{FB6B5C5E-1C01-584E-921B-D9BE99898BDB}"/>
                </a:ext>
              </a:extLst>
            </p:cNvPr>
            <p:cNvSpPr txBox="1">
              <a:spLocks noChangeArrowheads="1"/>
            </p:cNvSpPr>
            <p:nvPr/>
          </p:nvSpPr>
          <p:spPr bwMode="auto">
            <a:xfrm>
              <a:off x="6461993" y="3505200"/>
              <a:ext cx="16673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dirty="0"/>
                <a:t>Linking surfaces</a:t>
              </a:r>
            </a:p>
          </p:txBody>
        </p:sp>
        <p:cxnSp>
          <p:nvCxnSpPr>
            <p:cNvPr id="32779" name="Straight Arrow Connector 8">
              <a:extLst>
                <a:ext uri="{FF2B5EF4-FFF2-40B4-BE49-F238E27FC236}">
                  <a16:creationId xmlns:a16="http://schemas.microsoft.com/office/drawing/2014/main" id="{73852E6B-B0C2-D049-9A5E-8402CD9D3256}"/>
                </a:ext>
              </a:extLst>
            </p:cNvPr>
            <p:cNvCxnSpPr>
              <a:cxnSpLocks noChangeShapeType="1"/>
              <a:stCxn id="32778" idx="1"/>
            </p:cNvCxnSpPr>
            <p:nvPr/>
          </p:nvCxnSpPr>
          <p:spPr bwMode="auto">
            <a:xfrm flipH="1">
              <a:off x="5638803" y="3674477"/>
              <a:ext cx="823190" cy="2117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2780" name="TextBox 7">
              <a:extLst>
                <a:ext uri="{FF2B5EF4-FFF2-40B4-BE49-F238E27FC236}">
                  <a16:creationId xmlns:a16="http://schemas.microsoft.com/office/drawing/2014/main" id="{0C76C198-E9AC-E142-83DF-340A2F5C6C14}"/>
                </a:ext>
              </a:extLst>
            </p:cNvPr>
            <p:cNvSpPr txBox="1">
              <a:spLocks noChangeArrowheads="1"/>
            </p:cNvSpPr>
            <p:nvPr/>
          </p:nvSpPr>
          <p:spPr bwMode="auto">
            <a:xfrm>
              <a:off x="762000" y="3352800"/>
              <a:ext cx="16673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dirty="0">
                  <a:cs typeface="Arial" panose="020B0604020202020204" pitchFamily="34" charset="0"/>
                </a:rPr>
                <a:t>Linking surfaces</a:t>
              </a:r>
            </a:p>
          </p:txBody>
        </p:sp>
        <p:cxnSp>
          <p:nvCxnSpPr>
            <p:cNvPr id="32781" name="Straight Arrow Connector 8">
              <a:extLst>
                <a:ext uri="{FF2B5EF4-FFF2-40B4-BE49-F238E27FC236}">
                  <a16:creationId xmlns:a16="http://schemas.microsoft.com/office/drawing/2014/main" id="{4285533B-7634-8F49-B4ED-6C47756D8059}"/>
                </a:ext>
              </a:extLst>
            </p:cNvPr>
            <p:cNvCxnSpPr>
              <a:cxnSpLocks noChangeShapeType="1"/>
              <a:stCxn id="32780" idx="3"/>
            </p:cNvCxnSpPr>
            <p:nvPr/>
          </p:nvCxnSpPr>
          <p:spPr bwMode="auto">
            <a:xfrm>
              <a:off x="2429343" y="3522077"/>
              <a:ext cx="771057" cy="13552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32776" name="TextBox 40">
            <a:extLst>
              <a:ext uri="{FF2B5EF4-FFF2-40B4-BE49-F238E27FC236}">
                <a16:creationId xmlns:a16="http://schemas.microsoft.com/office/drawing/2014/main" id="{5CC3514E-8B4C-2641-BCAE-501582DA4F88}"/>
              </a:ext>
            </a:extLst>
          </p:cNvPr>
          <p:cNvSpPr txBox="1">
            <a:spLocks noChangeArrowheads="1"/>
          </p:cNvSpPr>
          <p:nvPr/>
        </p:nvSpPr>
        <p:spPr bwMode="auto">
          <a:xfrm>
            <a:off x="1905000" y="4343401"/>
            <a:ext cx="2362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rPr>
              <a:t>Linking Surfaces</a:t>
            </a:r>
          </a:p>
          <a:p>
            <a:pPr>
              <a:buFont typeface="Arial" panose="020B0604020202020204" pitchFamily="34" charset="0"/>
              <a:buChar char="•"/>
            </a:pPr>
            <a:r>
              <a:rPr lang="en-US" altLang="en-US" sz="1600">
                <a:latin typeface="+mn-lt"/>
              </a:rPr>
              <a:t>Must be “</a:t>
            </a:r>
            <a:r>
              <a:rPr lang="en-US" altLang="ja-JP" sz="1600">
                <a:latin typeface="+mn-lt"/>
              </a:rPr>
              <a:t>Mappable</a:t>
            </a:r>
            <a:r>
              <a:rPr lang="en-US" altLang="en-US" sz="1600">
                <a:latin typeface="+mn-lt"/>
              </a:rPr>
              <a:t>”</a:t>
            </a:r>
            <a:endParaRPr lang="en-US" altLang="ja-JP" sz="1600">
              <a:latin typeface="+mn-lt"/>
            </a:endParaRPr>
          </a:p>
          <a:p>
            <a:pPr>
              <a:buFont typeface="Arial" panose="020B0604020202020204" pitchFamily="34" charset="0"/>
              <a:buChar char="•"/>
            </a:pPr>
            <a:r>
              <a:rPr lang="en-US" altLang="en-US" sz="1600">
                <a:latin typeface="+mn-lt"/>
              </a:rPr>
              <a:t>Connect Sources with Target</a:t>
            </a:r>
          </a:p>
        </p:txBody>
      </p:sp>
      <p:sp>
        <p:nvSpPr>
          <p:cNvPr id="2" name="Rectangle 9">
            <a:extLst>
              <a:ext uri="{FF2B5EF4-FFF2-40B4-BE49-F238E27FC236}">
                <a16:creationId xmlns:a16="http://schemas.microsoft.com/office/drawing/2014/main" id="{90B7EF33-A7A3-E49B-6D3D-0AB00554026C}"/>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Sweep Scheme</a:t>
            </a:r>
          </a:p>
        </p:txBody>
      </p:sp>
    </p:spTree>
    <p:extLst>
      <p:ext uri="{BB962C8B-B14F-4D97-AF65-F5344CB8AC3E}">
        <p14:creationId xmlns:p14="http://schemas.microsoft.com/office/powerpoint/2010/main" val="27059580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F501AB-24B5-AC70-D073-B0C70B7F4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788" y="1234159"/>
            <a:ext cx="2770187" cy="4389682"/>
          </a:xfrm>
          <a:prstGeom prst="rect">
            <a:avLst/>
          </a:prstGeom>
          <a:ln>
            <a:noFill/>
          </a:ln>
          <a:effectLst>
            <a:outerShdw blurRad="292100" dist="139700" dir="2700000" algn="tl" rotWithShape="0">
              <a:srgbClr val="333333">
                <a:alpha val="65000"/>
              </a:srgbClr>
            </a:outerShdw>
          </a:effectLst>
        </p:spPr>
      </p:pic>
      <p:sp>
        <p:nvSpPr>
          <p:cNvPr id="32772" name="Rectangle 4">
            <a:extLst>
              <a:ext uri="{FF2B5EF4-FFF2-40B4-BE49-F238E27FC236}">
                <a16:creationId xmlns:a16="http://schemas.microsoft.com/office/drawing/2014/main" id="{B18685DB-3272-CD2C-5B70-587EE0F93855}"/>
              </a:ext>
            </a:extLst>
          </p:cNvPr>
          <p:cNvSpPr>
            <a:spLocks noChangeArrowheads="1"/>
          </p:cNvSpPr>
          <p:nvPr/>
        </p:nvSpPr>
        <p:spPr bwMode="auto">
          <a:xfrm>
            <a:off x="5775453" y="1493235"/>
            <a:ext cx="17526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400" i="1">
                <a:latin typeface="+mn-lt"/>
              </a:rPr>
              <a:t>Virtual Geometry</a:t>
            </a:r>
            <a:r>
              <a:rPr lang="en-US" altLang="en-US" sz="1400">
                <a:latin typeface="+mn-lt"/>
              </a:rPr>
              <a:t> is most often used to cover a set of surfaces which normally prevent the volume from being swept.</a:t>
            </a:r>
          </a:p>
        </p:txBody>
      </p:sp>
      <p:pic>
        <p:nvPicPr>
          <p:cNvPr id="32773" name="Picture 5">
            <a:extLst>
              <a:ext uri="{FF2B5EF4-FFF2-40B4-BE49-F238E27FC236}">
                <a16:creationId xmlns:a16="http://schemas.microsoft.com/office/drawing/2014/main" id="{D5940BED-FADC-8266-61E9-9CEFA621703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6653" y="1036036"/>
            <a:ext cx="290830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a:extLst>
              <a:ext uri="{FF2B5EF4-FFF2-40B4-BE49-F238E27FC236}">
                <a16:creationId xmlns:a16="http://schemas.microsoft.com/office/drawing/2014/main" id="{5EE23406-641D-74BE-107A-B7E91895B36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96467" y="3550635"/>
            <a:ext cx="2770187"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a:extLst>
              <a:ext uri="{FF2B5EF4-FFF2-40B4-BE49-F238E27FC236}">
                <a16:creationId xmlns:a16="http://schemas.microsoft.com/office/drawing/2014/main" id="{F5124C60-8A00-DBB7-3EBA-3D8DE6F4C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253" y="3703036"/>
            <a:ext cx="24130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Rectangle 8">
            <a:extLst>
              <a:ext uri="{FF2B5EF4-FFF2-40B4-BE49-F238E27FC236}">
                <a16:creationId xmlns:a16="http://schemas.microsoft.com/office/drawing/2014/main" id="{E29A3692-4325-6EC5-86D3-56D137150CCA}"/>
              </a:ext>
            </a:extLst>
          </p:cNvPr>
          <p:cNvSpPr>
            <a:spLocks noChangeArrowheads="1"/>
          </p:cNvSpPr>
          <p:nvPr/>
        </p:nvSpPr>
        <p:spPr bwMode="auto">
          <a:xfrm>
            <a:off x="7451853" y="5684235"/>
            <a:ext cx="2209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400">
                <a:latin typeface="+mn-lt"/>
              </a:rPr>
              <a:t>This surface is now mappable and can be used as a linking surface.</a:t>
            </a:r>
          </a:p>
        </p:txBody>
      </p:sp>
      <p:sp>
        <p:nvSpPr>
          <p:cNvPr id="32777" name="Line 9">
            <a:extLst>
              <a:ext uri="{FF2B5EF4-FFF2-40B4-BE49-F238E27FC236}">
                <a16:creationId xmlns:a16="http://schemas.microsoft.com/office/drawing/2014/main" id="{702E8385-05A5-688F-3490-6790E6E4D7A9}"/>
              </a:ext>
            </a:extLst>
          </p:cNvPr>
          <p:cNvSpPr>
            <a:spLocks noChangeShapeType="1"/>
          </p:cNvSpPr>
          <p:nvPr/>
        </p:nvSpPr>
        <p:spPr bwMode="auto">
          <a:xfrm flipV="1">
            <a:off x="9128253" y="4998435"/>
            <a:ext cx="5334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78" name="Rectangle 12">
            <a:extLst>
              <a:ext uri="{FF2B5EF4-FFF2-40B4-BE49-F238E27FC236}">
                <a16:creationId xmlns:a16="http://schemas.microsoft.com/office/drawing/2014/main" id="{E747F868-1C71-9DF6-1E3E-9A74A306FCB2}"/>
              </a:ext>
            </a:extLst>
          </p:cNvPr>
          <p:cNvSpPr>
            <a:spLocks noChangeArrowheads="1"/>
          </p:cNvSpPr>
          <p:nvPr/>
        </p:nvSpPr>
        <p:spPr bwMode="auto">
          <a:xfrm>
            <a:off x="3806240" y="5934279"/>
            <a:ext cx="175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400" i="1">
                <a:latin typeface="+mn-lt"/>
              </a:rPr>
              <a:t>Note this is a virtual geometry operation</a:t>
            </a:r>
            <a:endParaRPr lang="en-US" altLang="en-US" sz="1400">
              <a:latin typeface="+mn-lt"/>
            </a:endParaRPr>
          </a:p>
        </p:txBody>
      </p:sp>
      <p:sp>
        <p:nvSpPr>
          <p:cNvPr id="32779" name="Line 13">
            <a:extLst>
              <a:ext uri="{FF2B5EF4-FFF2-40B4-BE49-F238E27FC236}">
                <a16:creationId xmlns:a16="http://schemas.microsoft.com/office/drawing/2014/main" id="{D659FEE3-94E1-7095-D703-6AAA61F6E6BB}"/>
              </a:ext>
            </a:extLst>
          </p:cNvPr>
          <p:cNvSpPr>
            <a:spLocks noChangeShapeType="1"/>
          </p:cNvSpPr>
          <p:nvPr/>
        </p:nvSpPr>
        <p:spPr bwMode="auto">
          <a:xfrm flipH="1" flipV="1">
            <a:off x="3573838" y="5099125"/>
            <a:ext cx="308602" cy="91135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80" name="AutoShape 14">
            <a:extLst>
              <a:ext uri="{FF2B5EF4-FFF2-40B4-BE49-F238E27FC236}">
                <a16:creationId xmlns:a16="http://schemas.microsoft.com/office/drawing/2014/main" id="{54B9631C-A040-0C0A-E903-5AA100247E04}"/>
              </a:ext>
            </a:extLst>
          </p:cNvPr>
          <p:cNvSpPr>
            <a:spLocks noChangeArrowheads="1"/>
          </p:cNvSpPr>
          <p:nvPr/>
        </p:nvSpPr>
        <p:spPr bwMode="auto">
          <a:xfrm rot="2021404">
            <a:off x="10652253" y="3398235"/>
            <a:ext cx="914400" cy="228600"/>
          </a:xfrm>
          <a:prstGeom prst="leftArrow">
            <a:avLst>
              <a:gd name="adj1" fmla="val 50000"/>
              <a:gd name="adj2" fmla="val 100000"/>
            </a:avLst>
          </a:prstGeom>
          <a:solidFill>
            <a:srgbClr val="99CC00"/>
          </a:soli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32781" name="Text Box 15">
            <a:extLst>
              <a:ext uri="{FF2B5EF4-FFF2-40B4-BE49-F238E27FC236}">
                <a16:creationId xmlns:a16="http://schemas.microsoft.com/office/drawing/2014/main" id="{428498BB-906D-AD06-ADFA-868D31B282B0}"/>
              </a:ext>
            </a:extLst>
          </p:cNvPr>
          <p:cNvSpPr txBox="1">
            <a:spLocks noChangeArrowheads="1"/>
          </p:cNvSpPr>
          <p:nvPr/>
        </p:nvSpPr>
        <p:spPr bwMode="auto">
          <a:xfrm>
            <a:off x="10411014" y="2941035"/>
            <a:ext cx="14714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400">
                <a:latin typeface="+mn-lt"/>
              </a:rPr>
              <a:t>Sweep direction</a:t>
            </a:r>
          </a:p>
        </p:txBody>
      </p:sp>
      <p:pic>
        <p:nvPicPr>
          <p:cNvPr id="2" name="Picture 1">
            <a:extLst>
              <a:ext uri="{FF2B5EF4-FFF2-40B4-BE49-F238E27FC236}">
                <a16:creationId xmlns:a16="http://schemas.microsoft.com/office/drawing/2014/main" id="{9265297C-A593-25CD-CBB8-A147DBB497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413" y="1802723"/>
            <a:ext cx="1687916" cy="3455077"/>
          </a:xfrm>
          <a:prstGeom prst="rect">
            <a:avLst/>
          </a:prstGeom>
          <a:ln>
            <a:noFill/>
          </a:ln>
          <a:effectLst>
            <a:outerShdw blurRad="292100" dist="139700" dir="2700000" algn="tl" rotWithShape="0">
              <a:srgbClr val="333333">
                <a:alpha val="65000"/>
              </a:srgbClr>
            </a:outerShdw>
          </a:effectLst>
        </p:spPr>
      </p:pic>
      <p:sp>
        <p:nvSpPr>
          <p:cNvPr id="3" name="Text Box 16">
            <a:extLst>
              <a:ext uri="{FF2B5EF4-FFF2-40B4-BE49-F238E27FC236}">
                <a16:creationId xmlns:a16="http://schemas.microsoft.com/office/drawing/2014/main" id="{1163921E-926A-9807-63E6-211052B37B74}"/>
              </a:ext>
            </a:extLst>
          </p:cNvPr>
          <p:cNvSpPr txBox="1">
            <a:spLocks noChangeArrowheads="1"/>
          </p:cNvSpPr>
          <p:nvPr/>
        </p:nvSpPr>
        <p:spPr bwMode="auto">
          <a:xfrm>
            <a:off x="306359" y="5442875"/>
            <a:ext cx="197804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400" dirty="0">
                <a:latin typeface="+mn-lt"/>
              </a:rPr>
              <a:t>Surface Context Menu</a:t>
            </a:r>
          </a:p>
          <a:p>
            <a:pPr algn="ctr"/>
            <a:r>
              <a:rPr lang="en-US" altLang="en-US" sz="1400" dirty="0">
                <a:latin typeface="+mn-lt"/>
              </a:rPr>
              <a:t>(Select two or more </a:t>
            </a:r>
            <a:br>
              <a:rPr lang="en-US" altLang="en-US" sz="1400" dirty="0">
                <a:latin typeface="+mn-lt"/>
              </a:rPr>
            </a:br>
            <a:r>
              <a:rPr lang="en-US" altLang="en-US" sz="1400" dirty="0">
                <a:latin typeface="+mn-lt"/>
              </a:rPr>
              <a:t>surfaces – right click)</a:t>
            </a:r>
          </a:p>
        </p:txBody>
      </p:sp>
      <p:sp>
        <p:nvSpPr>
          <p:cNvPr id="4" name="AutoShape 14">
            <a:extLst>
              <a:ext uri="{FF2B5EF4-FFF2-40B4-BE49-F238E27FC236}">
                <a16:creationId xmlns:a16="http://schemas.microsoft.com/office/drawing/2014/main" id="{D6460802-FF2E-CDA4-8A53-847663CE83E2}"/>
              </a:ext>
            </a:extLst>
          </p:cNvPr>
          <p:cNvSpPr>
            <a:spLocks noChangeArrowheads="1"/>
          </p:cNvSpPr>
          <p:nvPr/>
        </p:nvSpPr>
        <p:spPr bwMode="auto">
          <a:xfrm rot="19406852">
            <a:off x="1089886" y="5122026"/>
            <a:ext cx="152400" cy="228600"/>
          </a:xfrm>
          <a:prstGeom prst="upArrow">
            <a:avLst>
              <a:gd name="adj1" fmla="val 37500"/>
              <a:gd name="adj2" fmla="val 78125"/>
            </a:avLst>
          </a:prstGeom>
          <a:solidFill>
            <a:schemeClr val="bg1"/>
          </a:soli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9" name="Rectangle 9">
            <a:extLst>
              <a:ext uri="{FF2B5EF4-FFF2-40B4-BE49-F238E27FC236}">
                <a16:creationId xmlns:a16="http://schemas.microsoft.com/office/drawing/2014/main" id="{9E766CAE-FBAE-63CF-0BBC-48160D125AED}"/>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Composite Surfaces</a:t>
            </a:r>
          </a:p>
        </p:txBody>
      </p:sp>
    </p:spTree>
    <p:extLst>
      <p:ext uri="{BB962C8B-B14F-4D97-AF65-F5344CB8AC3E}">
        <p14:creationId xmlns:p14="http://schemas.microsoft.com/office/powerpoint/2010/main" val="688197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EE9D6F-D6C1-1EB0-3A2D-D914E9EAA428}"/>
              </a:ext>
            </a:extLst>
          </p:cNvPr>
          <p:cNvSpPr/>
          <p:nvPr/>
        </p:nvSpPr>
        <p:spPr>
          <a:xfrm>
            <a:off x="6990614" y="1507714"/>
            <a:ext cx="5097960" cy="489071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EE05BC8-5BCD-3764-0BE5-546EE9AC944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72706" y="1984336"/>
            <a:ext cx="3992094" cy="4114363"/>
          </a:xfrm>
          <a:prstGeom prst="rect">
            <a:avLst/>
          </a:prstGeom>
        </p:spPr>
      </p:pic>
      <p:pic>
        <p:nvPicPr>
          <p:cNvPr id="3" name="Picture 2">
            <a:extLst>
              <a:ext uri="{FF2B5EF4-FFF2-40B4-BE49-F238E27FC236}">
                <a16:creationId xmlns:a16="http://schemas.microsoft.com/office/drawing/2014/main" id="{62EB481F-2612-FD43-DED5-B1700AE80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9668" y="1965565"/>
            <a:ext cx="2570668" cy="3335277"/>
          </a:xfrm>
          <a:prstGeom prst="rect">
            <a:avLst/>
          </a:prstGeom>
          <a:ln>
            <a:noFill/>
          </a:ln>
          <a:effectLst>
            <a:outerShdw blurRad="292100" dist="139700" dir="2700000" algn="tl" rotWithShape="0">
              <a:srgbClr val="333333">
                <a:alpha val="65000"/>
              </a:srgbClr>
            </a:outerShdw>
          </a:effectLst>
        </p:spPr>
      </p:pic>
      <p:pic>
        <p:nvPicPr>
          <p:cNvPr id="34818" name="Picture 6">
            <a:extLst>
              <a:ext uri="{FF2B5EF4-FFF2-40B4-BE49-F238E27FC236}">
                <a16:creationId xmlns:a16="http://schemas.microsoft.com/office/drawing/2014/main" id="{963408FA-27ED-9C03-03B5-741D549CE3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2600" y="1088284"/>
            <a:ext cx="6146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4">
            <a:extLst>
              <a:ext uri="{FF2B5EF4-FFF2-40B4-BE49-F238E27FC236}">
                <a16:creationId xmlns:a16="http://schemas.microsoft.com/office/drawing/2014/main" id="{4F9EB286-F46B-15A0-205B-2E02D9DB3C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876" y="368261"/>
            <a:ext cx="2514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8">
            <a:extLst>
              <a:ext uri="{FF2B5EF4-FFF2-40B4-BE49-F238E27FC236}">
                <a16:creationId xmlns:a16="http://schemas.microsoft.com/office/drawing/2014/main" id="{388A504B-3370-C664-40EE-669D52AD48EC}"/>
              </a:ext>
            </a:extLst>
          </p:cNvPr>
          <p:cNvSpPr txBox="1">
            <a:spLocks noChangeArrowheads="1"/>
          </p:cNvSpPr>
          <p:nvPr/>
        </p:nvSpPr>
        <p:spPr bwMode="auto">
          <a:xfrm>
            <a:off x="3553675" y="1572010"/>
            <a:ext cx="309142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400" dirty="0">
                <a:latin typeface="+mn-lt"/>
              </a:rPr>
              <a:t>Use this button to toggle the dotted line display on virtual composite surfaces</a:t>
            </a:r>
          </a:p>
        </p:txBody>
      </p:sp>
      <p:sp>
        <p:nvSpPr>
          <p:cNvPr id="34824" name="Line 9">
            <a:extLst>
              <a:ext uri="{FF2B5EF4-FFF2-40B4-BE49-F238E27FC236}">
                <a16:creationId xmlns:a16="http://schemas.microsoft.com/office/drawing/2014/main" id="{AF524953-E02D-FBD6-CCAD-A8198888B021}"/>
              </a:ext>
            </a:extLst>
          </p:cNvPr>
          <p:cNvSpPr>
            <a:spLocks noChangeShapeType="1"/>
          </p:cNvSpPr>
          <p:nvPr/>
        </p:nvSpPr>
        <p:spPr bwMode="auto">
          <a:xfrm flipV="1">
            <a:off x="5395855" y="1294216"/>
            <a:ext cx="3048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25" name="Line 10">
            <a:extLst>
              <a:ext uri="{FF2B5EF4-FFF2-40B4-BE49-F238E27FC236}">
                <a16:creationId xmlns:a16="http://schemas.microsoft.com/office/drawing/2014/main" id="{279912C3-467E-584D-0806-103D5BFE40D1}"/>
              </a:ext>
            </a:extLst>
          </p:cNvPr>
          <p:cNvSpPr>
            <a:spLocks noChangeShapeType="1"/>
          </p:cNvSpPr>
          <p:nvPr/>
        </p:nvSpPr>
        <p:spPr bwMode="auto">
          <a:xfrm>
            <a:off x="4766894" y="2089587"/>
            <a:ext cx="342577" cy="20077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26" name="Text Box 12">
            <a:extLst>
              <a:ext uri="{FF2B5EF4-FFF2-40B4-BE49-F238E27FC236}">
                <a16:creationId xmlns:a16="http://schemas.microsoft.com/office/drawing/2014/main" id="{69AA7529-5B89-3CF6-4172-2B097592A354}"/>
              </a:ext>
            </a:extLst>
          </p:cNvPr>
          <p:cNvSpPr txBox="1">
            <a:spLocks noChangeArrowheads="1"/>
          </p:cNvSpPr>
          <p:nvPr/>
        </p:nvSpPr>
        <p:spPr bwMode="auto">
          <a:xfrm>
            <a:off x="3123038" y="5942767"/>
            <a:ext cx="29078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400">
                <a:latin typeface="+mn-lt"/>
              </a:rPr>
              <a:t>Notice a (v) displayed next to virtual surfaces in the model tree</a:t>
            </a:r>
          </a:p>
        </p:txBody>
      </p:sp>
      <p:sp>
        <p:nvSpPr>
          <p:cNvPr id="34827" name="Line 13">
            <a:extLst>
              <a:ext uri="{FF2B5EF4-FFF2-40B4-BE49-F238E27FC236}">
                <a16:creationId xmlns:a16="http://schemas.microsoft.com/office/drawing/2014/main" id="{BE41E38E-00B8-E07D-3813-609A5080DF2A}"/>
              </a:ext>
            </a:extLst>
          </p:cNvPr>
          <p:cNvSpPr>
            <a:spLocks noChangeShapeType="1"/>
          </p:cNvSpPr>
          <p:nvPr/>
        </p:nvSpPr>
        <p:spPr bwMode="auto">
          <a:xfrm flipH="1" flipV="1">
            <a:off x="1826476" y="5245060"/>
            <a:ext cx="1296562" cy="79975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28" name="Text Box 15">
            <a:extLst>
              <a:ext uri="{FF2B5EF4-FFF2-40B4-BE49-F238E27FC236}">
                <a16:creationId xmlns:a16="http://schemas.microsoft.com/office/drawing/2014/main" id="{F67F8BA9-407A-A683-37A2-83BCCCE44B19}"/>
              </a:ext>
            </a:extLst>
          </p:cNvPr>
          <p:cNvSpPr txBox="1">
            <a:spLocks noChangeArrowheads="1"/>
          </p:cNvSpPr>
          <p:nvPr/>
        </p:nvSpPr>
        <p:spPr bwMode="auto">
          <a:xfrm>
            <a:off x="6990614" y="5626061"/>
            <a:ext cx="205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400" dirty="0">
                <a:latin typeface="+mn-lt"/>
              </a:rPr>
              <a:t>Use Delete toggle to remove virtual</a:t>
            </a:r>
          </a:p>
        </p:txBody>
      </p:sp>
      <p:sp>
        <p:nvSpPr>
          <p:cNvPr id="34829" name="Line 16">
            <a:extLst>
              <a:ext uri="{FF2B5EF4-FFF2-40B4-BE49-F238E27FC236}">
                <a16:creationId xmlns:a16="http://schemas.microsoft.com/office/drawing/2014/main" id="{F31E7291-CD5B-1DBF-5382-7049D395D76E}"/>
              </a:ext>
            </a:extLst>
          </p:cNvPr>
          <p:cNvSpPr>
            <a:spLocks noChangeShapeType="1"/>
          </p:cNvSpPr>
          <p:nvPr/>
        </p:nvSpPr>
        <p:spPr bwMode="auto">
          <a:xfrm flipV="1">
            <a:off x="7873613" y="4662800"/>
            <a:ext cx="635190" cy="9632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 name="Rectangle 9">
            <a:extLst>
              <a:ext uri="{FF2B5EF4-FFF2-40B4-BE49-F238E27FC236}">
                <a16:creationId xmlns:a16="http://schemas.microsoft.com/office/drawing/2014/main" id="{96EF5E91-4C6C-C232-EAC3-72CFC97F1A81}"/>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Composite Surfaces</a:t>
            </a:r>
          </a:p>
        </p:txBody>
      </p:sp>
      <p:pic>
        <p:nvPicPr>
          <p:cNvPr id="8" name="Picture 7">
            <a:extLst>
              <a:ext uri="{FF2B5EF4-FFF2-40B4-BE49-F238E27FC236}">
                <a16:creationId xmlns:a16="http://schemas.microsoft.com/office/drawing/2014/main" id="{F7DF9DB2-7E23-6152-C923-9C55E67D56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1965" y="2094212"/>
            <a:ext cx="1631330" cy="3077982"/>
          </a:xfrm>
          <a:prstGeom prst="rect">
            <a:avLst/>
          </a:prstGeom>
          <a:ln>
            <a:noFill/>
          </a:ln>
          <a:effectLst>
            <a:outerShdw blurRad="292100" dist="139700" dir="2700000" algn="tl" rotWithShape="0">
              <a:srgbClr val="333333">
                <a:alpha val="65000"/>
              </a:srgbClr>
            </a:outerShdw>
          </a:effectLst>
        </p:spPr>
      </p:pic>
      <p:sp>
        <p:nvSpPr>
          <p:cNvPr id="9" name="Text Box 16">
            <a:extLst>
              <a:ext uri="{FF2B5EF4-FFF2-40B4-BE49-F238E27FC236}">
                <a16:creationId xmlns:a16="http://schemas.microsoft.com/office/drawing/2014/main" id="{9A143ED6-E0FB-0C8C-B26B-10D6DCFC1CB3}"/>
              </a:ext>
            </a:extLst>
          </p:cNvPr>
          <p:cNvSpPr txBox="1">
            <a:spLocks noChangeArrowheads="1"/>
          </p:cNvSpPr>
          <p:nvPr/>
        </p:nvSpPr>
        <p:spPr bwMode="auto">
          <a:xfrm>
            <a:off x="10031273" y="5480305"/>
            <a:ext cx="19780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400" dirty="0">
                <a:latin typeface="+mn-lt"/>
              </a:rPr>
              <a:t>Surface Context Menu</a:t>
            </a:r>
          </a:p>
          <a:p>
            <a:pPr algn="ctr"/>
            <a:r>
              <a:rPr lang="en-US" altLang="en-US" sz="1400" dirty="0">
                <a:latin typeface="+mn-lt"/>
              </a:rPr>
              <a:t>(Select a composite </a:t>
            </a:r>
          </a:p>
          <a:p>
            <a:pPr algn="ctr"/>
            <a:r>
              <a:rPr lang="en-US" altLang="en-US" sz="1400" dirty="0">
                <a:latin typeface="+mn-lt"/>
              </a:rPr>
              <a:t>surface – right click)</a:t>
            </a:r>
          </a:p>
        </p:txBody>
      </p:sp>
      <p:sp>
        <p:nvSpPr>
          <p:cNvPr id="13" name="Text Box 15">
            <a:extLst>
              <a:ext uri="{FF2B5EF4-FFF2-40B4-BE49-F238E27FC236}">
                <a16:creationId xmlns:a16="http://schemas.microsoft.com/office/drawing/2014/main" id="{F50DC2FD-8A66-56BE-4A1A-D2ED66AD5A79}"/>
              </a:ext>
            </a:extLst>
          </p:cNvPr>
          <p:cNvSpPr txBox="1">
            <a:spLocks noChangeArrowheads="1"/>
          </p:cNvSpPr>
          <p:nvPr/>
        </p:nvSpPr>
        <p:spPr bwMode="auto">
          <a:xfrm>
            <a:off x="7080655" y="1557158"/>
            <a:ext cx="2057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400" b="1" dirty="0">
                <a:latin typeface="+mn-lt"/>
              </a:rPr>
              <a:t>Removing Composites</a:t>
            </a:r>
          </a:p>
        </p:txBody>
      </p:sp>
      <p:sp>
        <p:nvSpPr>
          <p:cNvPr id="14" name="AutoShape 14">
            <a:extLst>
              <a:ext uri="{FF2B5EF4-FFF2-40B4-BE49-F238E27FC236}">
                <a16:creationId xmlns:a16="http://schemas.microsoft.com/office/drawing/2014/main" id="{FFA9CFED-BE10-DB27-5A3F-F334209A4FF7}"/>
              </a:ext>
            </a:extLst>
          </p:cNvPr>
          <p:cNvSpPr>
            <a:spLocks noChangeArrowheads="1"/>
          </p:cNvSpPr>
          <p:nvPr/>
        </p:nvSpPr>
        <p:spPr bwMode="auto">
          <a:xfrm rot="19406852">
            <a:off x="11073379" y="5049342"/>
            <a:ext cx="152400" cy="228600"/>
          </a:xfrm>
          <a:prstGeom prst="upArrow">
            <a:avLst>
              <a:gd name="adj1" fmla="val 37500"/>
              <a:gd name="adj2" fmla="val 78125"/>
            </a:avLst>
          </a:prstGeom>
          <a:solidFill>
            <a:schemeClr val="bg1"/>
          </a:solidFill>
          <a:ln w="9525">
            <a:solidFill>
              <a:schemeClr val="tx1"/>
            </a:solidFill>
            <a:miter lim="800000"/>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Tree>
    <p:extLst>
      <p:ext uri="{BB962C8B-B14F-4D97-AF65-F5344CB8AC3E}">
        <p14:creationId xmlns:p14="http://schemas.microsoft.com/office/powerpoint/2010/main" val="2862589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CD78BFE2-11E0-3B52-DC8D-045859AC0767}"/>
              </a:ext>
            </a:extLst>
          </p:cNvPr>
          <p:cNvSpPr>
            <a:spLocks noGrp="1" noChangeArrowheads="1"/>
          </p:cNvSpPr>
          <p:nvPr>
            <p:ph type="title"/>
          </p:nvPr>
        </p:nvSpPr>
        <p:spPr/>
        <p:txBody>
          <a:bodyPr/>
          <a:lstStyle/>
          <a:p>
            <a:r>
              <a:rPr lang="en-US" altLang="en-US" dirty="0"/>
              <a:t>Exercise 10.7</a:t>
            </a:r>
            <a:br>
              <a:rPr lang="en-US" altLang="en-US" dirty="0"/>
            </a:br>
            <a:r>
              <a:rPr lang="en-US" altLang="en-US" dirty="0"/>
              <a:t>Splits and Composites</a:t>
            </a:r>
          </a:p>
        </p:txBody>
      </p:sp>
      <p:pic>
        <p:nvPicPr>
          <p:cNvPr id="35843" name="Picture 4">
            <a:extLst>
              <a:ext uri="{FF2B5EF4-FFF2-40B4-BE49-F238E27FC236}">
                <a16:creationId xmlns:a16="http://schemas.microsoft.com/office/drawing/2014/main" id="{65281FBF-152C-762C-72CA-DA0FA3E6B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286001"/>
            <a:ext cx="3594100"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10">
            <a:extLst>
              <a:ext uri="{FF2B5EF4-FFF2-40B4-BE49-F238E27FC236}">
                <a16:creationId xmlns:a16="http://schemas.microsoft.com/office/drawing/2014/main" id="{875762FC-06D3-13B4-F84F-5ABED22032D1}"/>
              </a:ext>
            </a:extLst>
          </p:cNvPr>
          <p:cNvSpPr txBox="1">
            <a:spLocks noChangeArrowheads="1"/>
          </p:cNvSpPr>
          <p:nvPr/>
        </p:nvSpPr>
        <p:spPr bwMode="auto">
          <a:xfrm>
            <a:off x="1981200" y="1371601"/>
            <a:ext cx="6172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latin typeface="+mn-lt"/>
              </a:rPr>
              <a:t>Mesh the geometry in the file </a:t>
            </a:r>
            <a:r>
              <a:rPr lang="en-US" altLang="en-US" sz="1600" b="1" dirty="0" err="1">
                <a:latin typeface="+mn-lt"/>
              </a:rPr>
              <a:t>Mbracket.sat</a:t>
            </a:r>
            <a:r>
              <a:rPr lang="en-US" altLang="en-US" sz="1600" b="1" dirty="0">
                <a:latin typeface="+mn-lt"/>
              </a:rPr>
              <a:t> </a:t>
            </a:r>
            <a:r>
              <a:rPr lang="en-US" altLang="en-US" sz="1600" dirty="0">
                <a:latin typeface="+mn-lt"/>
              </a:rPr>
              <a:t>with an all-hex mesh.  Use a mesh size of about 0.3</a:t>
            </a:r>
          </a:p>
        </p:txBody>
      </p:sp>
      <p:sp>
        <p:nvSpPr>
          <p:cNvPr id="35845" name="Text Box 12">
            <a:extLst>
              <a:ext uri="{FF2B5EF4-FFF2-40B4-BE49-F238E27FC236}">
                <a16:creationId xmlns:a16="http://schemas.microsoft.com/office/drawing/2014/main" id="{18129531-76D8-44AE-7474-421701B394BC}"/>
              </a:ext>
            </a:extLst>
          </p:cNvPr>
          <p:cNvSpPr txBox="1">
            <a:spLocks noChangeArrowheads="1"/>
          </p:cNvSpPr>
          <p:nvPr/>
        </p:nvSpPr>
        <p:spPr bwMode="auto">
          <a:xfrm>
            <a:off x="2057400" y="3244851"/>
            <a:ext cx="3810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err="1">
                <a:latin typeface="+mn-lt"/>
              </a:rPr>
              <a:t>Decompostion</a:t>
            </a:r>
            <a:r>
              <a:rPr lang="en-US" altLang="en-US" sz="1600" dirty="0">
                <a:latin typeface="+mn-lt"/>
              </a:rPr>
              <a:t> for sweeping may require multiple sweep directions</a:t>
            </a:r>
          </a:p>
        </p:txBody>
      </p:sp>
      <p:sp>
        <p:nvSpPr>
          <p:cNvPr id="35846" name="Text Box 13">
            <a:extLst>
              <a:ext uri="{FF2B5EF4-FFF2-40B4-BE49-F238E27FC236}">
                <a16:creationId xmlns:a16="http://schemas.microsoft.com/office/drawing/2014/main" id="{C29143CC-4DA2-855D-5F2D-BFA2271A7EB2}"/>
              </a:ext>
            </a:extLst>
          </p:cNvPr>
          <p:cNvSpPr txBox="1">
            <a:spLocks noChangeArrowheads="1"/>
          </p:cNvSpPr>
          <p:nvPr/>
        </p:nvSpPr>
        <p:spPr bwMode="auto">
          <a:xfrm>
            <a:off x="2057400" y="3886200"/>
            <a:ext cx="3810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rPr>
              <a:t>At least one of your decomposed volumes should not be sweepable.  Try the polyhedron scheme </a:t>
            </a:r>
          </a:p>
        </p:txBody>
      </p:sp>
      <p:sp>
        <p:nvSpPr>
          <p:cNvPr id="35847" name="Text Box 14">
            <a:extLst>
              <a:ext uri="{FF2B5EF4-FFF2-40B4-BE49-F238E27FC236}">
                <a16:creationId xmlns:a16="http://schemas.microsoft.com/office/drawing/2014/main" id="{DD92AAE1-7FD9-EC66-4AEE-AAAE914F69FF}"/>
              </a:ext>
            </a:extLst>
          </p:cNvPr>
          <p:cNvSpPr txBox="1">
            <a:spLocks noChangeArrowheads="1"/>
          </p:cNvSpPr>
          <p:nvPr/>
        </p:nvSpPr>
        <p:spPr bwMode="auto">
          <a:xfrm>
            <a:off x="1947429" y="2057400"/>
            <a:ext cx="7136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b="1" dirty="0">
                <a:latin typeface="+mn-lt"/>
              </a:rPr>
              <a:t>Hints</a:t>
            </a:r>
            <a:r>
              <a:rPr lang="en-US" altLang="en-US" sz="1600" dirty="0">
                <a:latin typeface="+mn-lt"/>
              </a:rPr>
              <a:t>:</a:t>
            </a:r>
          </a:p>
        </p:txBody>
      </p:sp>
      <p:sp>
        <p:nvSpPr>
          <p:cNvPr id="35848" name="Text Box 15">
            <a:extLst>
              <a:ext uri="{FF2B5EF4-FFF2-40B4-BE49-F238E27FC236}">
                <a16:creationId xmlns:a16="http://schemas.microsoft.com/office/drawing/2014/main" id="{593416E0-3207-C2D9-A10F-D2014A9B6475}"/>
              </a:ext>
            </a:extLst>
          </p:cNvPr>
          <p:cNvSpPr txBox="1">
            <a:spLocks noChangeArrowheads="1"/>
          </p:cNvSpPr>
          <p:nvPr/>
        </p:nvSpPr>
        <p:spPr bwMode="auto">
          <a:xfrm>
            <a:off x="2057400" y="2406650"/>
            <a:ext cx="4038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dirty="0">
                <a:latin typeface="+mn-lt"/>
              </a:rPr>
              <a:t>Consider surface modification to improve mesh quality.  Try split surface and composite operations</a:t>
            </a:r>
          </a:p>
        </p:txBody>
      </p:sp>
      <p:sp>
        <p:nvSpPr>
          <p:cNvPr id="35849" name="Text Box 16">
            <a:extLst>
              <a:ext uri="{FF2B5EF4-FFF2-40B4-BE49-F238E27FC236}">
                <a16:creationId xmlns:a16="http://schemas.microsoft.com/office/drawing/2014/main" id="{BC64244E-698D-3EAD-D279-107D96DF19D3}"/>
              </a:ext>
            </a:extLst>
          </p:cNvPr>
          <p:cNvSpPr txBox="1">
            <a:spLocks noChangeArrowheads="1"/>
          </p:cNvSpPr>
          <p:nvPr/>
        </p:nvSpPr>
        <p:spPr bwMode="auto">
          <a:xfrm>
            <a:off x="2070100" y="4800600"/>
            <a:ext cx="36449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r>
              <a:rPr lang="en-US" altLang="en-US" sz="1600">
                <a:latin typeface="+mn-lt"/>
              </a:rPr>
              <a:t>Even though your topology following split/composite is sweepable, CUBIT™ may not recognize it as such. You may need to explicitly set source and target surfaces.</a:t>
            </a:r>
          </a:p>
        </p:txBody>
      </p:sp>
      <p:pic>
        <p:nvPicPr>
          <p:cNvPr id="36882" name="Picture 18">
            <a:extLst>
              <a:ext uri="{FF2B5EF4-FFF2-40B4-BE49-F238E27FC236}">
                <a16:creationId xmlns:a16="http://schemas.microsoft.com/office/drawing/2014/main" id="{85FB630B-00EA-0CBE-5D64-4CAD25635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2286000"/>
            <a:ext cx="36242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650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4">
            <a:extLst>
              <a:ext uri="{FF2B5EF4-FFF2-40B4-BE49-F238E27FC236}">
                <a16:creationId xmlns:a16="http://schemas.microsoft.com/office/drawing/2014/main" id="{2A74AE8B-64CE-FA40-BFEF-CB8D8BB511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1351" y="1524001"/>
            <a:ext cx="2982913"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15">
            <a:extLst>
              <a:ext uri="{FF2B5EF4-FFF2-40B4-BE49-F238E27FC236}">
                <a16:creationId xmlns:a16="http://schemas.microsoft.com/office/drawing/2014/main" id="{B4F8FAC7-9229-074B-BE7E-59F0ADB2837B}"/>
              </a:ext>
            </a:extLst>
          </p:cNvPr>
          <p:cNvSpPr txBox="1">
            <a:spLocks noChangeArrowheads="1"/>
          </p:cNvSpPr>
          <p:nvPr/>
        </p:nvSpPr>
        <p:spPr bwMode="auto">
          <a:xfrm>
            <a:off x="7467600" y="4267201"/>
            <a:ext cx="3124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sz="1600">
                <a:latin typeface="+mn-lt"/>
              </a:rPr>
              <a:t>Most frequently used meshing scheme</a:t>
            </a:r>
          </a:p>
          <a:p>
            <a:pPr>
              <a:buFont typeface="Arial" panose="020B0604020202020204" pitchFamily="34" charset="0"/>
              <a:buChar char="•"/>
            </a:pPr>
            <a:r>
              <a:rPr lang="en-US" altLang="en-US" sz="1600">
                <a:latin typeface="+mn-lt"/>
              </a:rPr>
              <a:t>Normally requires geometry to be decomposed to apply sweeping (webcutting)</a:t>
            </a:r>
          </a:p>
        </p:txBody>
      </p:sp>
      <p:sp>
        <p:nvSpPr>
          <p:cNvPr id="4" name="Rectangle 9">
            <a:extLst>
              <a:ext uri="{FF2B5EF4-FFF2-40B4-BE49-F238E27FC236}">
                <a16:creationId xmlns:a16="http://schemas.microsoft.com/office/drawing/2014/main" id="{166BCFBB-B85B-B6BB-FEDE-660FFB7B6660}"/>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Sweep Scheme</a:t>
            </a:r>
          </a:p>
        </p:txBody>
      </p:sp>
    </p:spTree>
    <p:extLst>
      <p:ext uri="{BB962C8B-B14F-4D97-AF65-F5344CB8AC3E}">
        <p14:creationId xmlns:p14="http://schemas.microsoft.com/office/powerpoint/2010/main" val="404459393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1_to_1">
            <a:extLst>
              <a:ext uri="{FF2B5EF4-FFF2-40B4-BE49-F238E27FC236}">
                <a16:creationId xmlns:a16="http://schemas.microsoft.com/office/drawing/2014/main" id="{1F06119C-7362-114E-AB93-2538ECF4734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704" t="7246" r="21037" b="7246"/>
          <a:stretch>
            <a:fillRect/>
          </a:stretch>
        </p:blipFill>
        <p:spPr bwMode="auto">
          <a:xfrm>
            <a:off x="2520951" y="2179638"/>
            <a:ext cx="13763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n_to_1">
            <a:extLst>
              <a:ext uri="{FF2B5EF4-FFF2-40B4-BE49-F238E27FC236}">
                <a16:creationId xmlns:a16="http://schemas.microsoft.com/office/drawing/2014/main" id="{961BEB30-6C68-0141-AA92-A65EC3C107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4867" t="8621" r="20097" b="8621"/>
          <a:stretch>
            <a:fillRect/>
          </a:stretch>
        </p:blipFill>
        <p:spPr bwMode="auto">
          <a:xfrm>
            <a:off x="5354638" y="2179638"/>
            <a:ext cx="14287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descr="n_to_n">
            <a:extLst>
              <a:ext uri="{FF2B5EF4-FFF2-40B4-BE49-F238E27FC236}">
                <a16:creationId xmlns:a16="http://schemas.microsoft.com/office/drawing/2014/main" id="{8B6241B3-406B-E244-AA2A-77CDF1C684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2646" t="6897" r="18706" b="8621"/>
          <a:stretch>
            <a:fillRect/>
          </a:stretch>
        </p:blipFill>
        <p:spPr bwMode="auto">
          <a:xfrm>
            <a:off x="8250238" y="2103438"/>
            <a:ext cx="15367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Oval 6">
            <a:extLst>
              <a:ext uri="{FF2B5EF4-FFF2-40B4-BE49-F238E27FC236}">
                <a16:creationId xmlns:a16="http://schemas.microsoft.com/office/drawing/2014/main" id="{06CD6910-E1C3-494F-A724-4AF50E5C5A98}"/>
              </a:ext>
            </a:extLst>
          </p:cNvPr>
          <p:cNvSpPr>
            <a:spLocks noChangeArrowheads="1"/>
          </p:cNvSpPr>
          <p:nvPr/>
        </p:nvSpPr>
        <p:spPr bwMode="auto">
          <a:xfrm rot="20619683">
            <a:off x="5641975" y="2343150"/>
            <a:ext cx="558800" cy="223838"/>
          </a:xfrm>
          <a:prstGeom prst="ellipse">
            <a:avLst/>
          </a:prstGeom>
          <a:solidFill>
            <a:srgbClr val="FFFFFF"/>
          </a:solidFill>
          <a:ln w="9525">
            <a:solidFill>
              <a:schemeClr val="tx1"/>
            </a:solidFill>
            <a:round/>
            <a:headEnd/>
            <a:tailEnd/>
          </a:ln>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35846" name="Text Box 7">
            <a:extLst>
              <a:ext uri="{FF2B5EF4-FFF2-40B4-BE49-F238E27FC236}">
                <a16:creationId xmlns:a16="http://schemas.microsoft.com/office/drawing/2014/main" id="{3C4A850D-4B7A-FD42-8A47-4002BB5824B8}"/>
              </a:ext>
            </a:extLst>
          </p:cNvPr>
          <p:cNvSpPr txBox="1">
            <a:spLocks noChangeArrowheads="1"/>
          </p:cNvSpPr>
          <p:nvPr/>
        </p:nvSpPr>
        <p:spPr bwMode="auto">
          <a:xfrm>
            <a:off x="2063751" y="2103439"/>
            <a:ext cx="6651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latin typeface="+mn-lt"/>
              </a:rPr>
              <a:t>Source</a:t>
            </a:r>
          </a:p>
        </p:txBody>
      </p:sp>
      <p:sp>
        <p:nvSpPr>
          <p:cNvPr id="35847" name="Line 8">
            <a:extLst>
              <a:ext uri="{FF2B5EF4-FFF2-40B4-BE49-F238E27FC236}">
                <a16:creationId xmlns:a16="http://schemas.microsoft.com/office/drawing/2014/main" id="{EFBB277E-0774-EF48-9DB8-CAA1A0C9F0E8}"/>
              </a:ext>
            </a:extLst>
          </p:cNvPr>
          <p:cNvSpPr>
            <a:spLocks noChangeShapeType="1"/>
          </p:cNvSpPr>
          <p:nvPr/>
        </p:nvSpPr>
        <p:spPr bwMode="auto">
          <a:xfrm>
            <a:off x="2673350" y="2332038"/>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48" name="Text Box 9">
            <a:extLst>
              <a:ext uri="{FF2B5EF4-FFF2-40B4-BE49-F238E27FC236}">
                <a16:creationId xmlns:a16="http://schemas.microsoft.com/office/drawing/2014/main" id="{3FA406EE-072F-4247-925C-18DFEA622B36}"/>
              </a:ext>
            </a:extLst>
          </p:cNvPr>
          <p:cNvSpPr txBox="1">
            <a:spLocks noChangeArrowheads="1"/>
          </p:cNvSpPr>
          <p:nvPr/>
        </p:nvSpPr>
        <p:spPr bwMode="auto">
          <a:xfrm>
            <a:off x="3663950" y="4008439"/>
            <a:ext cx="6238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latin typeface="+mn-lt"/>
              </a:rPr>
              <a:t>Target</a:t>
            </a:r>
          </a:p>
        </p:txBody>
      </p:sp>
      <p:sp>
        <p:nvSpPr>
          <p:cNvPr id="35849" name="Line 10">
            <a:extLst>
              <a:ext uri="{FF2B5EF4-FFF2-40B4-BE49-F238E27FC236}">
                <a16:creationId xmlns:a16="http://schemas.microsoft.com/office/drawing/2014/main" id="{979C72F7-C46F-D242-B3C4-094F8616D6DB}"/>
              </a:ext>
            </a:extLst>
          </p:cNvPr>
          <p:cNvSpPr>
            <a:spLocks noChangeShapeType="1"/>
          </p:cNvSpPr>
          <p:nvPr/>
        </p:nvSpPr>
        <p:spPr bwMode="auto">
          <a:xfrm flipH="1" flipV="1">
            <a:off x="3511550" y="3856038"/>
            <a:ext cx="228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50" name="Line 11">
            <a:extLst>
              <a:ext uri="{FF2B5EF4-FFF2-40B4-BE49-F238E27FC236}">
                <a16:creationId xmlns:a16="http://schemas.microsoft.com/office/drawing/2014/main" id="{45DF7C51-95BA-0648-A48D-B2DA7E523B20}"/>
              </a:ext>
            </a:extLst>
          </p:cNvPr>
          <p:cNvSpPr>
            <a:spLocks noChangeShapeType="1"/>
          </p:cNvSpPr>
          <p:nvPr/>
        </p:nvSpPr>
        <p:spPr bwMode="auto">
          <a:xfrm>
            <a:off x="3206750" y="2865438"/>
            <a:ext cx="185738" cy="7096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51" name="Text Box 12">
            <a:extLst>
              <a:ext uri="{FF2B5EF4-FFF2-40B4-BE49-F238E27FC236}">
                <a16:creationId xmlns:a16="http://schemas.microsoft.com/office/drawing/2014/main" id="{B1ABC488-92D9-1446-8102-570CF04A0EB4}"/>
              </a:ext>
            </a:extLst>
          </p:cNvPr>
          <p:cNvSpPr txBox="1">
            <a:spLocks noChangeArrowheads="1"/>
          </p:cNvSpPr>
          <p:nvPr/>
        </p:nvSpPr>
        <p:spPr bwMode="auto">
          <a:xfrm>
            <a:off x="3282950" y="3017839"/>
            <a:ext cx="13068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latin typeface="+mn-lt"/>
              </a:rPr>
              <a:t>Sweep Direction</a:t>
            </a:r>
          </a:p>
        </p:txBody>
      </p:sp>
      <p:sp>
        <p:nvSpPr>
          <p:cNvPr id="35852" name="Text Box 13">
            <a:extLst>
              <a:ext uri="{FF2B5EF4-FFF2-40B4-BE49-F238E27FC236}">
                <a16:creationId xmlns:a16="http://schemas.microsoft.com/office/drawing/2014/main" id="{708A901E-3986-FA4F-8B86-59684E5D5C5B}"/>
              </a:ext>
            </a:extLst>
          </p:cNvPr>
          <p:cNvSpPr txBox="1">
            <a:spLocks noChangeArrowheads="1"/>
          </p:cNvSpPr>
          <p:nvPr/>
        </p:nvSpPr>
        <p:spPr bwMode="auto">
          <a:xfrm>
            <a:off x="4783138" y="1912938"/>
            <a:ext cx="741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latin typeface="+mn-lt"/>
              </a:rPr>
              <a:t>Multiple</a:t>
            </a:r>
          </a:p>
          <a:p>
            <a:pPr eaLnBrk="1" hangingPunct="1"/>
            <a:r>
              <a:rPr lang="en-US" altLang="en-US" sz="1200">
                <a:latin typeface="+mn-lt"/>
              </a:rPr>
              <a:t>Sources</a:t>
            </a:r>
          </a:p>
        </p:txBody>
      </p:sp>
      <p:sp>
        <p:nvSpPr>
          <p:cNvPr id="35853" name="Line 14">
            <a:extLst>
              <a:ext uri="{FF2B5EF4-FFF2-40B4-BE49-F238E27FC236}">
                <a16:creationId xmlns:a16="http://schemas.microsoft.com/office/drawing/2014/main" id="{A53B83B4-1369-8F46-B026-CF9DB92E73A9}"/>
              </a:ext>
            </a:extLst>
          </p:cNvPr>
          <p:cNvSpPr>
            <a:spLocks noChangeShapeType="1"/>
          </p:cNvSpPr>
          <p:nvPr/>
        </p:nvSpPr>
        <p:spPr bwMode="auto">
          <a:xfrm>
            <a:off x="5478463" y="2293938"/>
            <a:ext cx="342900" cy="3857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54" name="Line 15">
            <a:extLst>
              <a:ext uri="{FF2B5EF4-FFF2-40B4-BE49-F238E27FC236}">
                <a16:creationId xmlns:a16="http://schemas.microsoft.com/office/drawing/2014/main" id="{BD6011F0-DF49-1742-91F6-E116949EB269}"/>
              </a:ext>
            </a:extLst>
          </p:cNvPr>
          <p:cNvSpPr>
            <a:spLocks noChangeShapeType="1"/>
          </p:cNvSpPr>
          <p:nvPr/>
        </p:nvSpPr>
        <p:spPr bwMode="auto">
          <a:xfrm>
            <a:off x="5487988" y="2293938"/>
            <a:ext cx="2286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55" name="Text Box 16">
            <a:extLst>
              <a:ext uri="{FF2B5EF4-FFF2-40B4-BE49-F238E27FC236}">
                <a16:creationId xmlns:a16="http://schemas.microsoft.com/office/drawing/2014/main" id="{3512DD72-C2DA-C649-9E13-50D76E30D7CD}"/>
              </a:ext>
            </a:extLst>
          </p:cNvPr>
          <p:cNvSpPr txBox="1">
            <a:spLocks noChangeArrowheads="1"/>
          </p:cNvSpPr>
          <p:nvPr/>
        </p:nvSpPr>
        <p:spPr bwMode="auto">
          <a:xfrm>
            <a:off x="6559550" y="3932239"/>
            <a:ext cx="6238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latin typeface="+mn-lt"/>
              </a:rPr>
              <a:t>Target</a:t>
            </a:r>
          </a:p>
        </p:txBody>
      </p:sp>
      <p:sp>
        <p:nvSpPr>
          <p:cNvPr id="35856" name="Line 17">
            <a:extLst>
              <a:ext uri="{FF2B5EF4-FFF2-40B4-BE49-F238E27FC236}">
                <a16:creationId xmlns:a16="http://schemas.microsoft.com/office/drawing/2014/main" id="{F575A99C-7677-754C-89D1-EDBE9A82A31B}"/>
              </a:ext>
            </a:extLst>
          </p:cNvPr>
          <p:cNvSpPr>
            <a:spLocks noChangeShapeType="1"/>
          </p:cNvSpPr>
          <p:nvPr/>
        </p:nvSpPr>
        <p:spPr bwMode="auto">
          <a:xfrm flipH="1" flipV="1">
            <a:off x="6407150" y="3779838"/>
            <a:ext cx="228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57" name="Text Box 18">
            <a:extLst>
              <a:ext uri="{FF2B5EF4-FFF2-40B4-BE49-F238E27FC236}">
                <a16:creationId xmlns:a16="http://schemas.microsoft.com/office/drawing/2014/main" id="{63D9D71A-9C35-8C40-8C96-43345A6D34A4}"/>
              </a:ext>
            </a:extLst>
          </p:cNvPr>
          <p:cNvSpPr txBox="1">
            <a:spLocks noChangeArrowheads="1"/>
          </p:cNvSpPr>
          <p:nvPr/>
        </p:nvSpPr>
        <p:spPr bwMode="auto">
          <a:xfrm>
            <a:off x="7640638" y="1951038"/>
            <a:ext cx="741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latin typeface="+mn-lt"/>
              </a:rPr>
              <a:t>Multiple</a:t>
            </a:r>
          </a:p>
          <a:p>
            <a:pPr eaLnBrk="1" hangingPunct="1"/>
            <a:r>
              <a:rPr lang="en-US" altLang="en-US" sz="1200">
                <a:latin typeface="+mn-lt"/>
              </a:rPr>
              <a:t>Sources</a:t>
            </a:r>
          </a:p>
        </p:txBody>
      </p:sp>
      <p:sp>
        <p:nvSpPr>
          <p:cNvPr id="35858" name="Line 19">
            <a:extLst>
              <a:ext uri="{FF2B5EF4-FFF2-40B4-BE49-F238E27FC236}">
                <a16:creationId xmlns:a16="http://schemas.microsoft.com/office/drawing/2014/main" id="{D63D467C-9C6F-C34A-B753-C01103DBE21B}"/>
              </a:ext>
            </a:extLst>
          </p:cNvPr>
          <p:cNvSpPr>
            <a:spLocks noChangeShapeType="1"/>
          </p:cNvSpPr>
          <p:nvPr/>
        </p:nvSpPr>
        <p:spPr bwMode="auto">
          <a:xfrm>
            <a:off x="8335963" y="2332038"/>
            <a:ext cx="381000" cy="4048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59" name="Line 20">
            <a:extLst>
              <a:ext uri="{FF2B5EF4-FFF2-40B4-BE49-F238E27FC236}">
                <a16:creationId xmlns:a16="http://schemas.microsoft.com/office/drawing/2014/main" id="{68A1EABC-13A6-DE40-93A2-108BCBDCEDC9}"/>
              </a:ext>
            </a:extLst>
          </p:cNvPr>
          <p:cNvSpPr>
            <a:spLocks noChangeShapeType="1"/>
          </p:cNvSpPr>
          <p:nvPr/>
        </p:nvSpPr>
        <p:spPr bwMode="auto">
          <a:xfrm>
            <a:off x="8345488" y="2332038"/>
            <a:ext cx="2286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0" name="Text Box 21">
            <a:extLst>
              <a:ext uri="{FF2B5EF4-FFF2-40B4-BE49-F238E27FC236}">
                <a16:creationId xmlns:a16="http://schemas.microsoft.com/office/drawing/2014/main" id="{BC059B4B-7C07-ED48-B6A6-20182D230BDA}"/>
              </a:ext>
            </a:extLst>
          </p:cNvPr>
          <p:cNvSpPr txBox="1">
            <a:spLocks noChangeArrowheads="1"/>
          </p:cNvSpPr>
          <p:nvPr/>
        </p:nvSpPr>
        <p:spPr bwMode="auto">
          <a:xfrm>
            <a:off x="9469439" y="3932238"/>
            <a:ext cx="7425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latin typeface="+mn-lt"/>
              </a:rPr>
              <a:t>Multiple</a:t>
            </a:r>
          </a:p>
          <a:p>
            <a:pPr eaLnBrk="1" hangingPunct="1"/>
            <a:r>
              <a:rPr lang="en-US" altLang="en-US" sz="1200">
                <a:latin typeface="+mn-lt"/>
              </a:rPr>
              <a:t>Targets</a:t>
            </a:r>
          </a:p>
        </p:txBody>
      </p:sp>
      <p:sp>
        <p:nvSpPr>
          <p:cNvPr id="35861" name="Line 22">
            <a:extLst>
              <a:ext uri="{FF2B5EF4-FFF2-40B4-BE49-F238E27FC236}">
                <a16:creationId xmlns:a16="http://schemas.microsoft.com/office/drawing/2014/main" id="{088C298A-2731-7443-833D-69D133B77ED6}"/>
              </a:ext>
            </a:extLst>
          </p:cNvPr>
          <p:cNvSpPr>
            <a:spLocks noChangeShapeType="1"/>
          </p:cNvSpPr>
          <p:nvPr/>
        </p:nvSpPr>
        <p:spPr bwMode="auto">
          <a:xfrm flipH="1" flipV="1">
            <a:off x="9393238" y="3703638"/>
            <a:ext cx="152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2" name="Line 23">
            <a:extLst>
              <a:ext uri="{FF2B5EF4-FFF2-40B4-BE49-F238E27FC236}">
                <a16:creationId xmlns:a16="http://schemas.microsoft.com/office/drawing/2014/main" id="{8631590F-C73F-DF4A-A7BD-0FCE605564AA}"/>
              </a:ext>
            </a:extLst>
          </p:cNvPr>
          <p:cNvSpPr>
            <a:spLocks noChangeShapeType="1"/>
          </p:cNvSpPr>
          <p:nvPr/>
        </p:nvSpPr>
        <p:spPr bwMode="auto">
          <a:xfrm flipH="1" flipV="1">
            <a:off x="9088438" y="3856038"/>
            <a:ext cx="457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3" name="Line 24">
            <a:extLst>
              <a:ext uri="{FF2B5EF4-FFF2-40B4-BE49-F238E27FC236}">
                <a16:creationId xmlns:a16="http://schemas.microsoft.com/office/drawing/2014/main" id="{35ADE9DA-FFAA-834F-A2A1-C2ED7DB710AE}"/>
              </a:ext>
            </a:extLst>
          </p:cNvPr>
          <p:cNvSpPr>
            <a:spLocks noChangeShapeType="1"/>
          </p:cNvSpPr>
          <p:nvPr/>
        </p:nvSpPr>
        <p:spPr bwMode="auto">
          <a:xfrm>
            <a:off x="6040438" y="2865439"/>
            <a:ext cx="228600" cy="7000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4" name="Text Box 25">
            <a:extLst>
              <a:ext uri="{FF2B5EF4-FFF2-40B4-BE49-F238E27FC236}">
                <a16:creationId xmlns:a16="http://schemas.microsoft.com/office/drawing/2014/main" id="{5D53E572-D1A5-F54D-B38E-37D1CE30C1A2}"/>
              </a:ext>
            </a:extLst>
          </p:cNvPr>
          <p:cNvSpPr txBox="1">
            <a:spLocks noChangeArrowheads="1"/>
          </p:cNvSpPr>
          <p:nvPr/>
        </p:nvSpPr>
        <p:spPr bwMode="auto">
          <a:xfrm>
            <a:off x="6116638" y="3017839"/>
            <a:ext cx="13068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latin typeface="+mn-lt"/>
              </a:rPr>
              <a:t>Sweep Direction</a:t>
            </a:r>
          </a:p>
        </p:txBody>
      </p:sp>
      <p:sp>
        <p:nvSpPr>
          <p:cNvPr id="35865" name="Line 26">
            <a:extLst>
              <a:ext uri="{FF2B5EF4-FFF2-40B4-BE49-F238E27FC236}">
                <a16:creationId xmlns:a16="http://schemas.microsoft.com/office/drawing/2014/main" id="{5BB2FD89-A57E-E941-9720-A14E214661FA}"/>
              </a:ext>
            </a:extLst>
          </p:cNvPr>
          <p:cNvSpPr>
            <a:spLocks noChangeShapeType="1"/>
          </p:cNvSpPr>
          <p:nvPr/>
        </p:nvSpPr>
        <p:spPr bwMode="auto">
          <a:xfrm>
            <a:off x="8986838" y="2906714"/>
            <a:ext cx="260350" cy="5921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66" name="Text Box 27">
            <a:extLst>
              <a:ext uri="{FF2B5EF4-FFF2-40B4-BE49-F238E27FC236}">
                <a16:creationId xmlns:a16="http://schemas.microsoft.com/office/drawing/2014/main" id="{CA84FF14-AA22-024A-AF4A-63B7946E2C31}"/>
              </a:ext>
            </a:extLst>
          </p:cNvPr>
          <p:cNvSpPr txBox="1">
            <a:spLocks noChangeArrowheads="1"/>
          </p:cNvSpPr>
          <p:nvPr/>
        </p:nvSpPr>
        <p:spPr bwMode="auto">
          <a:xfrm>
            <a:off x="9074150" y="2952750"/>
            <a:ext cx="13068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a:latin typeface="+mn-lt"/>
              </a:rPr>
              <a:t>Sweep Direction</a:t>
            </a:r>
          </a:p>
        </p:txBody>
      </p:sp>
      <p:sp>
        <p:nvSpPr>
          <p:cNvPr id="35867" name="Text Box 28">
            <a:extLst>
              <a:ext uri="{FF2B5EF4-FFF2-40B4-BE49-F238E27FC236}">
                <a16:creationId xmlns:a16="http://schemas.microsoft.com/office/drawing/2014/main" id="{EF5B3F1F-D1F4-354D-805B-BE540D3D65C1}"/>
              </a:ext>
            </a:extLst>
          </p:cNvPr>
          <p:cNvSpPr txBox="1">
            <a:spLocks noChangeArrowheads="1"/>
          </p:cNvSpPr>
          <p:nvPr/>
        </p:nvSpPr>
        <p:spPr bwMode="auto">
          <a:xfrm>
            <a:off x="2209801" y="1320800"/>
            <a:ext cx="1808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r>
              <a:rPr lang="en-US" altLang="en-US" sz="2400" b="1">
                <a:latin typeface="+mn-lt"/>
              </a:rPr>
              <a:t>One-to-one</a:t>
            </a:r>
          </a:p>
        </p:txBody>
      </p:sp>
      <p:sp>
        <p:nvSpPr>
          <p:cNvPr id="35868" name="Text Box 29">
            <a:extLst>
              <a:ext uri="{FF2B5EF4-FFF2-40B4-BE49-F238E27FC236}">
                <a16:creationId xmlns:a16="http://schemas.microsoft.com/office/drawing/2014/main" id="{EAB3B3D3-7915-774E-AB7D-0C4A51046410}"/>
              </a:ext>
            </a:extLst>
          </p:cNvPr>
          <p:cNvSpPr txBox="1">
            <a:spLocks noChangeArrowheads="1"/>
          </p:cNvSpPr>
          <p:nvPr/>
        </p:nvSpPr>
        <p:spPr bwMode="auto">
          <a:xfrm>
            <a:off x="5087939" y="1301750"/>
            <a:ext cx="199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r>
              <a:rPr lang="en-US" altLang="en-US" sz="2400" b="1">
                <a:latin typeface="+mn-lt"/>
              </a:rPr>
              <a:t>Many-to-one</a:t>
            </a:r>
          </a:p>
        </p:txBody>
      </p:sp>
      <p:sp>
        <p:nvSpPr>
          <p:cNvPr id="35869" name="Text Box 30">
            <a:extLst>
              <a:ext uri="{FF2B5EF4-FFF2-40B4-BE49-F238E27FC236}">
                <a16:creationId xmlns:a16="http://schemas.microsoft.com/office/drawing/2014/main" id="{32651151-D79C-BA4E-83A4-0B9F4A5E30F4}"/>
              </a:ext>
            </a:extLst>
          </p:cNvPr>
          <p:cNvSpPr txBox="1">
            <a:spLocks noChangeArrowheads="1"/>
          </p:cNvSpPr>
          <p:nvPr/>
        </p:nvSpPr>
        <p:spPr bwMode="auto">
          <a:xfrm>
            <a:off x="7802564" y="1301750"/>
            <a:ext cx="2251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eaLnBrk="1" hangingPunct="1"/>
            <a:r>
              <a:rPr lang="en-US" altLang="en-US" sz="2400" b="1">
                <a:latin typeface="+mn-lt"/>
              </a:rPr>
              <a:t>Many-to-many</a:t>
            </a:r>
          </a:p>
        </p:txBody>
      </p:sp>
      <p:pic>
        <p:nvPicPr>
          <p:cNvPr id="35870" name="Picture 31" descr="varco_auto">
            <a:extLst>
              <a:ext uri="{FF2B5EF4-FFF2-40B4-BE49-F238E27FC236}">
                <a16:creationId xmlns:a16="http://schemas.microsoft.com/office/drawing/2014/main" id="{DB43C660-C8F9-5C41-A15B-EF17C9163C02}"/>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8806" r="21492"/>
          <a:stretch>
            <a:fillRect/>
          </a:stretch>
        </p:blipFill>
        <p:spPr bwMode="auto">
          <a:xfrm>
            <a:off x="8348664" y="4435475"/>
            <a:ext cx="15573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1" name="Picture 32" descr="fs_comps_hex">
            <a:extLst>
              <a:ext uri="{FF2B5EF4-FFF2-40B4-BE49-F238E27FC236}">
                <a16:creationId xmlns:a16="http://schemas.microsoft.com/office/drawing/2014/main" id="{FD68AD3C-5855-BB4D-997E-AD0C3ADFBEDD}"/>
              </a:ext>
            </a:extLst>
          </p:cNvPr>
          <p:cNvPicPr>
            <a:picLocks noChangeAspect="1" noChangeArrowheads="1"/>
          </p:cNvPicPr>
          <p:nvPr/>
        </p:nvPicPr>
        <p:blipFill>
          <a:blip r:embed="rId6" cstate="print">
            <a:clrChange>
              <a:clrFrom>
                <a:srgbClr val="FCFEFC"/>
              </a:clrFrom>
              <a:clrTo>
                <a:srgbClr val="FCFEFC">
                  <a:alpha val="0"/>
                </a:srgbClr>
              </a:clrTo>
            </a:clrChange>
            <a:lum contrast="66000"/>
            <a:extLst>
              <a:ext uri="{28A0092B-C50C-407E-A947-70E740481C1C}">
                <a14:useLocalDpi xmlns:a14="http://schemas.microsoft.com/office/drawing/2010/main" val="0"/>
              </a:ext>
            </a:extLst>
          </a:blip>
          <a:srcRect/>
          <a:stretch>
            <a:fillRect/>
          </a:stretch>
        </p:blipFill>
        <p:spPr bwMode="auto">
          <a:xfrm>
            <a:off x="5267325" y="4508501"/>
            <a:ext cx="20574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2" name="Picture 33">
            <a:extLst>
              <a:ext uri="{FF2B5EF4-FFF2-40B4-BE49-F238E27FC236}">
                <a16:creationId xmlns:a16="http://schemas.microsoft.com/office/drawing/2014/main" id="{C14B507E-E254-C847-A723-1FE6FD4D94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8075" y="4343401"/>
            <a:ext cx="1906588"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lg" len="lg"/>
                <a:tailEnd type="none" w="lg" len="lg"/>
              </a14:hiddenLine>
            </a:ext>
          </a:extLst>
        </p:spPr>
      </p:pic>
      <p:sp>
        <p:nvSpPr>
          <p:cNvPr id="35873" name="Line 34">
            <a:extLst>
              <a:ext uri="{FF2B5EF4-FFF2-40B4-BE49-F238E27FC236}">
                <a16:creationId xmlns:a16="http://schemas.microsoft.com/office/drawing/2014/main" id="{FD68A84F-B568-2A4F-BA43-83FEDEC10A26}"/>
              </a:ext>
            </a:extLst>
          </p:cNvPr>
          <p:cNvSpPr>
            <a:spLocks noChangeShapeType="1"/>
          </p:cNvSpPr>
          <p:nvPr/>
        </p:nvSpPr>
        <p:spPr bwMode="auto">
          <a:xfrm>
            <a:off x="4648200" y="1371600"/>
            <a:ext cx="0" cy="518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4" name="Line 35">
            <a:extLst>
              <a:ext uri="{FF2B5EF4-FFF2-40B4-BE49-F238E27FC236}">
                <a16:creationId xmlns:a16="http://schemas.microsoft.com/office/drawing/2014/main" id="{8E6453C7-9EA0-4941-B64C-58F5D404CED6}"/>
              </a:ext>
            </a:extLst>
          </p:cNvPr>
          <p:cNvSpPr>
            <a:spLocks noChangeShapeType="1"/>
          </p:cNvSpPr>
          <p:nvPr/>
        </p:nvSpPr>
        <p:spPr bwMode="auto">
          <a:xfrm>
            <a:off x="7543800" y="1371600"/>
            <a:ext cx="0" cy="518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 name="Group 2">
            <a:extLst>
              <a:ext uri="{FF2B5EF4-FFF2-40B4-BE49-F238E27FC236}">
                <a16:creationId xmlns:a16="http://schemas.microsoft.com/office/drawing/2014/main" id="{647002BC-E953-9A48-829B-F6E51964FB16}"/>
              </a:ext>
            </a:extLst>
          </p:cNvPr>
          <p:cNvGrpSpPr>
            <a:grpSpLocks/>
          </p:cNvGrpSpPr>
          <p:nvPr/>
        </p:nvGrpSpPr>
        <p:grpSpPr bwMode="auto">
          <a:xfrm>
            <a:off x="8926514" y="1930401"/>
            <a:ext cx="166687" cy="4041775"/>
            <a:chOff x="7403184" y="1930222"/>
            <a:chExt cx="165718" cy="4041178"/>
          </a:xfrm>
        </p:grpSpPr>
        <p:sp>
          <p:nvSpPr>
            <p:cNvPr id="35876" name="Rectangle 1">
              <a:extLst>
                <a:ext uri="{FF2B5EF4-FFF2-40B4-BE49-F238E27FC236}">
                  <a16:creationId xmlns:a16="http://schemas.microsoft.com/office/drawing/2014/main" id="{7B74466F-D362-E645-A635-31D453CAC3C3}"/>
                </a:ext>
              </a:extLst>
            </p:cNvPr>
            <p:cNvSpPr>
              <a:spLocks noChangeArrowheads="1"/>
            </p:cNvSpPr>
            <p:nvPr/>
          </p:nvSpPr>
          <p:spPr bwMode="auto">
            <a:xfrm rot="1362799">
              <a:off x="7403184" y="1930222"/>
              <a:ext cx="152400" cy="4038600"/>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35877" name="Rectangle 37">
              <a:extLst>
                <a:ext uri="{FF2B5EF4-FFF2-40B4-BE49-F238E27FC236}">
                  <a16:creationId xmlns:a16="http://schemas.microsoft.com/office/drawing/2014/main" id="{B158AA4C-A321-C94E-A0AC-00A777C429DE}"/>
                </a:ext>
              </a:extLst>
            </p:cNvPr>
            <p:cNvSpPr>
              <a:spLocks noChangeArrowheads="1"/>
            </p:cNvSpPr>
            <p:nvPr/>
          </p:nvSpPr>
          <p:spPr bwMode="auto">
            <a:xfrm rot="-1680821">
              <a:off x="7416502" y="1932800"/>
              <a:ext cx="152400" cy="4038600"/>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grpSp>
      <p:sp>
        <p:nvSpPr>
          <p:cNvPr id="5" name="Rectangle 9">
            <a:extLst>
              <a:ext uri="{FF2B5EF4-FFF2-40B4-BE49-F238E27FC236}">
                <a16:creationId xmlns:a16="http://schemas.microsoft.com/office/drawing/2014/main" id="{EA466624-639F-9FC3-D59B-385B2AD8E47B}"/>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Sweep Scheme</a:t>
            </a:r>
          </a:p>
        </p:txBody>
      </p:sp>
    </p:spTree>
    <p:extLst>
      <p:ext uri="{BB962C8B-B14F-4D97-AF65-F5344CB8AC3E}">
        <p14:creationId xmlns:p14="http://schemas.microsoft.com/office/powerpoint/2010/main" val="2061560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1to1">
            <a:extLst>
              <a:ext uri="{FF2B5EF4-FFF2-40B4-BE49-F238E27FC236}">
                <a16:creationId xmlns:a16="http://schemas.microsoft.com/office/drawing/2014/main" id="{958361D5-59AE-0949-8991-54F68642E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51001"/>
            <a:ext cx="1550988"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5" descr="manyto1">
            <a:extLst>
              <a:ext uri="{FF2B5EF4-FFF2-40B4-BE49-F238E27FC236}">
                <a16:creationId xmlns:a16="http://schemas.microsoft.com/office/drawing/2014/main" id="{C2535BBE-5A98-5749-A686-7FA1B85FB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4394200"/>
            <a:ext cx="315277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6" descr="manytomany2">
            <a:extLst>
              <a:ext uri="{FF2B5EF4-FFF2-40B4-BE49-F238E27FC236}">
                <a16:creationId xmlns:a16="http://schemas.microsoft.com/office/drawing/2014/main" id="{69AD3B95-0569-B345-854E-BD28518A3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1" y="1498600"/>
            <a:ext cx="25066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8" descr="1-6c">
            <a:extLst>
              <a:ext uri="{FF2B5EF4-FFF2-40B4-BE49-F238E27FC236}">
                <a16:creationId xmlns:a16="http://schemas.microsoft.com/office/drawing/2014/main" id="{21E2260E-6B52-084A-94A6-F54DBDE25A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06" t="1572"/>
          <a:stretch>
            <a:fillRect/>
          </a:stretch>
        </p:blipFill>
        <p:spPr bwMode="auto">
          <a:xfrm>
            <a:off x="2057400" y="4618038"/>
            <a:ext cx="24384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9">
            <a:extLst>
              <a:ext uri="{FF2B5EF4-FFF2-40B4-BE49-F238E27FC236}">
                <a16:creationId xmlns:a16="http://schemas.microsoft.com/office/drawing/2014/main" id="{42735233-00C1-114A-A717-88285B8248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1" y="3937000"/>
            <a:ext cx="16240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lg" len="lg"/>
                <a:tailEnd type="none" w="lg" len="lg"/>
              </a14:hiddenLine>
            </a:ext>
          </a:extLst>
        </p:spPr>
      </p:pic>
      <p:pic>
        <p:nvPicPr>
          <p:cNvPr id="36871" name="Picture 10" descr="sweep_classic3">
            <a:extLst>
              <a:ext uri="{FF2B5EF4-FFF2-40B4-BE49-F238E27FC236}">
                <a16:creationId xmlns:a16="http://schemas.microsoft.com/office/drawing/2014/main" id="{EFD9E12D-8893-8B4D-8DAB-ABAD40FD72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1803400"/>
            <a:ext cx="1828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11">
            <a:extLst>
              <a:ext uri="{FF2B5EF4-FFF2-40B4-BE49-F238E27FC236}">
                <a16:creationId xmlns:a16="http://schemas.microsoft.com/office/drawing/2014/main" id="{334CB746-47F6-0D47-B1F5-38B49040DEEC}"/>
              </a:ext>
            </a:extLst>
          </p:cNvPr>
          <p:cNvSpPr txBox="1">
            <a:spLocks noChangeArrowheads="1"/>
          </p:cNvSpPr>
          <p:nvPr/>
        </p:nvSpPr>
        <p:spPr bwMode="auto">
          <a:xfrm>
            <a:off x="1752600" y="1219201"/>
            <a:ext cx="6584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800">
                <a:latin typeface="+mn-lt"/>
              </a:rPr>
              <a:t>What type of sweep scheme is used on each of these meshes?</a:t>
            </a:r>
          </a:p>
        </p:txBody>
      </p:sp>
      <p:grpSp>
        <p:nvGrpSpPr>
          <p:cNvPr id="2" name="Group 18">
            <a:extLst>
              <a:ext uri="{FF2B5EF4-FFF2-40B4-BE49-F238E27FC236}">
                <a16:creationId xmlns:a16="http://schemas.microsoft.com/office/drawing/2014/main" id="{32F977E2-F798-8843-9F7F-C88E0213350A}"/>
              </a:ext>
            </a:extLst>
          </p:cNvPr>
          <p:cNvGrpSpPr>
            <a:grpSpLocks/>
          </p:cNvGrpSpPr>
          <p:nvPr/>
        </p:nvGrpSpPr>
        <p:grpSpPr bwMode="auto">
          <a:xfrm>
            <a:off x="2466977" y="3581401"/>
            <a:ext cx="7664451" cy="3005138"/>
            <a:chOff x="594" y="2256"/>
            <a:chExt cx="4828" cy="1893"/>
          </a:xfrm>
        </p:grpSpPr>
        <p:sp>
          <p:nvSpPr>
            <p:cNvPr id="36884" name="Text Box 12">
              <a:extLst>
                <a:ext uri="{FF2B5EF4-FFF2-40B4-BE49-F238E27FC236}">
                  <a16:creationId xmlns:a16="http://schemas.microsoft.com/office/drawing/2014/main" id="{88A7E085-FE05-B049-A61A-260745EF928D}"/>
                </a:ext>
              </a:extLst>
            </p:cNvPr>
            <p:cNvSpPr txBox="1">
              <a:spLocks noChangeArrowheads="1"/>
            </p:cNvSpPr>
            <p:nvPr/>
          </p:nvSpPr>
          <p:spPr bwMode="auto">
            <a:xfrm>
              <a:off x="708" y="2572"/>
              <a:ext cx="78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One-to-one</a:t>
              </a:r>
            </a:p>
          </p:txBody>
        </p:sp>
        <p:sp>
          <p:nvSpPr>
            <p:cNvPr id="36885" name="Text Box 13">
              <a:extLst>
                <a:ext uri="{FF2B5EF4-FFF2-40B4-BE49-F238E27FC236}">
                  <a16:creationId xmlns:a16="http://schemas.microsoft.com/office/drawing/2014/main" id="{93E08617-D5C5-1649-8E93-53914944B012}"/>
                </a:ext>
              </a:extLst>
            </p:cNvPr>
            <p:cNvSpPr txBox="1">
              <a:spLocks noChangeArrowheads="1"/>
            </p:cNvSpPr>
            <p:nvPr/>
          </p:nvSpPr>
          <p:spPr bwMode="auto">
            <a:xfrm>
              <a:off x="2416" y="2572"/>
              <a:ext cx="95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Many-to-many</a:t>
              </a:r>
            </a:p>
          </p:txBody>
        </p:sp>
        <p:sp>
          <p:nvSpPr>
            <p:cNvPr id="36886" name="Text Box 14">
              <a:extLst>
                <a:ext uri="{FF2B5EF4-FFF2-40B4-BE49-F238E27FC236}">
                  <a16:creationId xmlns:a16="http://schemas.microsoft.com/office/drawing/2014/main" id="{A8D0A5CF-8304-CD47-84AA-FA7DE9977263}"/>
                </a:ext>
              </a:extLst>
            </p:cNvPr>
            <p:cNvSpPr txBox="1">
              <a:spLocks noChangeArrowheads="1"/>
            </p:cNvSpPr>
            <p:nvPr/>
          </p:nvSpPr>
          <p:spPr bwMode="auto">
            <a:xfrm>
              <a:off x="4452" y="2256"/>
              <a:ext cx="78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One-to-one</a:t>
              </a:r>
            </a:p>
          </p:txBody>
        </p:sp>
        <p:sp>
          <p:nvSpPr>
            <p:cNvPr id="36887" name="Text Box 15">
              <a:extLst>
                <a:ext uri="{FF2B5EF4-FFF2-40B4-BE49-F238E27FC236}">
                  <a16:creationId xmlns:a16="http://schemas.microsoft.com/office/drawing/2014/main" id="{CC892444-D808-B843-BC87-913797B2F5FA}"/>
                </a:ext>
              </a:extLst>
            </p:cNvPr>
            <p:cNvSpPr txBox="1">
              <a:spLocks noChangeArrowheads="1"/>
            </p:cNvSpPr>
            <p:nvPr/>
          </p:nvSpPr>
          <p:spPr bwMode="auto">
            <a:xfrm>
              <a:off x="4469" y="3724"/>
              <a:ext cx="95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Many-to-many</a:t>
              </a:r>
            </a:p>
          </p:txBody>
        </p:sp>
        <p:sp>
          <p:nvSpPr>
            <p:cNvPr id="36888" name="Text Box 16">
              <a:extLst>
                <a:ext uri="{FF2B5EF4-FFF2-40B4-BE49-F238E27FC236}">
                  <a16:creationId xmlns:a16="http://schemas.microsoft.com/office/drawing/2014/main" id="{F4A17ADB-A1F0-EE49-A52E-1D45372B9539}"/>
                </a:ext>
              </a:extLst>
            </p:cNvPr>
            <p:cNvSpPr txBox="1">
              <a:spLocks noChangeArrowheads="1"/>
            </p:cNvSpPr>
            <p:nvPr/>
          </p:nvSpPr>
          <p:spPr bwMode="auto">
            <a:xfrm>
              <a:off x="2536" y="3936"/>
              <a:ext cx="85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Many-to-one</a:t>
              </a:r>
            </a:p>
          </p:txBody>
        </p:sp>
        <p:sp>
          <p:nvSpPr>
            <p:cNvPr id="36889" name="Text Box 17">
              <a:extLst>
                <a:ext uri="{FF2B5EF4-FFF2-40B4-BE49-F238E27FC236}">
                  <a16:creationId xmlns:a16="http://schemas.microsoft.com/office/drawing/2014/main" id="{95D99BD9-57C2-CB40-B118-278ABF8BD7F8}"/>
                </a:ext>
              </a:extLst>
            </p:cNvPr>
            <p:cNvSpPr txBox="1">
              <a:spLocks noChangeArrowheads="1"/>
            </p:cNvSpPr>
            <p:nvPr/>
          </p:nvSpPr>
          <p:spPr bwMode="auto">
            <a:xfrm>
              <a:off x="594" y="3820"/>
              <a:ext cx="95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r>
                <a:rPr lang="en-US" altLang="en-US" sz="1600">
                  <a:latin typeface="+mn-lt"/>
                </a:rPr>
                <a:t>Many-to-many</a:t>
              </a:r>
            </a:p>
          </p:txBody>
        </p:sp>
      </p:grpSp>
      <p:grpSp>
        <p:nvGrpSpPr>
          <p:cNvPr id="4" name="Group 3">
            <a:extLst>
              <a:ext uri="{FF2B5EF4-FFF2-40B4-BE49-F238E27FC236}">
                <a16:creationId xmlns:a16="http://schemas.microsoft.com/office/drawing/2014/main" id="{80E5EC96-CB3F-D04B-B2AF-407AD8811DB6}"/>
              </a:ext>
            </a:extLst>
          </p:cNvPr>
          <p:cNvGrpSpPr>
            <a:grpSpLocks/>
          </p:cNvGrpSpPr>
          <p:nvPr/>
        </p:nvGrpSpPr>
        <p:grpSpPr bwMode="auto">
          <a:xfrm>
            <a:off x="2246314" y="1828800"/>
            <a:ext cx="8015287" cy="4483100"/>
            <a:chOff x="721724" y="1828800"/>
            <a:chExt cx="8016169" cy="4483538"/>
          </a:xfrm>
        </p:grpSpPr>
        <p:grpSp>
          <p:nvGrpSpPr>
            <p:cNvPr id="36875" name="Group 2">
              <a:extLst>
                <a:ext uri="{FF2B5EF4-FFF2-40B4-BE49-F238E27FC236}">
                  <a16:creationId xmlns:a16="http://schemas.microsoft.com/office/drawing/2014/main" id="{4B48025E-D952-0F44-9579-AF4A6C0ACD80}"/>
                </a:ext>
              </a:extLst>
            </p:cNvPr>
            <p:cNvGrpSpPr>
              <a:grpSpLocks/>
            </p:cNvGrpSpPr>
            <p:nvPr/>
          </p:nvGrpSpPr>
          <p:grpSpPr bwMode="auto">
            <a:xfrm>
              <a:off x="721724" y="4258860"/>
              <a:ext cx="2032293" cy="2053478"/>
              <a:chOff x="721724" y="4258860"/>
              <a:chExt cx="2032293" cy="2053478"/>
            </a:xfrm>
          </p:grpSpPr>
          <p:sp>
            <p:nvSpPr>
              <p:cNvPr id="36882" name="Rectangle 18">
                <a:extLst>
                  <a:ext uri="{FF2B5EF4-FFF2-40B4-BE49-F238E27FC236}">
                    <a16:creationId xmlns:a16="http://schemas.microsoft.com/office/drawing/2014/main" id="{5C0D87DA-E04A-6145-AAE0-320D30E346B9}"/>
                  </a:ext>
                </a:extLst>
              </p:cNvPr>
              <p:cNvSpPr>
                <a:spLocks noChangeArrowheads="1"/>
              </p:cNvSpPr>
              <p:nvPr/>
            </p:nvSpPr>
            <p:spPr bwMode="auto">
              <a:xfrm rot="2999260">
                <a:off x="1667574" y="4263028"/>
                <a:ext cx="140593" cy="203229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36883" name="Rectangle 19">
                <a:extLst>
                  <a:ext uri="{FF2B5EF4-FFF2-40B4-BE49-F238E27FC236}">
                    <a16:creationId xmlns:a16="http://schemas.microsoft.com/office/drawing/2014/main" id="{A4F9A941-D2D2-1044-A5F2-0604AB5F4514}"/>
                  </a:ext>
                </a:extLst>
              </p:cNvPr>
              <p:cNvSpPr>
                <a:spLocks noChangeArrowheads="1"/>
              </p:cNvSpPr>
              <p:nvPr/>
            </p:nvSpPr>
            <p:spPr bwMode="auto">
              <a:xfrm rot="-2516497">
                <a:off x="1692521" y="4258860"/>
                <a:ext cx="152262" cy="2053478"/>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grpSp>
        <p:grpSp>
          <p:nvGrpSpPr>
            <p:cNvPr id="36876" name="Group 21">
              <a:extLst>
                <a:ext uri="{FF2B5EF4-FFF2-40B4-BE49-F238E27FC236}">
                  <a16:creationId xmlns:a16="http://schemas.microsoft.com/office/drawing/2014/main" id="{CDCE9463-3FA6-9E4F-B3BC-F0181DDBF55B}"/>
                </a:ext>
              </a:extLst>
            </p:cNvPr>
            <p:cNvGrpSpPr>
              <a:grpSpLocks/>
            </p:cNvGrpSpPr>
            <p:nvPr/>
          </p:nvGrpSpPr>
          <p:grpSpPr bwMode="auto">
            <a:xfrm>
              <a:off x="3505200" y="1828800"/>
              <a:ext cx="2032293" cy="2053478"/>
              <a:chOff x="721724" y="4258860"/>
              <a:chExt cx="2032293" cy="2053478"/>
            </a:xfrm>
          </p:grpSpPr>
          <p:sp>
            <p:nvSpPr>
              <p:cNvPr id="36880" name="Rectangle 22">
                <a:extLst>
                  <a:ext uri="{FF2B5EF4-FFF2-40B4-BE49-F238E27FC236}">
                    <a16:creationId xmlns:a16="http://schemas.microsoft.com/office/drawing/2014/main" id="{EA0FA1EA-A5E7-8E4A-A29C-8965BD6B5BC6}"/>
                  </a:ext>
                </a:extLst>
              </p:cNvPr>
              <p:cNvSpPr>
                <a:spLocks noChangeArrowheads="1"/>
              </p:cNvSpPr>
              <p:nvPr/>
            </p:nvSpPr>
            <p:spPr bwMode="auto">
              <a:xfrm rot="2999260">
                <a:off x="1667574" y="4263028"/>
                <a:ext cx="140593" cy="203229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36881" name="Rectangle 23">
                <a:extLst>
                  <a:ext uri="{FF2B5EF4-FFF2-40B4-BE49-F238E27FC236}">
                    <a16:creationId xmlns:a16="http://schemas.microsoft.com/office/drawing/2014/main" id="{706DB1C6-25ED-554D-ADB9-1873F8DCC095}"/>
                  </a:ext>
                </a:extLst>
              </p:cNvPr>
              <p:cNvSpPr>
                <a:spLocks noChangeArrowheads="1"/>
              </p:cNvSpPr>
              <p:nvPr/>
            </p:nvSpPr>
            <p:spPr bwMode="auto">
              <a:xfrm rot="-2516497">
                <a:off x="1692521" y="4258860"/>
                <a:ext cx="152262" cy="2053478"/>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grpSp>
        <p:grpSp>
          <p:nvGrpSpPr>
            <p:cNvPr id="36877" name="Group 24">
              <a:extLst>
                <a:ext uri="{FF2B5EF4-FFF2-40B4-BE49-F238E27FC236}">
                  <a16:creationId xmlns:a16="http://schemas.microsoft.com/office/drawing/2014/main" id="{5EF6E39A-E19E-2446-B7F9-963F47F74485}"/>
                </a:ext>
              </a:extLst>
            </p:cNvPr>
            <p:cNvGrpSpPr>
              <a:grpSpLocks/>
            </p:cNvGrpSpPr>
            <p:nvPr/>
          </p:nvGrpSpPr>
          <p:grpSpPr bwMode="auto">
            <a:xfrm>
              <a:off x="6705600" y="4114800"/>
              <a:ext cx="2032293" cy="2053478"/>
              <a:chOff x="721724" y="4258860"/>
              <a:chExt cx="2032293" cy="2053478"/>
            </a:xfrm>
          </p:grpSpPr>
          <p:sp>
            <p:nvSpPr>
              <p:cNvPr id="36878" name="Rectangle 25">
                <a:extLst>
                  <a:ext uri="{FF2B5EF4-FFF2-40B4-BE49-F238E27FC236}">
                    <a16:creationId xmlns:a16="http://schemas.microsoft.com/office/drawing/2014/main" id="{7D88C5B3-1622-9E4F-A846-505C96499B8A}"/>
                  </a:ext>
                </a:extLst>
              </p:cNvPr>
              <p:cNvSpPr>
                <a:spLocks noChangeArrowheads="1"/>
              </p:cNvSpPr>
              <p:nvPr/>
            </p:nvSpPr>
            <p:spPr bwMode="auto">
              <a:xfrm rot="2999260">
                <a:off x="1667574" y="4263028"/>
                <a:ext cx="140593" cy="2032293"/>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sp>
            <p:nvSpPr>
              <p:cNvPr id="36879" name="Rectangle 26">
                <a:extLst>
                  <a:ext uri="{FF2B5EF4-FFF2-40B4-BE49-F238E27FC236}">
                    <a16:creationId xmlns:a16="http://schemas.microsoft.com/office/drawing/2014/main" id="{6141528C-2F88-EB46-9BCE-C8F6C7EB069B}"/>
                  </a:ext>
                </a:extLst>
              </p:cNvPr>
              <p:cNvSpPr>
                <a:spLocks noChangeArrowheads="1"/>
              </p:cNvSpPr>
              <p:nvPr/>
            </p:nvSpPr>
            <p:spPr bwMode="auto">
              <a:xfrm rot="-2516497">
                <a:off x="1692521" y="4258860"/>
                <a:ext cx="152262" cy="2053478"/>
              </a:xfrm>
              <a:prstGeom prst="rect">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000">
                    <a:solidFill>
                      <a:schemeClr val="tx1"/>
                    </a:solidFill>
                    <a:latin typeface="Arial" panose="020B0604020202020204" pitchFamily="34" charset="0"/>
                    <a:ea typeface="MS PGothic" panose="020B0600070205080204" pitchFamily="34" charset="-128"/>
                  </a:defRPr>
                </a:lvl1pPr>
                <a:lvl2pPr marL="742950" indent="-285750">
                  <a:defRPr sz="1000">
                    <a:solidFill>
                      <a:schemeClr val="tx1"/>
                    </a:solidFill>
                    <a:latin typeface="Arial" panose="020B0604020202020204" pitchFamily="34" charset="0"/>
                    <a:ea typeface="MS PGothic" panose="020B0600070205080204" pitchFamily="34" charset="-128"/>
                  </a:defRPr>
                </a:lvl2pPr>
                <a:lvl3pPr marL="1143000" indent="-228600">
                  <a:defRPr sz="1000">
                    <a:solidFill>
                      <a:schemeClr val="tx1"/>
                    </a:solidFill>
                    <a:latin typeface="Arial" panose="020B0604020202020204" pitchFamily="34" charset="0"/>
                    <a:ea typeface="MS PGothic" panose="020B0600070205080204" pitchFamily="34" charset="-128"/>
                  </a:defRPr>
                </a:lvl3pPr>
                <a:lvl4pPr marL="1600200" indent="-228600">
                  <a:defRPr sz="1000">
                    <a:solidFill>
                      <a:schemeClr val="tx1"/>
                    </a:solidFill>
                    <a:latin typeface="Arial" panose="020B0604020202020204" pitchFamily="34" charset="0"/>
                    <a:ea typeface="MS PGothic" panose="020B0600070205080204" pitchFamily="34" charset="-128"/>
                  </a:defRPr>
                </a:lvl4pPr>
                <a:lvl5pPr marL="2057400" indent="-228600">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MS PGothic" panose="020B0600070205080204" pitchFamily="34" charset="-128"/>
                  </a:defRPr>
                </a:lvl9pPr>
              </a:lstStyle>
              <a:p>
                <a:pPr algn="ctr"/>
                <a:endParaRPr lang="en-US" altLang="en-US">
                  <a:latin typeface="+mn-lt"/>
                </a:endParaRPr>
              </a:p>
            </p:txBody>
          </p:sp>
        </p:grpSp>
      </p:grpSp>
      <p:sp>
        <p:nvSpPr>
          <p:cNvPr id="6" name="Rectangle 9">
            <a:extLst>
              <a:ext uri="{FF2B5EF4-FFF2-40B4-BE49-F238E27FC236}">
                <a16:creationId xmlns:a16="http://schemas.microsoft.com/office/drawing/2014/main" id="{697C93F7-D166-0DE1-FE6F-D34AF025F6AF}"/>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Sweep Scheme</a:t>
            </a:r>
          </a:p>
        </p:txBody>
      </p:sp>
    </p:spTree>
    <p:extLst>
      <p:ext uri="{BB962C8B-B14F-4D97-AF65-F5344CB8AC3E}">
        <p14:creationId xmlns:p14="http://schemas.microsoft.com/office/powerpoint/2010/main" val="1640563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8">
            <a:extLst>
              <a:ext uri="{FF2B5EF4-FFF2-40B4-BE49-F238E27FC236}">
                <a16:creationId xmlns:a16="http://schemas.microsoft.com/office/drawing/2014/main" id="{44B43473-0FD7-B844-8B74-1CCF747426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1019176"/>
            <a:ext cx="7461250" cy="554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5">
            <a:extLst>
              <a:ext uri="{FF2B5EF4-FFF2-40B4-BE49-F238E27FC236}">
                <a16:creationId xmlns:a16="http://schemas.microsoft.com/office/drawing/2014/main" id="{69FAAB5F-2100-7B49-9654-C9DE4610F267}"/>
              </a:ext>
            </a:extLst>
          </p:cNvPr>
          <p:cNvSpPr>
            <a:spLocks noChangeArrowheads="1"/>
          </p:cNvSpPr>
          <p:nvPr/>
        </p:nvSpPr>
        <p:spPr bwMode="auto">
          <a:xfrm>
            <a:off x="7902575" y="1887539"/>
            <a:ext cx="381000" cy="217487"/>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39940" name="Line 6">
            <a:extLst>
              <a:ext uri="{FF2B5EF4-FFF2-40B4-BE49-F238E27FC236}">
                <a16:creationId xmlns:a16="http://schemas.microsoft.com/office/drawing/2014/main" id="{C87EFB4D-5ACC-214A-B444-3B861E88ABD2}"/>
              </a:ext>
            </a:extLst>
          </p:cNvPr>
          <p:cNvSpPr>
            <a:spLocks noChangeShapeType="1"/>
          </p:cNvSpPr>
          <p:nvPr/>
        </p:nvSpPr>
        <p:spPr bwMode="auto">
          <a:xfrm flipV="1">
            <a:off x="7207251" y="2105025"/>
            <a:ext cx="695325" cy="3175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1" name="Text Box 7">
            <a:extLst>
              <a:ext uri="{FF2B5EF4-FFF2-40B4-BE49-F238E27FC236}">
                <a16:creationId xmlns:a16="http://schemas.microsoft.com/office/drawing/2014/main" id="{7CE0C383-0517-3F45-909E-595679D692A4}"/>
              </a:ext>
            </a:extLst>
          </p:cNvPr>
          <p:cNvSpPr txBox="1">
            <a:spLocks noChangeArrowheads="1"/>
          </p:cNvSpPr>
          <p:nvPr/>
        </p:nvSpPr>
        <p:spPr bwMode="auto">
          <a:xfrm>
            <a:off x="4495800" y="2085975"/>
            <a:ext cx="2819400" cy="73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400">
                <a:solidFill>
                  <a:schemeClr val="bg1"/>
                </a:solidFill>
              </a:rPr>
              <a:t>Mesh Power Tools are located on the Entity Tree window under the purple tab.</a:t>
            </a:r>
            <a:endParaRPr lang="en-US" altLang="en-US" sz="2400">
              <a:solidFill>
                <a:schemeClr val="bg1"/>
              </a:solidFill>
            </a:endParaRPr>
          </a:p>
        </p:txBody>
      </p:sp>
      <p:pic>
        <p:nvPicPr>
          <p:cNvPr id="39942" name="Picture 8" descr="meshing_tool_button">
            <a:extLst>
              <a:ext uri="{FF2B5EF4-FFF2-40B4-BE49-F238E27FC236}">
                <a16:creationId xmlns:a16="http://schemas.microsoft.com/office/drawing/2014/main" id="{2C48F9A1-3643-FA40-A51B-4216E626E1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75451" y="2605089"/>
            <a:ext cx="4032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a:extLst>
              <a:ext uri="{FF2B5EF4-FFF2-40B4-BE49-F238E27FC236}">
                <a16:creationId xmlns:a16="http://schemas.microsoft.com/office/drawing/2014/main" id="{C57F043D-E8AE-9176-C34C-867C4BFFFBD0}"/>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Meshing Power Tool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a:extLst>
              <a:ext uri="{FF2B5EF4-FFF2-40B4-BE49-F238E27FC236}">
                <a16:creationId xmlns:a16="http://schemas.microsoft.com/office/drawing/2014/main" id="{EAB45CA8-1029-9645-BE45-07D3B32F31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92530" y="1162644"/>
            <a:ext cx="3025775"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4">
            <a:extLst>
              <a:ext uri="{FF2B5EF4-FFF2-40B4-BE49-F238E27FC236}">
                <a16:creationId xmlns:a16="http://schemas.microsoft.com/office/drawing/2014/main" id="{DC1E2B2F-DC9C-AD43-8A49-ECF59A94CF57}"/>
              </a:ext>
            </a:extLst>
          </p:cNvPr>
          <p:cNvSpPr txBox="1">
            <a:spLocks noChangeArrowheads="1"/>
          </p:cNvSpPr>
          <p:nvPr/>
        </p:nvSpPr>
        <p:spPr bwMode="auto">
          <a:xfrm>
            <a:off x="8123104" y="1288056"/>
            <a:ext cx="1905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dirty="0">
                <a:latin typeface="+mn-lt"/>
              </a:rPr>
              <a:t>Entities to analyze</a:t>
            </a:r>
            <a:endParaRPr lang="en-US" altLang="en-US" sz="2400" dirty="0">
              <a:latin typeface="+mn-lt"/>
            </a:endParaRPr>
          </a:p>
        </p:txBody>
      </p:sp>
      <p:sp>
        <p:nvSpPr>
          <p:cNvPr id="41988" name="Text Box 6">
            <a:extLst>
              <a:ext uri="{FF2B5EF4-FFF2-40B4-BE49-F238E27FC236}">
                <a16:creationId xmlns:a16="http://schemas.microsoft.com/office/drawing/2014/main" id="{79D6EC6B-B07E-5546-8F97-081FAEEA69CC}"/>
              </a:ext>
            </a:extLst>
          </p:cNvPr>
          <p:cNvSpPr txBox="1">
            <a:spLocks noChangeArrowheads="1"/>
          </p:cNvSpPr>
          <p:nvPr/>
        </p:nvSpPr>
        <p:spPr bwMode="auto">
          <a:xfrm>
            <a:off x="8123104" y="1973856"/>
            <a:ext cx="2286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a:latin typeface="+mn-lt"/>
              </a:rPr>
              <a:t>Run scheme analysis</a:t>
            </a:r>
            <a:endParaRPr lang="en-US" altLang="en-US" sz="2400">
              <a:latin typeface="+mn-lt"/>
            </a:endParaRPr>
          </a:p>
        </p:txBody>
      </p:sp>
      <p:sp>
        <p:nvSpPr>
          <p:cNvPr id="41989" name="Text Box 7">
            <a:extLst>
              <a:ext uri="{FF2B5EF4-FFF2-40B4-BE49-F238E27FC236}">
                <a16:creationId xmlns:a16="http://schemas.microsoft.com/office/drawing/2014/main" id="{724D0DE2-9FBD-A445-8FD0-CC90861D3DB5}"/>
              </a:ext>
            </a:extLst>
          </p:cNvPr>
          <p:cNvSpPr txBox="1">
            <a:spLocks noChangeArrowheads="1"/>
          </p:cNvSpPr>
          <p:nvPr/>
        </p:nvSpPr>
        <p:spPr bwMode="auto">
          <a:xfrm>
            <a:off x="8154854" y="3855044"/>
            <a:ext cx="25908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a:latin typeface="+mn-lt"/>
              </a:rPr>
              <a:t>Scheme analysis output</a:t>
            </a:r>
            <a:endParaRPr lang="en-US" altLang="en-US" sz="2400">
              <a:latin typeface="+mn-lt"/>
            </a:endParaRPr>
          </a:p>
        </p:txBody>
      </p:sp>
      <p:sp>
        <p:nvSpPr>
          <p:cNvPr id="41990" name="AutoShape 12">
            <a:extLst>
              <a:ext uri="{FF2B5EF4-FFF2-40B4-BE49-F238E27FC236}">
                <a16:creationId xmlns:a16="http://schemas.microsoft.com/office/drawing/2014/main" id="{1212FA57-7AAB-8647-80D6-3A0C6BB262B9}"/>
              </a:ext>
            </a:extLst>
          </p:cNvPr>
          <p:cNvSpPr>
            <a:spLocks/>
          </p:cNvSpPr>
          <p:nvPr/>
        </p:nvSpPr>
        <p:spPr bwMode="auto">
          <a:xfrm>
            <a:off x="7850054" y="2597745"/>
            <a:ext cx="273050" cy="2852737"/>
          </a:xfrm>
          <a:prstGeom prst="rightBrace">
            <a:avLst>
              <a:gd name="adj1" fmla="val 63895"/>
              <a:gd name="adj2" fmla="val 50000"/>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41991" name="Line 14">
            <a:extLst>
              <a:ext uri="{FF2B5EF4-FFF2-40B4-BE49-F238E27FC236}">
                <a16:creationId xmlns:a16="http://schemas.microsoft.com/office/drawing/2014/main" id="{ED4BF5B3-8DAF-A84F-9DBE-1B7EA84F35BD}"/>
              </a:ext>
            </a:extLst>
          </p:cNvPr>
          <p:cNvSpPr>
            <a:spLocks noChangeShapeType="1"/>
          </p:cNvSpPr>
          <p:nvPr/>
        </p:nvSpPr>
        <p:spPr bwMode="auto">
          <a:xfrm flipH="1">
            <a:off x="6141904" y="1440456"/>
            <a:ext cx="1981200" cy="18415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2" name="Line 15">
            <a:extLst>
              <a:ext uri="{FF2B5EF4-FFF2-40B4-BE49-F238E27FC236}">
                <a16:creationId xmlns:a16="http://schemas.microsoft.com/office/drawing/2014/main" id="{CCA4390B-C335-5449-A58B-6D2CB14D3E6F}"/>
              </a:ext>
            </a:extLst>
          </p:cNvPr>
          <p:cNvSpPr>
            <a:spLocks noChangeShapeType="1"/>
          </p:cNvSpPr>
          <p:nvPr/>
        </p:nvSpPr>
        <p:spPr bwMode="auto">
          <a:xfrm flipH="1" flipV="1">
            <a:off x="7589704" y="1973856"/>
            <a:ext cx="533400" cy="152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3" name="Text Box 21">
            <a:extLst>
              <a:ext uri="{FF2B5EF4-FFF2-40B4-BE49-F238E27FC236}">
                <a16:creationId xmlns:a16="http://schemas.microsoft.com/office/drawing/2014/main" id="{5AE85570-5DA0-7345-A42A-BEBC2F585D1D}"/>
              </a:ext>
            </a:extLst>
          </p:cNvPr>
          <p:cNvSpPr txBox="1">
            <a:spLocks noChangeArrowheads="1"/>
          </p:cNvSpPr>
          <p:nvPr/>
        </p:nvSpPr>
        <p:spPr bwMode="auto">
          <a:xfrm>
            <a:off x="8104054" y="5799731"/>
            <a:ext cx="3048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a:latin typeface="+mn-lt"/>
              </a:rPr>
              <a:t>Tools for working on model</a:t>
            </a:r>
            <a:endParaRPr lang="en-US" altLang="en-US" sz="2400">
              <a:latin typeface="+mn-lt"/>
            </a:endParaRPr>
          </a:p>
        </p:txBody>
      </p:sp>
      <p:sp>
        <p:nvSpPr>
          <p:cNvPr id="41994" name="AutoShape 22">
            <a:extLst>
              <a:ext uri="{FF2B5EF4-FFF2-40B4-BE49-F238E27FC236}">
                <a16:creationId xmlns:a16="http://schemas.microsoft.com/office/drawing/2014/main" id="{1CF1098A-200C-AF4E-94F9-3698F6CB11E0}"/>
              </a:ext>
            </a:extLst>
          </p:cNvPr>
          <p:cNvSpPr>
            <a:spLocks/>
          </p:cNvSpPr>
          <p:nvPr/>
        </p:nvSpPr>
        <p:spPr bwMode="auto">
          <a:xfrm>
            <a:off x="7873868" y="5736231"/>
            <a:ext cx="269875" cy="800100"/>
          </a:xfrm>
          <a:prstGeom prst="rightBrace">
            <a:avLst>
              <a:gd name="adj1" fmla="val 21082"/>
              <a:gd name="adj2" fmla="val 50000"/>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4" name="Rectangle 9">
            <a:extLst>
              <a:ext uri="{FF2B5EF4-FFF2-40B4-BE49-F238E27FC236}">
                <a16:creationId xmlns:a16="http://schemas.microsoft.com/office/drawing/2014/main" id="{CD538A20-9605-B90A-C5DB-A28D8B436738}"/>
              </a:ext>
            </a:extLst>
          </p:cNvPr>
          <p:cNvSpPr>
            <a:spLocks noChangeArrowheads="1"/>
          </p:cNvSpPr>
          <p:nvPr/>
        </p:nvSpPr>
        <p:spPr bwMode="auto">
          <a:xfrm>
            <a:off x="2657476" y="152401"/>
            <a:ext cx="679132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60" tIns="44280" rIns="90360" bIns="44280"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Arial" panose="020B0604020202020204" pitchFamily="34" charset="0"/>
                <a:ea typeface="MS PGothic" panose="020B0600070205080204" pitchFamily="34" charset="-128"/>
              </a:defRPr>
            </a:lvl1pPr>
            <a:lvl2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Palatino Linotype" panose="02040502050505030304" pitchFamily="18" charset="0"/>
                <a:ea typeface="MS PGothic" panose="020B0600070205080204" pitchFamily="34" charset="-128"/>
              </a:defRPr>
            </a:lvl2pPr>
            <a:lvl3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rgbClr val="000000"/>
                </a:solidFill>
                <a:latin typeface="Arial" panose="020B0604020202020204" pitchFamily="34" charset="0"/>
                <a:ea typeface="MS PGothic" panose="020B0600070205080204" pitchFamily="34" charset="-128"/>
              </a:defRPr>
            </a:lvl3pPr>
            <a:lvl4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4pPr>
            <a:lvl5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5pPr>
            <a:lvl6pPr marL="25146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6pPr>
            <a:lvl7pPr marL="29718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7pPr>
            <a:lvl8pPr marL="34290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8pPr>
            <a:lvl9pPr marL="3886200" indent="-228600" defTabSz="457200" eaLnBrk="0" fontAlgn="base" hangingPunct="0">
              <a:spcBef>
                <a:spcPts val="4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Palatino Linotype" panose="02040502050505030304" pitchFamily="18" charset="0"/>
                <a:ea typeface="MS PGothic" panose="020B0600070205080204" pitchFamily="34" charset="-128"/>
              </a:defRPr>
            </a:lvl9pPr>
          </a:lstStyle>
          <a:p>
            <a:pPr algn="ctr">
              <a:spcBef>
                <a:spcPct val="0"/>
              </a:spcBef>
              <a:buClrTx/>
              <a:buFontTx/>
              <a:buNone/>
            </a:pPr>
            <a:r>
              <a:rPr lang="en-US" altLang="en-US" sz="2800" dirty="0"/>
              <a:t>Meshing Power Tool</a:t>
            </a:r>
          </a:p>
        </p:txBody>
      </p:sp>
      <p:sp>
        <p:nvSpPr>
          <p:cNvPr id="5" name="TextBox 4">
            <a:extLst>
              <a:ext uri="{FF2B5EF4-FFF2-40B4-BE49-F238E27FC236}">
                <a16:creationId xmlns:a16="http://schemas.microsoft.com/office/drawing/2014/main" id="{9059637A-362D-5269-033A-B3C87CEBF216}"/>
              </a:ext>
            </a:extLst>
          </p:cNvPr>
          <p:cNvSpPr txBox="1"/>
          <p:nvPr/>
        </p:nvSpPr>
        <p:spPr>
          <a:xfrm>
            <a:off x="1131065" y="1282166"/>
            <a:ext cx="6101507" cy="914400"/>
          </a:xfrm>
          <a:prstGeom prst="rect">
            <a:avLst/>
          </a:prstGeom>
        </p:spPr>
        <p:txBody>
          <a:bodyPr vert="horz" wrap="none" lIns="91440" tIns="45720" rIns="91440" bIns="45720" rtlCol="0">
            <a:noAutofit/>
          </a:bodyPr>
          <a:lstStyle/>
          <a:p>
            <a:pPr algn="l"/>
            <a:r>
              <a:rPr lang="en-US" dirty="0"/>
              <a:t>Helps identify volumes that </a:t>
            </a:r>
            <a:br>
              <a:rPr lang="en-US" dirty="0"/>
            </a:br>
            <a:r>
              <a:rPr lang="en-US" dirty="0"/>
              <a:t>are </a:t>
            </a:r>
            <a:r>
              <a:rPr lang="en-US" dirty="0" err="1"/>
              <a:t>sweepable</a:t>
            </a:r>
            <a:r>
              <a:rPr lang="en-US" dirty="0"/>
              <a:t> and those </a:t>
            </a:r>
            <a:br>
              <a:rPr lang="en-US" dirty="0"/>
            </a:br>
            <a:r>
              <a:rPr lang="en-US" dirty="0"/>
              <a:t>that are not</a:t>
            </a:r>
          </a:p>
        </p:txBody>
      </p:sp>
    </p:spTree>
  </p:cSld>
  <p:clrMapOvr>
    <a:masterClrMapping/>
  </p:clrMapOvr>
</p:sld>
</file>

<file path=ppt/theme/theme1.xml><?xml version="1.0" encoding="utf-8"?>
<a:theme xmlns:a="http://schemas.openxmlformats.org/drawingml/2006/main" name="Sandia Angles">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Open Sans Bold &amp; light">
      <a:majorFont>
        <a:latin typeface="Open Sans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18757</TotalTime>
  <Words>1832</Words>
  <Application>Microsoft Macintosh PowerPoint</Application>
  <PresentationFormat>Widescreen</PresentationFormat>
  <Paragraphs>380</Paragraphs>
  <Slides>42</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MS PGothic</vt:lpstr>
      <vt:lpstr>Open Sans bold</vt:lpstr>
      <vt:lpstr>Times New Roman</vt:lpstr>
      <vt:lpstr>Open Sans Light</vt:lpstr>
      <vt:lpstr>Arial Black</vt:lpstr>
      <vt:lpstr>Arial</vt:lpstr>
      <vt:lpstr>Wingdings</vt:lpstr>
      <vt:lpstr>Arial Unicode MS</vt:lpstr>
      <vt:lpstr>Open Sans</vt:lpstr>
      <vt:lpstr>Courier New</vt:lpstr>
      <vt:lpstr>MS PGothic</vt:lpstr>
      <vt:lpstr>Sandia Angles</vt:lpstr>
      <vt:lpstr>Geometry for Sweeping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10.1 Meshing Power Tool</vt:lpstr>
      <vt:lpstr>Common Techniques for Sweep Decomposition</vt:lpstr>
      <vt:lpstr>Exercise 10.2 Webcut many-to-many sweeps</vt:lpstr>
      <vt:lpstr>PowerPoint Presentation</vt:lpstr>
      <vt:lpstr>PowerPoint Presentation</vt:lpstr>
      <vt:lpstr>Exercise 10.3 Coring</vt:lpstr>
      <vt:lpstr>PowerPoint Presentation</vt:lpstr>
      <vt:lpstr>PowerPoint Presentation</vt:lpstr>
      <vt:lpstr>PowerPoint Presentation</vt:lpstr>
      <vt:lpstr>PowerPoint Presentation</vt:lpstr>
      <vt:lpstr>Multiple Sweep Directions</vt:lpstr>
      <vt:lpstr>Exercise 10.4 Multiple Sweep Directions </vt:lpstr>
      <vt:lpstr>PowerPoint Presentation</vt:lpstr>
      <vt:lpstr>PowerPoint Presentation</vt:lpstr>
      <vt:lpstr>PowerPoint Presentation</vt:lpstr>
      <vt:lpstr>PowerPoint Presentation</vt:lpstr>
      <vt:lpstr>Exercise 10.5 Graded Mesh</vt:lpstr>
      <vt:lpstr>PowerPoint Presentation</vt:lpstr>
      <vt:lpstr>PowerPoint Presentation</vt:lpstr>
      <vt:lpstr>PowerPoint Presentation</vt:lpstr>
      <vt:lpstr>PowerPoint Presentation</vt:lpstr>
      <vt:lpstr>Exercise 10.6 Midpoint Subdivision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10.7 Splits and Composites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Rejeki Lancar</dc:creator>
  <cp:lastModifiedBy>Zac White</cp:lastModifiedBy>
  <cp:revision>498</cp:revision>
  <dcterms:created xsi:type="dcterms:W3CDTF">2018-07-21T13:25:45Z</dcterms:created>
  <dcterms:modified xsi:type="dcterms:W3CDTF">2023-08-15T21:45:28Z</dcterms:modified>
</cp:coreProperties>
</file>