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437" r:id="rId2"/>
    <p:sldId id="450" r:id="rId3"/>
    <p:sldId id="281" r:id="rId4"/>
    <p:sldId id="445" r:id="rId5"/>
    <p:sldId id="446" r:id="rId6"/>
    <p:sldId id="447" r:id="rId7"/>
    <p:sldId id="283" r:id="rId8"/>
    <p:sldId id="448" r:id="rId9"/>
    <p:sldId id="285" r:id="rId10"/>
    <p:sldId id="286" r:id="rId11"/>
    <p:sldId id="288" r:id="rId12"/>
    <p:sldId id="289" r:id="rId13"/>
    <p:sldId id="284" r:id="rId14"/>
    <p:sldId id="287" r:id="rId15"/>
    <p:sldId id="293" r:id="rId16"/>
    <p:sldId id="295" r:id="rId17"/>
    <p:sldId id="262" r:id="rId18"/>
    <p:sldId id="263" r:id="rId19"/>
  </p:sldIdLst>
  <p:sldSz cx="12192000" cy="6858000"/>
  <p:notesSz cx="6858000" cy="9144000"/>
  <p:embeddedFontLst>
    <p:embeddedFont>
      <p:font typeface="Arial Black" panose="020B0604020202020204" pitchFamily="34" charset="0"/>
      <p:bold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bold" panose="020B0706030804020204" pitchFamily="34" charset="0"/>
      <p:regular r:id="rId27"/>
      <p:bold r:id="rId28"/>
      <p:italic r:id="rId29"/>
      <p:boldItalic r:id="rId30"/>
    </p:embeddedFont>
    <p:embeddedFont>
      <p:font typeface="Open Sans Light" panose="020B030603050402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sh Sizing" id="{D278F097-0A73-434B-97FE-ED3B8A0EF645}">
          <p14:sldIdLst>
            <p14:sldId id="437"/>
            <p14:sldId id="450"/>
            <p14:sldId id="281"/>
            <p14:sldId id="445"/>
            <p14:sldId id="446"/>
            <p14:sldId id="447"/>
            <p14:sldId id="283"/>
            <p14:sldId id="448"/>
            <p14:sldId id="285"/>
            <p14:sldId id="286"/>
            <p14:sldId id="288"/>
            <p14:sldId id="289"/>
            <p14:sldId id="284"/>
            <p14:sldId id="287"/>
            <p14:sldId id="293"/>
            <p14:sldId id="295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58" autoAdjust="0"/>
    <p:restoredTop sz="86413" autoAdjust="0"/>
  </p:normalViewPr>
  <p:slideViewPr>
    <p:cSldViewPr snapToGrid="0" showGuides="1">
      <p:cViewPr varScale="1">
        <p:scale>
          <a:sx n="125" d="100"/>
          <a:sy n="125" d="100"/>
        </p:scale>
        <p:origin x="1072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497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DD9C9BB-C80D-7A43-B48D-E7F3A92555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6E81A0-6C2D-4C4E-8BBC-E0DCB019DCC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F03E00A5-DB1C-4EF3-AC09-3227E144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4C3A523-AB6C-46BF-9530-136985CFD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DD9C9BB-C80D-7A43-B48D-E7F3A92555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6E81A0-6C2D-4C4E-8BBC-E0DCB019DCC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F03E00A5-DB1C-4EF3-AC09-3227E144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4C3A523-AB6C-46BF-9530-136985CFD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0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DD9C9BB-C80D-7A43-B48D-E7F3A92555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6E81A0-6C2D-4C4E-8BBC-E0DCB019DCC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F03E00A5-DB1C-4EF3-AC09-3227E144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4C3A523-AB6C-46BF-9530-136985CFD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59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629C119-DFA2-3949-A880-7F68870894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020776-1E80-8F48-BE59-D8F2ECA0155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7" name="Text Box 1">
            <a:extLst>
              <a:ext uri="{FF2B5EF4-FFF2-40B4-BE49-F238E27FC236}">
                <a16:creationId xmlns:a16="http://schemas.microsoft.com/office/drawing/2014/main" id="{9122E9E6-56A4-4ABC-ABCC-4068DCDFC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720DE93-258A-4AB5-B464-331BCE823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7696C25-E343-6748-B053-EFE21F9AB3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50CFC9-8313-DF46-9BAB-01802AE1113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64116255-F0F8-4FB3-9D34-B141903635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126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9872980-638F-4BC8-92CD-6DCF33297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00A752A-A4BD-8149-9A8A-969FD5ED2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8909051" y="6503989"/>
            <a:ext cx="1540933" cy="244475"/>
          </a:xfrm>
          <a:prstGeom prst="rect">
            <a:avLst/>
          </a:prstGeom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Steve Owen </a:t>
            </a:r>
          </a:p>
        </p:txBody>
      </p:sp>
    </p:spTree>
    <p:extLst>
      <p:ext uri="{BB962C8B-B14F-4D97-AF65-F5344CB8AC3E}">
        <p14:creationId xmlns:p14="http://schemas.microsoft.com/office/powerpoint/2010/main" val="28978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38B5A60-E93E-2846-B4B6-C1D78B0A52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xfrm>
            <a:off x="8909051" y="6503989"/>
            <a:ext cx="1540933" cy="244475"/>
          </a:xfrm>
          <a:prstGeom prst="rect">
            <a:avLst/>
          </a:prstGeom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</a:lstStyle>
          <a:p>
            <a:pPr>
              <a:defRPr/>
            </a:pPr>
            <a:r>
              <a:rPr lang="en-US"/>
              <a:t>Steve Owen </a:t>
            </a:r>
          </a:p>
        </p:txBody>
      </p:sp>
    </p:spTree>
    <p:extLst>
      <p:ext uri="{BB962C8B-B14F-4D97-AF65-F5344CB8AC3E}">
        <p14:creationId xmlns:p14="http://schemas.microsoft.com/office/powerpoint/2010/main" val="207745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2" y="2404928"/>
            <a:ext cx="6165850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Mesh Sizing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 dirty="0"/>
              <a:t>CUBIT™ 200 Tutorials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29A97-09EB-D471-1ED8-0779873416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SAND2022-15142 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6">
            <a:extLst>
              <a:ext uri="{FF2B5EF4-FFF2-40B4-BE49-F238E27FC236}">
                <a16:creationId xmlns:a16="http://schemas.microsoft.com/office/drawing/2014/main" id="{902251EF-70AF-6A42-B13D-27457C827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67401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Deviation Angle (Geometry Approximation Angle)</a:t>
            </a:r>
          </a:p>
        </p:txBody>
      </p:sp>
      <p:pic>
        <p:nvPicPr>
          <p:cNvPr id="5" name="Picture 4" descr="trimesh_angle.png">
            <a:extLst>
              <a:ext uri="{FF2B5EF4-FFF2-40B4-BE49-F238E27FC236}">
                <a16:creationId xmlns:a16="http://schemas.microsoft.com/office/drawing/2014/main" id="{D4E8ABC7-70AC-4D0C-A30E-6FF2C125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124200"/>
            <a:ext cx="2819400" cy="2673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>
            <a:extLst>
              <a:ext uri="{FF2B5EF4-FFF2-40B4-BE49-F238E27FC236}">
                <a16:creationId xmlns:a16="http://schemas.microsoft.com/office/drawing/2014/main" id="{A3C33B78-5648-3649-8C2C-C5718528A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368425"/>
            <a:ext cx="1679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>
            <a:extLst>
              <a:ext uri="{FF2B5EF4-FFF2-40B4-BE49-F238E27FC236}">
                <a16:creationId xmlns:a16="http://schemas.microsoft.com/office/drawing/2014/main" id="{BD2730F0-D6EC-174B-BA50-2BED7A16E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68426"/>
            <a:ext cx="1676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0EA4B-96F4-3145-9727-F8BDD97619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9" y="1370802"/>
            <a:ext cx="2812803" cy="49077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4A43C56D-84AB-9A41-BF3E-BD82BE1F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64" y="986215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Surface Controls</a:t>
            </a:r>
          </a:p>
        </p:txBody>
      </p:sp>
      <p:cxnSp>
        <p:nvCxnSpPr>
          <p:cNvPr id="24580" name="Straight Arrow Connector 5">
            <a:extLst>
              <a:ext uri="{FF2B5EF4-FFF2-40B4-BE49-F238E27FC236}">
                <a16:creationId xmlns:a16="http://schemas.microsoft.com/office/drawing/2014/main" id="{48A14D3A-6A50-E54C-9B9B-FB5485E88FD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4324" y="2819400"/>
            <a:ext cx="2040276" cy="4580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17D8DA9C-6552-E965-7EE1-9DDE589F7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7">
            <a:extLst>
              <a:ext uri="{FF2B5EF4-FFF2-40B4-BE49-F238E27FC236}">
                <a16:creationId xmlns:a16="http://schemas.microsoft.com/office/drawing/2014/main" id="{573E2C38-8D0D-B140-8DA2-0883A52B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887" y="1059277"/>
            <a:ext cx="4682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Maximum Surface Gradation: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/>
              <a:t>Controls maximum change in triangle sizes from features on the same surface</a:t>
            </a:r>
          </a:p>
        </p:txBody>
      </p:sp>
      <p:pic>
        <p:nvPicPr>
          <p:cNvPr id="26630" name="Picture 9">
            <a:extLst>
              <a:ext uri="{FF2B5EF4-FFF2-40B4-BE49-F238E27FC236}">
                <a16:creationId xmlns:a16="http://schemas.microsoft.com/office/drawing/2014/main" id="{68FAF4CA-CE28-3342-AD4D-A01E74360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015447"/>
            <a:ext cx="2073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>
            <a:extLst>
              <a:ext uri="{FF2B5EF4-FFF2-40B4-BE49-F238E27FC236}">
                <a16:creationId xmlns:a16="http://schemas.microsoft.com/office/drawing/2014/main" id="{D0A24DBC-DF51-6542-863B-8392A70E5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49" y="4072848"/>
            <a:ext cx="20574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1">
            <a:extLst>
              <a:ext uri="{FF2B5EF4-FFF2-40B4-BE49-F238E27FC236}">
                <a16:creationId xmlns:a16="http://schemas.microsoft.com/office/drawing/2014/main" id="{F490ED7A-9062-874F-B9A2-C464C72E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49" y="2853647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/>
              <a:t>1.3</a:t>
            </a:r>
          </a:p>
        </p:txBody>
      </p:sp>
      <p:sp>
        <p:nvSpPr>
          <p:cNvPr id="26633" name="TextBox 12">
            <a:extLst>
              <a:ext uri="{FF2B5EF4-FFF2-40B4-BE49-F238E27FC236}">
                <a16:creationId xmlns:a16="http://schemas.microsoft.com/office/drawing/2014/main" id="{FFAD6164-952A-5F4D-BBAE-8DA83111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49" y="4834847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/>
              <a:t>1.1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9BBDAB-BD22-BA41-A058-E6C74C97F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9" y="1370802"/>
            <a:ext cx="2812803" cy="4907756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836ED3D-C923-1144-A7F9-56BFA239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64" y="986215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Surface Controls</a:t>
            </a:r>
          </a:p>
        </p:txBody>
      </p:sp>
      <p:cxnSp>
        <p:nvCxnSpPr>
          <p:cNvPr id="26629" name="Straight Arrow Connector 8">
            <a:extLst>
              <a:ext uri="{FF2B5EF4-FFF2-40B4-BE49-F238E27FC236}">
                <a16:creationId xmlns:a16="http://schemas.microsoft.com/office/drawing/2014/main" id="{D3FD551B-39EE-DA4F-89BC-512FFB698F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9938" y="3824680"/>
            <a:ext cx="2528511" cy="17196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8237E274-23FA-DC82-3715-D0DB6851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7">
            <a:extLst>
              <a:ext uri="{FF2B5EF4-FFF2-40B4-BE49-F238E27FC236}">
                <a16:creationId xmlns:a16="http://schemas.microsoft.com/office/drawing/2014/main" id="{F5D9B14C-B284-7C4D-ABB8-73039436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55" y="1294585"/>
            <a:ext cx="35539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Maximum Volume Gradation: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/>
              <a:t>Controls maximum change in triangle sizes based in features on other nearby surfaces (proximity)</a:t>
            </a:r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96508688-D089-9B42-B598-FBCF5EDA3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59" y="2664674"/>
            <a:ext cx="397827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9776ED-D3BC-5B46-9545-F23361D1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08" y="2664674"/>
            <a:ext cx="397668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D9AF0F-8043-EB45-8B05-6A34BC8B9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9" y="1370802"/>
            <a:ext cx="2812803" cy="490775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545430D0-23EF-8D48-92DB-3575A0C8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64" y="986215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Surface Controls</a:t>
            </a:r>
          </a:p>
        </p:txBody>
      </p:sp>
      <p:cxnSp>
        <p:nvCxnSpPr>
          <p:cNvPr id="27653" name="Straight Arrow Connector 8">
            <a:extLst>
              <a:ext uri="{FF2B5EF4-FFF2-40B4-BE49-F238E27FC236}">
                <a16:creationId xmlns:a16="http://schemas.microsoft.com/office/drawing/2014/main" id="{777471BB-5EC0-6643-BDBF-144805B84D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43227" y="4114800"/>
            <a:ext cx="2230600" cy="770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E2472166-9FCC-FB4F-7D18-EFFBD61E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tmesh_proximity.png">
            <a:extLst>
              <a:ext uri="{FF2B5EF4-FFF2-40B4-BE49-F238E27FC236}">
                <a16:creationId xmlns:a16="http://schemas.microsoft.com/office/drawing/2014/main" id="{2013BD46-97C3-4FC2-ACAD-30F274A1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752600"/>
            <a:ext cx="4000500" cy="3625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6">
            <a:extLst>
              <a:ext uri="{FF2B5EF4-FFF2-40B4-BE49-F238E27FC236}">
                <a16:creationId xmlns:a16="http://schemas.microsoft.com/office/drawing/2014/main" id="{1C09B964-2A4C-1640-9EAC-742FE999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5673413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Min Tet Layers: Minimum number of </a:t>
            </a:r>
            <a:r>
              <a:rPr lang="en-US" altLang="en-US" dirty="0" err="1"/>
              <a:t>tets</a:t>
            </a:r>
            <a:r>
              <a:rPr lang="en-US" altLang="en-US" dirty="0"/>
              <a:t> in narrow regions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442F5-4D4A-E24E-9404-910450B46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312391"/>
            <a:ext cx="2885754" cy="5048187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70F1CE33-4BDC-0A4C-897C-24E6F6EC2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084" y="986215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Volume Controls</a:t>
            </a:r>
          </a:p>
        </p:txBody>
      </p:sp>
      <p:cxnSp>
        <p:nvCxnSpPr>
          <p:cNvPr id="22533" name="Straight Arrow Connector 5">
            <a:extLst>
              <a:ext uri="{FF2B5EF4-FFF2-40B4-BE49-F238E27FC236}">
                <a16:creationId xmlns:a16="http://schemas.microsoft.com/office/drawing/2014/main" id="{8BB2A9B3-E085-6A41-8650-24E06EBDAF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88422" y="2819400"/>
            <a:ext cx="2559978" cy="48887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9">
            <a:extLst>
              <a:ext uri="{FF2B5EF4-FFF2-40B4-BE49-F238E27FC236}">
                <a16:creationId xmlns:a16="http://schemas.microsoft.com/office/drawing/2014/main" id="{D4130C41-45C8-867D-CCCF-A62E299D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2">
            <a:extLst>
              <a:ext uri="{FF2B5EF4-FFF2-40B4-BE49-F238E27FC236}">
                <a16:creationId xmlns:a16="http://schemas.microsoft.com/office/drawing/2014/main" id="{CF3AC45F-8560-8240-BF28-9465996FD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1"/>
            <a:ext cx="33528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20D01980-13AB-AA43-8A3A-B4E0BCFB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745449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Max Tet Growth Ratio</a:t>
            </a:r>
            <a:r>
              <a:rPr lang="en-US" altLang="en-US" sz="1600" dirty="0"/>
              <a:t>: </a:t>
            </a:r>
            <a:r>
              <a:rPr lang="en-US" altLang="en-US" sz="1600" dirty="0" err="1"/>
              <a:t>Tets</a:t>
            </a:r>
            <a:r>
              <a:rPr lang="en-US" altLang="en-US" sz="1600" dirty="0"/>
              <a:t> increase in size from boundaries at this rate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20B869-970E-BD46-8A88-C3EBA8DA78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752601"/>
            <a:ext cx="3746500" cy="3597275"/>
            <a:chOff x="4876800" y="1752600"/>
            <a:chExt cx="3746587" cy="3597623"/>
          </a:xfrm>
        </p:grpSpPr>
        <p:sp>
          <p:nvSpPr>
            <p:cNvPr id="25611" name="Rectangle 20">
              <a:extLst>
                <a:ext uri="{FF2B5EF4-FFF2-40B4-BE49-F238E27FC236}">
                  <a16:creationId xmlns:a16="http://schemas.microsoft.com/office/drawing/2014/main" id="{FBAA228D-6E52-074D-95A2-76C47F38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1752600"/>
              <a:ext cx="3505200" cy="327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 sz="1600"/>
            </a:p>
          </p:txBody>
        </p:sp>
        <p:pic>
          <p:nvPicPr>
            <p:cNvPr id="25612" name="Picture 21">
              <a:extLst>
                <a:ext uri="{FF2B5EF4-FFF2-40B4-BE49-F238E27FC236}">
                  <a16:creationId xmlns:a16="http://schemas.microsoft.com/office/drawing/2014/main" id="{93F9734A-308C-1D48-B3CA-9175BC1DF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870860"/>
              <a:ext cx="3670387" cy="347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Box 22">
              <a:extLst>
                <a:ext uri="{FF2B5EF4-FFF2-40B4-BE49-F238E27FC236}">
                  <a16:creationId xmlns:a16="http://schemas.microsoft.com/office/drawing/2014/main" id="{F238679F-4C11-5A4B-A050-67654A5C1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1745" y="4558344"/>
              <a:ext cx="609600" cy="33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600"/>
                <a:t>1.0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4498FB-D484-8043-8249-145F86FE90C3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905000"/>
            <a:ext cx="3278188" cy="3297238"/>
            <a:chOff x="5105400" y="1890252"/>
            <a:chExt cx="3277457" cy="3297984"/>
          </a:xfrm>
        </p:grpSpPr>
        <p:pic>
          <p:nvPicPr>
            <p:cNvPr id="25609" name="Picture 13">
              <a:extLst>
                <a:ext uri="{FF2B5EF4-FFF2-40B4-BE49-F238E27FC236}">
                  <a16:creationId xmlns:a16="http://schemas.microsoft.com/office/drawing/2014/main" id="{9B44FD96-4E1A-264D-81C8-AFC26796E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90252"/>
              <a:ext cx="3277457" cy="32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0" name="TextBox 16">
              <a:extLst>
                <a:ext uri="{FF2B5EF4-FFF2-40B4-BE49-F238E27FC236}">
                  <a16:creationId xmlns:a16="http://schemas.microsoft.com/office/drawing/2014/main" id="{AF366AF9-BCDE-F24A-ADBA-EF0957841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572000"/>
              <a:ext cx="533400" cy="33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600"/>
                <a:t>1.3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069A56-1E1F-124F-AC94-83CE6CCA6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312391"/>
            <a:ext cx="2885754" cy="5048187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269B4B0E-103F-F744-980C-E2D87D91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084" y="986215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Volume Controls</a:t>
            </a:r>
          </a:p>
        </p:txBody>
      </p:sp>
      <p:cxnSp>
        <p:nvCxnSpPr>
          <p:cNvPr id="25605" name="Straight Arrow Connector 5">
            <a:extLst>
              <a:ext uri="{FF2B5EF4-FFF2-40B4-BE49-F238E27FC236}">
                <a16:creationId xmlns:a16="http://schemas.microsoft.com/office/drawing/2014/main" id="{552D1CDE-5DF3-AF46-8DFF-5A1A091D4CD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89115" y="3224213"/>
            <a:ext cx="2311685" cy="279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DEAC65A5-77E8-05C2-6576-FD5245681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57C4C42-F7B8-BE4F-99F7-5309CDD6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1119188"/>
            <a:ext cx="29384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5">
            <a:extLst>
              <a:ext uri="{FF2B5EF4-FFF2-40B4-BE49-F238E27FC236}">
                <a16:creationId xmlns:a16="http://schemas.microsoft.com/office/drawing/2014/main" id="{739C7B70-2A11-124B-9C6C-9DBEDC481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71" y="2483406"/>
            <a:ext cx="1659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Import model </a:t>
            </a:r>
          </a:p>
        </p:txBody>
      </p:sp>
      <p:sp>
        <p:nvSpPr>
          <p:cNvPr id="30724" name="TextBox 6">
            <a:extLst>
              <a:ext uri="{FF2B5EF4-FFF2-40B4-BE49-F238E27FC236}">
                <a16:creationId xmlns:a16="http://schemas.microsoft.com/office/drawing/2014/main" id="{2817B853-CD84-234F-AD19-783398131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996559"/>
            <a:ext cx="5114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Import ACIS file </a:t>
            </a:r>
            <a:r>
              <a:rPr lang="en-US" altLang="en-US" dirty="0" err="1"/>
              <a:t>driver.sat</a:t>
            </a:r>
            <a:r>
              <a:rPr lang="en-US" altLang="en-US" dirty="0"/>
              <a:t>, cad6.sat OR </a:t>
            </a:r>
            <a:r>
              <a:rPr lang="en-US" altLang="en-US" dirty="0" err="1"/>
              <a:t>crank.sat</a:t>
            </a:r>
            <a:endParaRPr lang="en-US" altLang="en-US" dirty="0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B297672B-D781-E24B-95A9-3A6869F45CFE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3335338" y="25098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30726" name="Picture 13">
            <a:extLst>
              <a:ext uri="{FF2B5EF4-FFF2-40B4-BE49-F238E27FC236}">
                <a16:creationId xmlns:a16="http://schemas.microsoft.com/office/drawing/2014/main" id="{D77488DD-E6AD-7642-B862-968F30EAB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668072"/>
            <a:ext cx="3029078" cy="29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6">
            <a:extLst>
              <a:ext uri="{FF2B5EF4-FFF2-40B4-BE49-F238E27FC236}">
                <a16:creationId xmlns:a16="http://schemas.microsoft.com/office/drawing/2014/main" id="{8FC44916-6534-7B47-A115-0ECDF5EA4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1" y="3454841"/>
            <a:ext cx="43434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17">
            <a:extLst>
              <a:ext uri="{FF2B5EF4-FFF2-40B4-BE49-F238E27FC236}">
                <a16:creationId xmlns:a16="http://schemas.microsoft.com/office/drawing/2014/main" id="{0DE0BE94-3E00-0544-9768-64AC5972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908" y="5286715"/>
            <a:ext cx="11480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/>
              <a:t>driver.sat</a:t>
            </a:r>
            <a:endParaRPr lang="en-US" altLang="en-US" dirty="0"/>
          </a:p>
        </p:txBody>
      </p:sp>
      <p:sp>
        <p:nvSpPr>
          <p:cNvPr id="30729" name="TextBox 18">
            <a:extLst>
              <a:ext uri="{FF2B5EF4-FFF2-40B4-BE49-F238E27FC236}">
                <a16:creationId xmlns:a16="http://schemas.microsoft.com/office/drawing/2014/main" id="{F7E7E800-962C-8A4A-ADE1-3FCBB20EB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01" y="5129792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cad6.sat</a:t>
            </a:r>
          </a:p>
        </p:txBody>
      </p:sp>
      <p:sp>
        <p:nvSpPr>
          <p:cNvPr id="30730" name="Oval 23">
            <a:extLst>
              <a:ext uri="{FF2B5EF4-FFF2-40B4-BE49-F238E27FC236}">
                <a16:creationId xmlns:a16="http://schemas.microsoft.com/office/drawing/2014/main" id="{7851A94B-66CA-DB49-B77C-85C534D4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27003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0731" name="Oval 23">
            <a:extLst>
              <a:ext uri="{FF2B5EF4-FFF2-40B4-BE49-F238E27FC236}">
                <a16:creationId xmlns:a16="http://schemas.microsoft.com/office/drawing/2014/main" id="{28EF763A-170D-0D4F-8C18-E592D746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20288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207C5E-F348-14F6-F028-85FAC6B1547A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a typeface="ＭＳ Ｐゴシック" charset="0"/>
              </a:rPr>
              <a:t>Exercise 9.2</a:t>
            </a:r>
            <a:br>
              <a:rPr lang="en-US" dirty="0">
                <a:ea typeface="ＭＳ Ｐゴシック" charset="0"/>
              </a:rPr>
            </a:br>
            <a:r>
              <a:rPr lang="en-US" dirty="0" err="1">
                <a:ea typeface="ＭＳ Ｐゴシック" charset="0"/>
              </a:rPr>
              <a:t>Tetmesh</a:t>
            </a:r>
            <a:r>
              <a:rPr lang="en-US" dirty="0">
                <a:ea typeface="ＭＳ Ｐゴシック" charset="0"/>
              </a:rPr>
              <a:t> Sizing</a:t>
            </a: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6CBAFE6B-6CDE-220E-C7BC-3ED12AE1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535" y="5992105"/>
            <a:ext cx="5379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Set scheme to </a:t>
            </a:r>
            <a:r>
              <a:rPr lang="en-US" altLang="en-US" dirty="0" err="1">
                <a:solidFill>
                  <a:srgbClr val="000000"/>
                </a:solidFill>
              </a:rPr>
              <a:t>tetmesh</a:t>
            </a:r>
            <a:r>
              <a:rPr lang="en-US" altLang="en-US" dirty="0">
                <a:solidFill>
                  <a:srgbClr val="000000"/>
                </a:solidFill>
              </a:rPr>
              <a:t> and mesh with default size</a:t>
            </a:r>
          </a:p>
        </p:txBody>
      </p:sp>
      <p:sp>
        <p:nvSpPr>
          <p:cNvPr id="4" name="Oval 24">
            <a:extLst>
              <a:ext uri="{FF2B5EF4-FFF2-40B4-BE49-F238E27FC236}">
                <a16:creationId xmlns:a16="http://schemas.microsoft.com/office/drawing/2014/main" id="{1CA0A3B7-CCB6-716C-2600-C5703C4F7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535" y="601186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661B5-0860-C8FB-A3BB-18B31F5D8C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86" y="2764553"/>
            <a:ext cx="3617789" cy="2638030"/>
          </a:xfrm>
          <a:prstGeom prst="rect">
            <a:avLst/>
          </a:prstGeom>
        </p:spPr>
      </p:pic>
      <p:sp>
        <p:nvSpPr>
          <p:cNvPr id="6" name="TextBox 17">
            <a:extLst>
              <a:ext uri="{FF2B5EF4-FFF2-40B4-BE49-F238E27FC236}">
                <a16:creationId xmlns:a16="http://schemas.microsoft.com/office/drawing/2014/main" id="{53FFF637-D350-B26E-EDE0-1E6E7F0F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041" y="5314736"/>
            <a:ext cx="1109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/>
              <a:t>crank.sat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5">
            <a:extLst>
              <a:ext uri="{FF2B5EF4-FFF2-40B4-BE49-F238E27FC236}">
                <a16:creationId xmlns:a16="http://schemas.microsoft.com/office/drawing/2014/main" id="{4AD9B0BD-888F-D44B-A6DA-96A5E05AE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219201"/>
            <a:ext cx="66497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Modify the parameters one at a time and observe the changes to the mesh. (Hit “</a:t>
            </a:r>
            <a:r>
              <a:rPr lang="en-US" altLang="en-US" b="1" dirty="0">
                <a:solidFill>
                  <a:srgbClr val="000000"/>
                </a:solidFill>
              </a:rPr>
              <a:t>Use Defaults</a:t>
            </a:r>
            <a:r>
              <a:rPr lang="en-US" altLang="en-US" dirty="0">
                <a:solidFill>
                  <a:srgbClr val="000000"/>
                </a:solidFill>
              </a:rPr>
              <a:t>” button after each mesh)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For example:</a:t>
            </a:r>
          </a:p>
        </p:txBody>
      </p:sp>
      <p:sp>
        <p:nvSpPr>
          <p:cNvPr id="32772" name="TextBox 6">
            <a:extLst>
              <a:ext uri="{FF2B5EF4-FFF2-40B4-BE49-F238E27FC236}">
                <a16:creationId xmlns:a16="http://schemas.microsoft.com/office/drawing/2014/main" id="{CAC5D356-3FC6-A248-A511-B2CCDF64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687" y="2222986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1800" b="0" dirty="0"/>
              <a:t>Turn off geometry sizing</a:t>
            </a:r>
          </a:p>
          <a:p>
            <a:pPr eaLnBrk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1800" b="0" dirty="0"/>
              <a:t>Min Tet Layers = 2</a:t>
            </a:r>
          </a:p>
          <a:p>
            <a:pPr eaLnBrk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1800" b="0" dirty="0"/>
              <a:t>Deviation angle = 5</a:t>
            </a:r>
          </a:p>
          <a:p>
            <a:pPr eaLnBrk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1800" b="0" dirty="0"/>
              <a:t>Surface Gradation = 1.2</a:t>
            </a:r>
          </a:p>
        </p:txBody>
      </p:sp>
      <p:pic>
        <p:nvPicPr>
          <p:cNvPr id="32773" name="Picture 8">
            <a:extLst>
              <a:ext uri="{FF2B5EF4-FFF2-40B4-BE49-F238E27FC236}">
                <a16:creationId xmlns:a16="http://schemas.microsoft.com/office/drawing/2014/main" id="{41407286-B237-C641-93A2-8EA9BD265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478" y="1766786"/>
            <a:ext cx="2263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483C20D-0D26-6FF0-AB1B-83BE51845B20}"/>
              </a:ext>
            </a:extLst>
          </p:cNvPr>
          <p:cNvGrpSpPr/>
          <p:nvPr/>
        </p:nvGrpSpPr>
        <p:grpSpPr>
          <a:xfrm>
            <a:off x="5425432" y="3403588"/>
            <a:ext cx="2863427" cy="3135046"/>
            <a:chOff x="4953000" y="2771776"/>
            <a:chExt cx="3581400" cy="3921124"/>
          </a:xfrm>
        </p:grpSpPr>
        <p:pic>
          <p:nvPicPr>
            <p:cNvPr id="32770" name="Picture 10">
              <a:extLst>
                <a:ext uri="{FF2B5EF4-FFF2-40B4-BE49-F238E27FC236}">
                  <a16:creationId xmlns:a16="http://schemas.microsoft.com/office/drawing/2014/main" id="{366C54CE-B5EF-A64C-B961-8FF9F0953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771776"/>
              <a:ext cx="35814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9">
              <a:extLst>
                <a:ext uri="{FF2B5EF4-FFF2-40B4-BE49-F238E27FC236}">
                  <a16:creationId xmlns:a16="http://schemas.microsoft.com/office/drawing/2014/main" id="{B099C8EB-8BF7-3E41-878E-C0DF4121B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276600"/>
              <a:ext cx="3581400" cy="341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5" name="AutoShape 4">
            <a:extLst>
              <a:ext uri="{FF2B5EF4-FFF2-40B4-BE49-F238E27FC236}">
                <a16:creationId xmlns:a16="http://schemas.microsoft.com/office/drawing/2014/main" id="{7CDB0A1E-7E9A-F449-B47B-4EAE7459D52F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7154729" y="362954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2776" name="TextBox 12">
            <a:extLst>
              <a:ext uri="{FF2B5EF4-FFF2-40B4-BE49-F238E27FC236}">
                <a16:creationId xmlns:a16="http://schemas.microsoft.com/office/drawing/2014/main" id="{4CF87741-2094-8148-8DE0-ED467EC43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713" y="4939328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Use the slice tool to see the interior of the mesh</a:t>
            </a:r>
          </a:p>
        </p:txBody>
      </p:sp>
      <p:sp>
        <p:nvSpPr>
          <p:cNvPr id="32777" name="TextBox 13">
            <a:extLst>
              <a:ext uri="{FF2B5EF4-FFF2-40B4-BE49-F238E27FC236}">
                <a16:creationId xmlns:a16="http://schemas.microsoft.com/office/drawing/2014/main" id="{71DB33AD-4FDB-8C4A-9D75-5871AD00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392" y="3844455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From the command line:</a:t>
            </a:r>
          </a:p>
        </p:txBody>
      </p:sp>
      <p:sp>
        <p:nvSpPr>
          <p:cNvPr id="32778" name="TextBox 14">
            <a:extLst>
              <a:ext uri="{FF2B5EF4-FFF2-40B4-BE49-F238E27FC236}">
                <a16:creationId xmlns:a16="http://schemas.microsoft.com/office/drawing/2014/main" id="{5BF2E2C2-7EA7-5948-B126-13E178CE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392" y="4454054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</a:t>
            </a:r>
            <a:r>
              <a:rPr lang="en-US" alt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</a:t>
            </a: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F1AA2-7A65-0249-9A6C-50B1293B79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2" y="1766786"/>
            <a:ext cx="2113881" cy="3780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13E9E5-7722-734E-A6EA-90136A12E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1748631"/>
            <a:ext cx="2110897" cy="379077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1023B1B-6B70-FEBE-BA68-4B43A1B45E6A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a typeface="ＭＳ Ｐゴシック" charset="0"/>
              </a:rPr>
              <a:t>Exercise 9.2</a:t>
            </a:r>
            <a:br>
              <a:rPr lang="en-US" dirty="0">
                <a:ea typeface="ＭＳ Ｐゴシック" charset="0"/>
              </a:rPr>
            </a:br>
            <a:r>
              <a:rPr lang="en-US" dirty="0" err="1">
                <a:ea typeface="ＭＳ Ｐゴシック" charset="0"/>
              </a:rPr>
              <a:t>Tetmesh</a:t>
            </a:r>
            <a:r>
              <a:rPr lang="en-US" dirty="0">
                <a:ea typeface="ＭＳ Ｐゴシック" charset="0"/>
              </a:rPr>
              <a:t> Sizing (continued)</a:t>
            </a: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CE5ABF32-F68C-4213-9E98-9A264D1A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57" y="124901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" name="Oval 62">
            <a:extLst>
              <a:ext uri="{FF2B5EF4-FFF2-40B4-BE49-F238E27FC236}">
                <a16:creationId xmlns:a16="http://schemas.microsoft.com/office/drawing/2014/main" id="{6A399D8C-2C63-4D3C-9B7C-A4DA3038C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1392" y="388619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" name="Oval 56">
            <a:extLst>
              <a:ext uri="{FF2B5EF4-FFF2-40B4-BE49-F238E27FC236}">
                <a16:creationId xmlns:a16="http://schemas.microsoft.com/office/drawing/2014/main" id="{BCA130F6-47E7-DDB5-7092-43CF60493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713" y="4971111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37217006-7911-8D4B-9539-69B83F2E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685801"/>
            <a:ext cx="1852613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">
            <a:extLst>
              <a:ext uri="{FF2B5EF4-FFF2-40B4-BE49-F238E27FC236}">
                <a16:creationId xmlns:a16="http://schemas.microsoft.com/office/drawing/2014/main" id="{070ADA8F-BEDB-DB42-9282-49D03492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1115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		Curve Biasing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BB8AD543-5AC7-BA46-8ED9-5D6C01BE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43026"/>
            <a:ext cx="23622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>
            <a:extLst>
              <a:ext uri="{FF2B5EF4-FFF2-40B4-BE49-F238E27FC236}">
                <a16:creationId xmlns:a16="http://schemas.microsoft.com/office/drawing/2014/main" id="{66987779-A263-1142-9DF2-06EE43F0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1"/>
            <a:ext cx="2362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4">
            <a:extLst>
              <a:ext uri="{FF2B5EF4-FFF2-40B4-BE49-F238E27FC236}">
                <a16:creationId xmlns:a16="http://schemas.microsoft.com/office/drawing/2014/main" id="{F2AC0751-893E-6E47-91B7-814A20F22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2259014"/>
            <a:ext cx="2247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Select </a:t>
            </a:r>
            <a:r>
              <a:rPr lang="en-US" altLang="en-US" sz="1800" b="0" i="1">
                <a:latin typeface="+mn-lt"/>
              </a:rPr>
              <a:t>Bias </a:t>
            </a:r>
            <a:r>
              <a:rPr lang="en-US" altLang="en-US" sz="1800" b="0">
                <a:latin typeface="+mn-lt"/>
              </a:rPr>
              <a:t>and </a:t>
            </a:r>
            <a:r>
              <a:rPr lang="en-US" altLang="en-US" sz="1800" b="0" i="1">
                <a:latin typeface="+mn-lt"/>
              </a:rPr>
              <a:t>Intervals &amp; Bias</a:t>
            </a:r>
          </a:p>
        </p:txBody>
      </p:sp>
      <p:sp>
        <p:nvSpPr>
          <p:cNvPr id="33799" name="Text Box 5">
            <a:extLst>
              <a:ext uri="{FF2B5EF4-FFF2-40B4-BE49-F238E27FC236}">
                <a16:creationId xmlns:a16="http://schemas.microsoft.com/office/drawing/2014/main" id="{F9C96DC9-D47D-7447-9E78-D1AF3F99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905000"/>
            <a:ext cx="224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Pick a Curve.</a:t>
            </a:r>
          </a:p>
        </p:txBody>
      </p:sp>
      <p:sp>
        <p:nvSpPr>
          <p:cNvPr id="33800" name="Text Box 6">
            <a:extLst>
              <a:ext uri="{FF2B5EF4-FFF2-40B4-BE49-F238E27FC236}">
                <a16:creationId xmlns:a16="http://schemas.microsoft.com/office/drawing/2014/main" id="{10C2C7A5-5F4B-2C40-A79A-B538000A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3781426"/>
            <a:ext cx="17065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Adjust slide bar to preview biased mesh.</a:t>
            </a:r>
          </a:p>
        </p:txBody>
      </p:sp>
      <p:sp>
        <p:nvSpPr>
          <p:cNvPr id="33801" name="Text Box 10">
            <a:extLst>
              <a:ext uri="{FF2B5EF4-FFF2-40B4-BE49-F238E27FC236}">
                <a16:creationId xmlns:a16="http://schemas.microsoft.com/office/drawing/2014/main" id="{31B5F595-61F7-4141-9795-250766A9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1295400"/>
            <a:ext cx="22479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Navigate to Curve Bias Panel</a:t>
            </a:r>
          </a:p>
        </p:txBody>
      </p:sp>
      <p:sp>
        <p:nvSpPr>
          <p:cNvPr id="33802" name="Oval 11">
            <a:extLst>
              <a:ext uri="{FF2B5EF4-FFF2-40B4-BE49-F238E27FC236}">
                <a16:creationId xmlns:a16="http://schemas.microsoft.com/office/drawing/2014/main" id="{7EB67E1C-0CB5-714B-89C2-46C8C336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1</a:t>
            </a:r>
          </a:p>
        </p:txBody>
      </p:sp>
      <p:sp>
        <p:nvSpPr>
          <p:cNvPr id="33803" name="Oval 12">
            <a:extLst>
              <a:ext uri="{FF2B5EF4-FFF2-40B4-BE49-F238E27FC236}">
                <a16:creationId xmlns:a16="http://schemas.microsoft.com/office/drawing/2014/main" id="{F3ED6BD8-DC66-0449-8D2F-B125CCA4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33804" name="Oval 13">
            <a:extLst>
              <a:ext uri="{FF2B5EF4-FFF2-40B4-BE49-F238E27FC236}">
                <a16:creationId xmlns:a16="http://schemas.microsoft.com/office/drawing/2014/main" id="{8A6B342D-613C-404B-9F8D-8991888BA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26377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33805" name="Oval 14">
            <a:extLst>
              <a:ext uri="{FF2B5EF4-FFF2-40B4-BE49-F238E27FC236}">
                <a16:creationId xmlns:a16="http://schemas.microsoft.com/office/drawing/2014/main" id="{E77A3C78-D4D2-5A48-BAB2-D6942DC2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6702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33806" name="Text Box 15">
            <a:extLst>
              <a:ext uri="{FF2B5EF4-FFF2-40B4-BE49-F238E27FC236}">
                <a16:creationId xmlns:a16="http://schemas.microsoft.com/office/drawing/2014/main" id="{9F4AAFCA-15E8-6841-93C5-CEB64DF0A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2867026"/>
            <a:ext cx="22479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Set number of intervals, start vertex, etc..</a:t>
            </a:r>
          </a:p>
        </p:txBody>
      </p:sp>
      <p:sp>
        <p:nvSpPr>
          <p:cNvPr id="33807" name="AutoShape 16">
            <a:extLst>
              <a:ext uri="{FF2B5EF4-FFF2-40B4-BE49-F238E27FC236}">
                <a16:creationId xmlns:a16="http://schemas.microsoft.com/office/drawing/2014/main" id="{4D984734-A384-CF47-A139-BA1CA846F43D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713038" y="1020763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808" name="Oval 17">
            <a:extLst>
              <a:ext uri="{FF2B5EF4-FFF2-40B4-BE49-F238E27FC236}">
                <a16:creationId xmlns:a16="http://schemas.microsoft.com/office/drawing/2014/main" id="{91B267EC-7D8D-A64F-B709-A7D218FED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5762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sp>
        <p:nvSpPr>
          <p:cNvPr id="33809" name="AutoShape 18">
            <a:extLst>
              <a:ext uri="{FF2B5EF4-FFF2-40B4-BE49-F238E27FC236}">
                <a16:creationId xmlns:a16="http://schemas.microsoft.com/office/drawing/2014/main" id="{F660375C-5571-6648-AFF8-2C1DB876474D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994025" y="1482725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810" name="AutoShape 19">
            <a:extLst>
              <a:ext uri="{FF2B5EF4-FFF2-40B4-BE49-F238E27FC236}">
                <a16:creationId xmlns:a16="http://schemas.microsoft.com/office/drawing/2014/main" id="{D11CDDCB-0F33-4B4B-BE5C-A0E04738E639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514600" y="2516188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811" name="Oval 20">
            <a:extLst>
              <a:ext uri="{FF2B5EF4-FFF2-40B4-BE49-F238E27FC236}">
                <a16:creationId xmlns:a16="http://schemas.microsoft.com/office/drawing/2014/main" id="{0DFB60D2-5235-DA4B-8B2E-61497130C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1</a:t>
            </a:r>
          </a:p>
        </p:txBody>
      </p:sp>
      <p:sp>
        <p:nvSpPr>
          <p:cNvPr id="33812" name="Oval 21">
            <a:extLst>
              <a:ext uri="{FF2B5EF4-FFF2-40B4-BE49-F238E27FC236}">
                <a16:creationId xmlns:a16="http://schemas.microsoft.com/office/drawing/2014/main" id="{15145994-E2A3-F24A-8FB6-101C2FBC0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962275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33813" name="Oval 22">
            <a:extLst>
              <a:ext uri="{FF2B5EF4-FFF2-40B4-BE49-F238E27FC236}">
                <a16:creationId xmlns:a16="http://schemas.microsoft.com/office/drawing/2014/main" id="{5C655A00-FCA2-9D4B-949B-E412AE2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3713163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sp>
        <p:nvSpPr>
          <p:cNvPr id="33814" name="AutoShape 23">
            <a:extLst>
              <a:ext uri="{FF2B5EF4-FFF2-40B4-BE49-F238E27FC236}">
                <a16:creationId xmlns:a16="http://schemas.microsoft.com/office/drawing/2014/main" id="{5BB91F60-7121-584D-ACA9-FAE198C4C938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700338" y="3714750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815" name="Oval 24">
            <a:extLst>
              <a:ext uri="{FF2B5EF4-FFF2-40B4-BE49-F238E27FC236}">
                <a16:creationId xmlns:a16="http://schemas.microsoft.com/office/drawing/2014/main" id="{8D3A967C-996D-494E-A658-209756FB1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910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4</a:t>
            </a:r>
          </a:p>
        </p:txBody>
      </p:sp>
      <p:sp>
        <p:nvSpPr>
          <p:cNvPr id="33816" name="Oval 25">
            <a:extLst>
              <a:ext uri="{FF2B5EF4-FFF2-40B4-BE49-F238E27FC236}">
                <a16:creationId xmlns:a16="http://schemas.microsoft.com/office/drawing/2014/main" id="{B948B1F4-E717-414F-B98F-726B4D42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4805363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5</a:t>
            </a:r>
          </a:p>
        </p:txBody>
      </p:sp>
      <p:sp>
        <p:nvSpPr>
          <p:cNvPr id="33817" name="AutoShape 26">
            <a:extLst>
              <a:ext uri="{FF2B5EF4-FFF2-40B4-BE49-F238E27FC236}">
                <a16:creationId xmlns:a16="http://schemas.microsoft.com/office/drawing/2014/main" id="{8841120E-12C4-F144-83DC-11D97FD7F88D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857500" y="4806950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33818" name="Picture 27">
            <a:extLst>
              <a:ext uri="{FF2B5EF4-FFF2-40B4-BE49-F238E27FC236}">
                <a16:creationId xmlns:a16="http://schemas.microsoft.com/office/drawing/2014/main" id="{A91C5ABE-87F0-7A46-B8D9-2FE6EDF1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r="19440" b="8110"/>
          <a:stretch>
            <a:fillRect/>
          </a:stretch>
        </p:blipFill>
        <p:spPr bwMode="auto">
          <a:xfrm>
            <a:off x="4495800" y="4419601"/>
            <a:ext cx="28956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9" name="Text Box 28">
            <a:extLst>
              <a:ext uri="{FF2B5EF4-FFF2-40B4-BE49-F238E27FC236}">
                <a16:creationId xmlns:a16="http://schemas.microsoft.com/office/drawing/2014/main" id="{6C907E3D-3896-B74D-9999-A41D2E33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67288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Propagate Curve Bias</a:t>
            </a:r>
          </a:p>
        </p:txBody>
      </p:sp>
      <p:sp>
        <p:nvSpPr>
          <p:cNvPr id="33820" name="Text Box 29">
            <a:extLst>
              <a:ext uri="{FF2B5EF4-FFF2-40B4-BE49-F238E27FC236}">
                <a16:creationId xmlns:a16="http://schemas.microsoft.com/office/drawing/2014/main" id="{AAB33761-B383-AF42-932B-D11138F68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78450"/>
            <a:ext cx="27432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+mn-lt"/>
              </a:rPr>
              <a:t>Choose from Bias Scheme on GUI panel</a:t>
            </a:r>
          </a:p>
        </p:txBody>
      </p:sp>
      <p:sp>
        <p:nvSpPr>
          <p:cNvPr id="33821" name="Oval 30">
            <a:extLst>
              <a:ext uri="{FF2B5EF4-FFF2-40B4-BE49-F238E27FC236}">
                <a16:creationId xmlns:a16="http://schemas.microsoft.com/office/drawing/2014/main" id="{1D9FAB85-09AC-8F43-99A8-860C1E863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715000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1C33CBFD-5EFF-894A-965A-73887283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98" y="2570073"/>
            <a:ext cx="2315350" cy="21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>
            <a:extLst>
              <a:ext uri="{FF2B5EF4-FFF2-40B4-BE49-F238E27FC236}">
                <a16:creationId xmlns:a16="http://schemas.microsoft.com/office/drawing/2014/main" id="{B1981F08-8ED7-FB4F-8996-3AAF98AC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351" y="1132542"/>
            <a:ext cx="2062872" cy="1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>
            <a:extLst>
              <a:ext uri="{FF2B5EF4-FFF2-40B4-BE49-F238E27FC236}">
                <a16:creationId xmlns:a16="http://schemas.microsoft.com/office/drawing/2014/main" id="{17362471-F27F-514E-8D85-261837B31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7952" y="1282262"/>
            <a:ext cx="4473412" cy="45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56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Create the simple model shown using the GUI or command line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Use the procedure shown in the previous slide to generate a biased mesh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Experiment with different options of curve bias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What happens if propagate curve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bias is not applied?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What’s wrong with the interior mesh? </a:t>
            </a:r>
            <a:br>
              <a:rPr lang="en-US" altLang="en-US" sz="1600" b="0" dirty="0">
                <a:latin typeface="+mn-lt"/>
              </a:rPr>
            </a:br>
            <a:r>
              <a:rPr lang="en-US" altLang="en-US" sz="1600" b="0" dirty="0">
                <a:latin typeface="+mn-lt"/>
              </a:rPr>
              <a:t>(use the slice tool to visualize)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Fix the biasing on the hole surface. (Hint: </a:t>
            </a:r>
            <a:r>
              <a:rPr lang="en-US" altLang="en-US" sz="1600" b="0" dirty="0" err="1">
                <a:latin typeface="+mn-lt"/>
              </a:rPr>
              <a:t>Webcut</a:t>
            </a:r>
            <a:r>
              <a:rPr lang="en-US" altLang="en-US" sz="1600" b="0" dirty="0">
                <a:latin typeface="+mn-lt"/>
              </a:rPr>
              <a:t> with X plane, merge, propagate curve bias)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0" dirty="0">
              <a:latin typeface="+mn-lt"/>
            </a:endParaRPr>
          </a:p>
        </p:txBody>
      </p:sp>
      <p:sp>
        <p:nvSpPr>
          <p:cNvPr id="35846" name="Oval 5">
            <a:extLst>
              <a:ext uri="{FF2B5EF4-FFF2-40B4-BE49-F238E27FC236}">
                <a16:creationId xmlns:a16="http://schemas.microsoft.com/office/drawing/2014/main" id="{D752CED7-C691-444B-8FC5-4BBB22321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52" y="128226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 dirty="0"/>
              <a:t>1</a:t>
            </a:r>
          </a:p>
        </p:txBody>
      </p:sp>
      <p:sp>
        <p:nvSpPr>
          <p:cNvPr id="35847" name="Oval 6">
            <a:extLst>
              <a:ext uri="{FF2B5EF4-FFF2-40B4-BE49-F238E27FC236}">
                <a16:creationId xmlns:a16="http://schemas.microsoft.com/office/drawing/2014/main" id="{A261241B-5D6B-4245-973B-5B3EE0F1E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52" y="212046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33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2</a:t>
            </a:r>
          </a:p>
        </p:txBody>
      </p:sp>
      <p:sp>
        <p:nvSpPr>
          <p:cNvPr id="35848" name="Rectangle 7">
            <a:extLst>
              <a:ext uri="{FF2B5EF4-FFF2-40B4-BE49-F238E27FC236}">
                <a16:creationId xmlns:a16="http://schemas.microsoft.com/office/drawing/2014/main" id="{3CBADA93-33C2-5543-B057-F62332DC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27" y="445910"/>
            <a:ext cx="34290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561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0C0"/>
                </a:solidFill>
              </a:rPr>
              <a:t>Brick x 10 y 10 z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0C0"/>
                </a:solidFill>
              </a:rPr>
              <a:t>Create cylinder height 25 rad 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solidFill>
                  <a:srgbClr val="0070C0"/>
                </a:solidFill>
              </a:rPr>
              <a:t>Subtract vol 2 from vol 1</a:t>
            </a:r>
          </a:p>
        </p:txBody>
      </p:sp>
      <p:sp>
        <p:nvSpPr>
          <p:cNvPr id="35849" name="Oval 8">
            <a:extLst>
              <a:ext uri="{FF2B5EF4-FFF2-40B4-BE49-F238E27FC236}">
                <a16:creationId xmlns:a16="http://schemas.microsoft.com/office/drawing/2014/main" id="{312C51D8-35C6-2A4F-B2C5-1216E2981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52" y="2806261"/>
            <a:ext cx="381000" cy="304800"/>
          </a:xfrm>
          <a:prstGeom prst="ellipse">
            <a:avLst/>
          </a:prstGeom>
          <a:solidFill>
            <a:srgbClr val="FFFFFF"/>
          </a:solidFill>
          <a:ln w="28440" cap="sq">
            <a:solidFill>
              <a:srgbClr val="3399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0"/>
              <a:t>3</a:t>
            </a:r>
          </a:p>
        </p:txBody>
      </p:sp>
      <p:pic>
        <p:nvPicPr>
          <p:cNvPr id="35850" name="Picture 2">
            <a:extLst>
              <a:ext uri="{FF2B5EF4-FFF2-40B4-BE49-F238E27FC236}">
                <a16:creationId xmlns:a16="http://schemas.microsoft.com/office/drawing/2014/main" id="{7440AC88-7E0E-454B-9FCC-A368F600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62" y="1700103"/>
            <a:ext cx="2024062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3F9049A-334B-B3D7-D357-F56392640BD0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a typeface="ＭＳ Ｐゴシック" charset="0"/>
              </a:rPr>
              <a:t>Exercise 9.3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Curve Biasing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BF2A9-467D-4D16-6EDD-EB2183553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44" y="4229048"/>
            <a:ext cx="2598061" cy="2360524"/>
          </a:xfrm>
          <a:prstGeom prst="rect">
            <a:avLst/>
          </a:prstGeom>
        </p:spPr>
      </p:pic>
      <p:sp>
        <p:nvSpPr>
          <p:cNvPr id="5" name="Oval 62">
            <a:extLst>
              <a:ext uri="{FF2B5EF4-FFF2-40B4-BE49-F238E27FC236}">
                <a16:creationId xmlns:a16="http://schemas.microsoft.com/office/drawing/2014/main" id="{ED8CAC96-D470-4D73-14E6-406D9651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54" y="472031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14CF-12C5-FE39-32DE-C3CFC528EC6E}"/>
              </a:ext>
            </a:extLst>
          </p:cNvPr>
          <p:cNvSpPr txBox="1"/>
          <p:nvPr/>
        </p:nvSpPr>
        <p:spPr>
          <a:xfrm>
            <a:off x="5600700" y="62371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webcut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1 with plane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xplane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offset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>
            <a:extLst>
              <a:ext uri="{FF2B5EF4-FFF2-40B4-BE49-F238E27FC236}">
                <a16:creationId xmlns:a16="http://schemas.microsoft.com/office/drawing/2014/main" id="{8C4E2F36-9BE4-D143-B4AD-432E6AD1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A334257E-B78A-4A48-A0F2-A047D3A89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4CE40070-F5E2-EC45-B5BB-0A1788D4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36446D16-C19A-7B48-BB90-D52D104F3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CC2A7AD9-EDEC-0341-BE16-7F4F6D30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1446214"/>
            <a:ext cx="2671762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5" name="AutoShape 9">
            <a:extLst>
              <a:ext uri="{FF2B5EF4-FFF2-40B4-BE49-F238E27FC236}">
                <a16:creationId xmlns:a16="http://schemas.microsoft.com/office/drawing/2014/main" id="{934B39A6-3F7C-FA42-B8C8-363CD3EE4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1446214"/>
            <a:ext cx="266382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34826" name="AutoShape 10">
            <a:extLst>
              <a:ext uri="{FF2B5EF4-FFF2-40B4-BE49-F238E27FC236}">
                <a16:creationId xmlns:a16="http://schemas.microsoft.com/office/drawing/2014/main" id="{7C12D603-D5F7-D942-85A8-88808019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1446214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5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52" name="Rectangle 11">
            <a:extLst>
              <a:ext uri="{FF2B5EF4-FFF2-40B4-BE49-F238E27FC236}">
                <a16:creationId xmlns:a16="http://schemas.microsoft.com/office/drawing/2014/main" id="{20F30139-AF23-2D4F-8403-C40ED510F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The Basic CUBIT™ Process</a:t>
            </a:r>
          </a:p>
        </p:txBody>
      </p:sp>
      <p:pic>
        <p:nvPicPr>
          <p:cNvPr id="6153" name="Picture 12">
            <a:extLst>
              <a:ext uri="{FF2B5EF4-FFF2-40B4-BE49-F238E27FC236}">
                <a16:creationId xmlns:a16="http://schemas.microsoft.com/office/drawing/2014/main" id="{333E03E7-F11B-7A4C-B51B-BD6559DA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516063"/>
            <a:ext cx="898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>
            <a:extLst>
              <a:ext uri="{FF2B5EF4-FFF2-40B4-BE49-F238E27FC236}">
                <a16:creationId xmlns:a16="http://schemas.microsoft.com/office/drawing/2014/main" id="{C74C2D9F-E3EA-A34D-958A-FBD1220E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1" y="1508126"/>
            <a:ext cx="1025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>
            <a:extLst>
              <a:ext uri="{FF2B5EF4-FFF2-40B4-BE49-F238E27FC236}">
                <a16:creationId xmlns:a16="http://schemas.microsoft.com/office/drawing/2014/main" id="{A9EEC730-9C2A-6043-8C44-B57F6540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54163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>
            <a:extLst>
              <a:ext uri="{FF2B5EF4-FFF2-40B4-BE49-F238E27FC236}">
                <a16:creationId xmlns:a16="http://schemas.microsoft.com/office/drawing/2014/main" id="{1C187D88-89DB-4E41-A488-C9043FC9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344864"/>
            <a:ext cx="1022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>
            <a:extLst>
              <a:ext uri="{FF2B5EF4-FFF2-40B4-BE49-F238E27FC236}">
                <a16:creationId xmlns:a16="http://schemas.microsoft.com/office/drawing/2014/main" id="{8C50B960-80B7-4F4E-ABF9-83649A9D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3319463"/>
            <a:ext cx="1017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7">
            <a:extLst>
              <a:ext uri="{FF2B5EF4-FFF2-40B4-BE49-F238E27FC236}">
                <a16:creationId xmlns:a16="http://schemas.microsoft.com/office/drawing/2014/main" id="{46DADBEA-97A5-4544-A3AF-3E79B0C8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5111750"/>
            <a:ext cx="1306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>
            <a:extLst>
              <a:ext uri="{FF2B5EF4-FFF2-40B4-BE49-F238E27FC236}">
                <a16:creationId xmlns:a16="http://schemas.microsoft.com/office/drawing/2014/main" id="{ECAAE7F1-E06E-814C-9770-CFE17C24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5146675"/>
            <a:ext cx="1033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AutoShape 19">
            <a:extLst>
              <a:ext uri="{FF2B5EF4-FFF2-40B4-BE49-F238E27FC236}">
                <a16:creationId xmlns:a16="http://schemas.microsoft.com/office/drawing/2014/main" id="{1496647D-C2E3-E44F-913C-83AD3E86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1" name="Picture 20">
            <a:extLst>
              <a:ext uri="{FF2B5EF4-FFF2-40B4-BE49-F238E27FC236}">
                <a16:creationId xmlns:a16="http://schemas.microsoft.com/office/drawing/2014/main" id="{26CCC8D3-8EC0-1D4E-8DC0-96530AA9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3300414"/>
            <a:ext cx="1044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AutoShape 21">
            <a:extLst>
              <a:ext uri="{FF2B5EF4-FFF2-40B4-BE49-F238E27FC236}">
                <a16:creationId xmlns:a16="http://schemas.microsoft.com/office/drawing/2014/main" id="{EF136122-A075-2845-8D1C-853FDCCA7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6163" name="Picture 22">
            <a:extLst>
              <a:ext uri="{FF2B5EF4-FFF2-40B4-BE49-F238E27FC236}">
                <a16:creationId xmlns:a16="http://schemas.microsoft.com/office/drawing/2014/main" id="{771AC8D4-BBF1-2544-92B5-EF6D7E1A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5156201"/>
            <a:ext cx="10080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64" name="AutoShape 23">
            <a:extLst>
              <a:ext uri="{FF2B5EF4-FFF2-40B4-BE49-F238E27FC236}">
                <a16:creationId xmlns:a16="http://schemas.microsoft.com/office/drawing/2014/main" id="{2162B15D-B289-774B-91EA-15200E9D1EE7}"/>
              </a:ext>
            </a:extLst>
          </p:cNvPr>
          <p:cNvCxnSpPr>
            <a:cxnSpLocks noChangeShapeType="1"/>
            <a:stCxn id="34826" idx="3"/>
            <a:endCxn id="34825" idx="1"/>
          </p:cNvCxnSpPr>
          <p:nvPr/>
        </p:nvCxnSpPr>
        <p:spPr bwMode="auto">
          <a:xfrm>
            <a:off x="4508501" y="1987550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AutoShape 24">
            <a:extLst>
              <a:ext uri="{FF2B5EF4-FFF2-40B4-BE49-F238E27FC236}">
                <a16:creationId xmlns:a16="http://schemas.microsoft.com/office/drawing/2014/main" id="{F8235894-5175-854A-9D29-D6878114E428}"/>
              </a:ext>
            </a:extLst>
          </p:cNvPr>
          <p:cNvCxnSpPr>
            <a:cxnSpLocks noChangeShapeType="1"/>
            <a:stCxn id="34825" idx="3"/>
            <a:endCxn id="34824" idx="1"/>
          </p:cNvCxnSpPr>
          <p:nvPr/>
        </p:nvCxnSpPr>
        <p:spPr bwMode="auto">
          <a:xfrm>
            <a:off x="7505701" y="1987550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AutoShape 25">
            <a:extLst>
              <a:ext uri="{FF2B5EF4-FFF2-40B4-BE49-F238E27FC236}">
                <a16:creationId xmlns:a16="http://schemas.microsoft.com/office/drawing/2014/main" id="{6BED4760-1E27-7949-82EB-E5F0BEE58F96}"/>
              </a:ext>
            </a:extLst>
          </p:cNvPr>
          <p:cNvCxnSpPr>
            <a:cxnSpLocks noChangeShapeType="1"/>
            <a:stCxn id="34824" idx="2"/>
            <a:endCxn id="34835" idx="0"/>
          </p:cNvCxnSpPr>
          <p:nvPr/>
        </p:nvCxnSpPr>
        <p:spPr bwMode="auto">
          <a:xfrm rot="5400000">
            <a:off x="5780883" y="-91281"/>
            <a:ext cx="738187" cy="5978525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26">
            <a:extLst>
              <a:ext uri="{FF2B5EF4-FFF2-40B4-BE49-F238E27FC236}">
                <a16:creationId xmlns:a16="http://schemas.microsoft.com/office/drawing/2014/main" id="{2189B1E8-E08E-D748-BC5D-75A1DD71E128}"/>
              </a:ext>
            </a:extLst>
          </p:cNvPr>
          <p:cNvCxnSpPr>
            <a:cxnSpLocks noChangeShapeType="1"/>
            <a:stCxn id="34835" idx="3"/>
            <a:endCxn id="34823" idx="1"/>
          </p:cNvCxnSpPr>
          <p:nvPr/>
        </p:nvCxnSpPr>
        <p:spPr bwMode="auto">
          <a:xfrm>
            <a:off x="4508501" y="380841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27">
            <a:extLst>
              <a:ext uri="{FF2B5EF4-FFF2-40B4-BE49-F238E27FC236}">
                <a16:creationId xmlns:a16="http://schemas.microsoft.com/office/drawing/2014/main" id="{B5B4C2B2-2C8A-E549-93A1-4849501773A7}"/>
              </a:ext>
            </a:extLst>
          </p:cNvPr>
          <p:cNvCxnSpPr>
            <a:cxnSpLocks noChangeShapeType="1"/>
            <a:stCxn id="34823" idx="3"/>
            <a:endCxn id="34822" idx="1"/>
          </p:cNvCxnSpPr>
          <p:nvPr/>
        </p:nvCxnSpPr>
        <p:spPr bwMode="auto">
          <a:xfrm>
            <a:off x="7537451" y="380841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AutoShape 28">
            <a:extLst>
              <a:ext uri="{FF2B5EF4-FFF2-40B4-BE49-F238E27FC236}">
                <a16:creationId xmlns:a16="http://schemas.microsoft.com/office/drawing/2014/main" id="{96D41D7B-8C3A-2A40-8DC6-D08E2ACB778D}"/>
              </a:ext>
            </a:extLst>
          </p:cNvPr>
          <p:cNvCxnSpPr>
            <a:cxnSpLocks noChangeShapeType="1"/>
            <a:stCxn id="34822" idx="2"/>
            <a:endCxn id="34820" idx="0"/>
          </p:cNvCxnSpPr>
          <p:nvPr/>
        </p:nvCxnSpPr>
        <p:spPr bwMode="auto">
          <a:xfrm rot="5400000">
            <a:off x="5785645" y="1724820"/>
            <a:ext cx="739775" cy="5989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AutoShape 29">
            <a:extLst>
              <a:ext uri="{FF2B5EF4-FFF2-40B4-BE49-F238E27FC236}">
                <a16:creationId xmlns:a16="http://schemas.microsoft.com/office/drawing/2014/main" id="{7BFB0C71-94CF-8340-ABC0-C86725DCF546}"/>
              </a:ext>
            </a:extLst>
          </p:cNvPr>
          <p:cNvCxnSpPr>
            <a:cxnSpLocks noChangeShapeType="1"/>
            <a:stCxn id="34820" idx="3"/>
            <a:endCxn id="34821" idx="1"/>
          </p:cNvCxnSpPr>
          <p:nvPr/>
        </p:nvCxnSpPr>
        <p:spPr bwMode="auto">
          <a:xfrm>
            <a:off x="4508501" y="563086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30">
            <a:extLst>
              <a:ext uri="{FF2B5EF4-FFF2-40B4-BE49-F238E27FC236}">
                <a16:creationId xmlns:a16="http://schemas.microsoft.com/office/drawing/2014/main" id="{6966E997-07D3-2B48-994D-844FF3413826}"/>
              </a:ext>
            </a:extLst>
          </p:cNvPr>
          <p:cNvCxnSpPr>
            <a:cxnSpLocks noChangeShapeType="1"/>
            <a:stCxn id="34821" idx="3"/>
            <a:endCxn id="34837" idx="1"/>
          </p:cNvCxnSpPr>
          <p:nvPr/>
        </p:nvCxnSpPr>
        <p:spPr bwMode="auto">
          <a:xfrm>
            <a:off x="7537451" y="563086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2" name="Text Box 31">
            <a:extLst>
              <a:ext uri="{FF2B5EF4-FFF2-40B4-BE49-F238E27FC236}">
                <a16:creationId xmlns:a16="http://schemas.microsoft.com/office/drawing/2014/main" id="{917E2B44-9E93-104F-AF2E-228703E4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9" y="177641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Import Solid Model</a:t>
            </a:r>
          </a:p>
        </p:txBody>
      </p:sp>
      <p:sp>
        <p:nvSpPr>
          <p:cNvPr id="6173" name="Oval 32">
            <a:extLst>
              <a:ext uri="{FF2B5EF4-FFF2-40B4-BE49-F238E27FC236}">
                <a16:creationId xmlns:a16="http://schemas.microsoft.com/office/drawing/2014/main" id="{4C195719-DCC9-9D4C-8A59-EE21C714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1" y="150653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1</a:t>
            </a:r>
          </a:p>
        </p:txBody>
      </p:sp>
      <p:sp>
        <p:nvSpPr>
          <p:cNvPr id="6174" name="Text Box 33">
            <a:extLst>
              <a:ext uri="{FF2B5EF4-FFF2-40B4-BE49-F238E27FC236}">
                <a16:creationId xmlns:a16="http://schemas.microsoft.com/office/drawing/2014/main" id="{F838EFAB-0228-B040-A77B-CF2B48F00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9" y="179863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Simplify Geometry</a:t>
            </a:r>
          </a:p>
        </p:txBody>
      </p:sp>
      <p:sp>
        <p:nvSpPr>
          <p:cNvPr id="6175" name="Oval 34">
            <a:extLst>
              <a:ext uri="{FF2B5EF4-FFF2-40B4-BE49-F238E27FC236}">
                <a16:creationId xmlns:a16="http://schemas.microsoft.com/office/drawing/2014/main" id="{805D06B6-B0C2-7D41-952C-6E7329C7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1" y="15287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2</a:t>
            </a:r>
          </a:p>
        </p:txBody>
      </p:sp>
      <p:sp>
        <p:nvSpPr>
          <p:cNvPr id="6176" name="Text Box 35">
            <a:extLst>
              <a:ext uri="{FF2B5EF4-FFF2-40B4-BE49-F238E27FC236}">
                <a16:creationId xmlns:a16="http://schemas.microsoft.com/office/drawing/2014/main" id="{3D51AF05-9B83-174C-8774-DA1E46B2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4" y="183038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Decompose Geometry</a:t>
            </a:r>
          </a:p>
        </p:txBody>
      </p:sp>
      <p:sp>
        <p:nvSpPr>
          <p:cNvPr id="6177" name="Oval 36">
            <a:extLst>
              <a:ext uri="{FF2B5EF4-FFF2-40B4-BE49-F238E27FC236}">
                <a16:creationId xmlns:a16="http://schemas.microsoft.com/office/drawing/2014/main" id="{B04C29E7-9BE7-E244-9AD0-C794FA34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15605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3</a:t>
            </a:r>
          </a:p>
        </p:txBody>
      </p:sp>
      <p:sp>
        <p:nvSpPr>
          <p:cNvPr id="6178" name="Text Box 37">
            <a:extLst>
              <a:ext uri="{FF2B5EF4-FFF2-40B4-BE49-F238E27FC236}">
                <a16:creationId xmlns:a16="http://schemas.microsoft.com/office/drawing/2014/main" id="{78ACD2C4-285D-B140-A341-FA1EF3A6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3616325"/>
            <a:ext cx="166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Imprint &amp; Merge</a:t>
            </a:r>
          </a:p>
        </p:txBody>
      </p:sp>
      <p:sp>
        <p:nvSpPr>
          <p:cNvPr id="6179" name="Oval 38">
            <a:extLst>
              <a:ext uri="{FF2B5EF4-FFF2-40B4-BE49-F238E27FC236}">
                <a16:creationId xmlns:a16="http://schemas.microsoft.com/office/drawing/2014/main" id="{B469A679-80D5-F44B-8446-7AB7C62F0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9" y="334645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4</a:t>
            </a:r>
          </a:p>
        </p:txBody>
      </p:sp>
      <p:sp>
        <p:nvSpPr>
          <p:cNvPr id="6180" name="Text Box 39">
            <a:extLst>
              <a:ext uri="{FF2B5EF4-FFF2-40B4-BE49-F238E27FC236}">
                <a16:creationId xmlns:a16="http://schemas.microsoft.com/office/drawing/2014/main" id="{D7006AD9-5069-BD41-8460-7BF4C072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9" y="362426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Set Schemes</a:t>
            </a:r>
          </a:p>
          <a:p>
            <a:r>
              <a:rPr lang="en-US" altLang="en-US" sz="1800" b="1"/>
              <a:t>&amp; Intervals</a:t>
            </a:r>
          </a:p>
        </p:txBody>
      </p:sp>
      <p:sp>
        <p:nvSpPr>
          <p:cNvPr id="6181" name="Oval 40">
            <a:extLst>
              <a:ext uri="{FF2B5EF4-FFF2-40B4-BE49-F238E27FC236}">
                <a16:creationId xmlns:a16="http://schemas.microsoft.com/office/drawing/2014/main" id="{737BC5F9-365F-6A4C-BAA1-BE30740BB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35280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5</a:t>
            </a:r>
          </a:p>
        </p:txBody>
      </p:sp>
      <p:sp>
        <p:nvSpPr>
          <p:cNvPr id="6182" name="Text Box 41">
            <a:extLst>
              <a:ext uri="{FF2B5EF4-FFF2-40B4-BE49-F238E27FC236}">
                <a16:creationId xmlns:a16="http://schemas.microsoft.com/office/drawing/2014/main" id="{09AB473C-5E2E-9F4B-BBD0-33FE5F90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3751263"/>
            <a:ext cx="82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Mesh</a:t>
            </a:r>
          </a:p>
        </p:txBody>
      </p:sp>
      <p:sp>
        <p:nvSpPr>
          <p:cNvPr id="6183" name="Oval 42">
            <a:extLst>
              <a:ext uri="{FF2B5EF4-FFF2-40B4-BE49-F238E27FC236}">
                <a16:creationId xmlns:a16="http://schemas.microsoft.com/office/drawing/2014/main" id="{35F90239-3DA2-7B4C-B3DD-3B2549AB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51" y="33575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6</a:t>
            </a:r>
          </a:p>
        </p:txBody>
      </p:sp>
      <p:sp>
        <p:nvSpPr>
          <p:cNvPr id="6184" name="Text Box 43">
            <a:extLst>
              <a:ext uri="{FF2B5EF4-FFF2-40B4-BE49-F238E27FC236}">
                <a16:creationId xmlns:a16="http://schemas.microsoft.com/office/drawing/2014/main" id="{4ACD3F05-7EEC-FC45-B43C-F5D6DEB7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1" y="5449888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Check</a:t>
            </a:r>
          </a:p>
          <a:p>
            <a:r>
              <a:rPr lang="en-US" altLang="en-US" sz="1800" b="1"/>
              <a:t>Quality</a:t>
            </a:r>
          </a:p>
        </p:txBody>
      </p:sp>
      <p:sp>
        <p:nvSpPr>
          <p:cNvPr id="6185" name="Oval 44">
            <a:extLst>
              <a:ext uri="{FF2B5EF4-FFF2-40B4-BE49-F238E27FC236}">
                <a16:creationId xmlns:a16="http://schemas.microsoft.com/office/drawing/2014/main" id="{E28B27E8-337E-3A46-B8E5-8C2DB26A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4" y="5178426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7</a:t>
            </a:r>
          </a:p>
        </p:txBody>
      </p:sp>
      <p:sp>
        <p:nvSpPr>
          <p:cNvPr id="6186" name="Text Box 45">
            <a:extLst>
              <a:ext uri="{FF2B5EF4-FFF2-40B4-BE49-F238E27FC236}">
                <a16:creationId xmlns:a16="http://schemas.microsoft.com/office/drawing/2014/main" id="{D402288C-017C-CC42-BD8A-C2B1A1DA3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5454650"/>
            <a:ext cx="102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Apply B.C.s</a:t>
            </a:r>
          </a:p>
        </p:txBody>
      </p:sp>
      <p:sp>
        <p:nvSpPr>
          <p:cNvPr id="6187" name="Oval 46">
            <a:extLst>
              <a:ext uri="{FF2B5EF4-FFF2-40B4-BE49-F238E27FC236}">
                <a16:creationId xmlns:a16="http://schemas.microsoft.com/office/drawing/2014/main" id="{7034BF06-24C8-C240-AF8C-7AE8381D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18318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8</a:t>
            </a:r>
          </a:p>
        </p:txBody>
      </p:sp>
      <p:sp>
        <p:nvSpPr>
          <p:cNvPr id="6188" name="Text Box 47">
            <a:extLst>
              <a:ext uri="{FF2B5EF4-FFF2-40B4-BE49-F238E27FC236}">
                <a16:creationId xmlns:a16="http://schemas.microsoft.com/office/drawing/2014/main" id="{E77755F7-73AA-4F41-83DA-236FD980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6" y="5451475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Export</a:t>
            </a:r>
          </a:p>
          <a:p>
            <a:r>
              <a:rPr lang="en-US" altLang="en-US" sz="1800" b="1"/>
              <a:t>Mesh</a:t>
            </a:r>
          </a:p>
        </p:txBody>
      </p:sp>
      <p:sp>
        <p:nvSpPr>
          <p:cNvPr id="6189" name="Oval 48">
            <a:extLst>
              <a:ext uri="{FF2B5EF4-FFF2-40B4-BE49-F238E27FC236}">
                <a16:creationId xmlns:a16="http://schemas.microsoft.com/office/drawing/2014/main" id="{068BE68D-C1D0-F741-A4F9-70EC8409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4" y="51800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9</a:t>
            </a:r>
          </a:p>
        </p:txBody>
      </p:sp>
      <p:sp>
        <p:nvSpPr>
          <p:cNvPr id="6190" name="Rectangle 49">
            <a:extLst>
              <a:ext uri="{FF2B5EF4-FFF2-40B4-BE49-F238E27FC236}">
                <a16:creationId xmlns:a16="http://schemas.microsoft.com/office/drawing/2014/main" id="{D715FF1F-3E47-8F43-9416-B04ABC7D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369" y="3106740"/>
            <a:ext cx="2890838" cy="1371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16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E6C17021-0B97-CA4F-A38A-E6EE6388A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2" y="4540249"/>
            <a:ext cx="41148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>
            <a:extLst>
              <a:ext uri="{FF2B5EF4-FFF2-40B4-BE49-F238E27FC236}">
                <a16:creationId xmlns:a16="http://schemas.microsoft.com/office/drawing/2014/main" id="{63337F6A-0A1A-8343-BC1A-BB99B8DE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9" y="916037"/>
            <a:ext cx="242728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9">
            <a:extLst>
              <a:ext uri="{FF2B5EF4-FFF2-40B4-BE49-F238E27FC236}">
                <a16:creationId xmlns:a16="http://schemas.microsoft.com/office/drawing/2014/main" id="{3A2EB853-E1B7-774C-9CF3-9D74A00E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Auto Mesh Sizing</a:t>
            </a:r>
          </a:p>
        </p:txBody>
      </p:sp>
      <p:sp>
        <p:nvSpPr>
          <p:cNvPr id="18437" name="AutoShape 10">
            <a:extLst>
              <a:ext uri="{FF2B5EF4-FFF2-40B4-BE49-F238E27FC236}">
                <a16:creationId xmlns:a16="http://schemas.microsoft.com/office/drawing/2014/main" id="{B93E62A4-83B1-3647-8366-456C04F24764}"/>
              </a:ext>
            </a:extLst>
          </p:cNvPr>
          <p:cNvSpPr>
            <a:spLocks noChangeArrowheads="1"/>
          </p:cNvSpPr>
          <p:nvPr/>
        </p:nvSpPr>
        <p:spPr bwMode="auto">
          <a:xfrm rot="19380000">
            <a:off x="2903538" y="2220962"/>
            <a:ext cx="152400" cy="228600"/>
          </a:xfrm>
          <a:prstGeom prst="upArrow">
            <a:avLst>
              <a:gd name="adj1" fmla="val 37500"/>
              <a:gd name="adj2" fmla="val 7812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2E2C945C-0D8A-A848-91F1-5C31B671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03512"/>
            <a:ext cx="18288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Move slider to see preview of mesh on curves</a:t>
            </a:r>
          </a:p>
        </p:txBody>
      </p:sp>
      <p:sp>
        <p:nvSpPr>
          <p:cNvPr id="18439" name="Line 12">
            <a:extLst>
              <a:ext uri="{FF2B5EF4-FFF2-40B4-BE49-F238E27FC236}">
                <a16:creationId xmlns:a16="http://schemas.microsoft.com/office/drawing/2014/main" id="{6BC17525-9E2F-4042-B762-5EA156D3EF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11488" y="2198738"/>
            <a:ext cx="1257300" cy="3349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13">
            <a:extLst>
              <a:ext uri="{FF2B5EF4-FFF2-40B4-BE49-F238E27FC236}">
                <a16:creationId xmlns:a16="http://schemas.microsoft.com/office/drawing/2014/main" id="{898FD131-5F42-7B45-B099-AD4F00D0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056113"/>
            <a:ext cx="30480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No need to know exact size of elements</a:t>
            </a:r>
          </a:p>
        </p:txBody>
      </p:sp>
      <p:sp>
        <p:nvSpPr>
          <p:cNvPr id="18441" name="Text Box 14">
            <a:extLst>
              <a:ext uri="{FF2B5EF4-FFF2-40B4-BE49-F238E27FC236}">
                <a16:creationId xmlns:a16="http://schemas.microsoft.com/office/drawing/2014/main" id="{CED6E6DC-AEF2-2847-9CE1-DDCBAACD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94288"/>
            <a:ext cx="30480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Uses heuristic to compute size of element</a:t>
            </a:r>
          </a:p>
        </p:txBody>
      </p:sp>
      <p:sp>
        <p:nvSpPr>
          <p:cNvPr id="18442" name="Text Box 15">
            <a:extLst>
              <a:ext uri="{FF2B5EF4-FFF2-40B4-BE49-F238E27FC236}">
                <a16:creationId xmlns:a16="http://schemas.microsoft.com/office/drawing/2014/main" id="{D11A8190-1C47-8E4A-92D5-4E0E8F6E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80088"/>
            <a:ext cx="3276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If no size has been set, CUBIT™ will compute an auto mesh size=5</a:t>
            </a:r>
          </a:p>
        </p:txBody>
      </p:sp>
      <p:sp>
        <p:nvSpPr>
          <p:cNvPr id="18443" name="Text Box 16">
            <a:extLst>
              <a:ext uri="{FF2B5EF4-FFF2-40B4-BE49-F238E27FC236}">
                <a16:creationId xmlns:a16="http://schemas.microsoft.com/office/drawing/2014/main" id="{67FA8B6B-ACEA-4748-A7C5-7D163F92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224" y="2346325"/>
            <a:ext cx="18288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Auto size = 7</a:t>
            </a:r>
          </a:p>
        </p:txBody>
      </p:sp>
      <p:sp>
        <p:nvSpPr>
          <p:cNvPr id="18444" name="Text Box 17">
            <a:extLst>
              <a:ext uri="{FF2B5EF4-FFF2-40B4-BE49-F238E27FC236}">
                <a16:creationId xmlns:a16="http://schemas.microsoft.com/office/drawing/2014/main" id="{C7E1F715-603B-2F4F-93B9-2C270DBD3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224" y="4327525"/>
            <a:ext cx="18288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+mn-lt"/>
              </a:rPr>
              <a:t>Auto size = 5</a:t>
            </a:r>
          </a:p>
        </p:txBody>
      </p:sp>
      <p:sp>
        <p:nvSpPr>
          <p:cNvPr id="18445" name="Text Box 18">
            <a:extLst>
              <a:ext uri="{FF2B5EF4-FFF2-40B4-BE49-F238E27FC236}">
                <a16:creationId xmlns:a16="http://schemas.microsoft.com/office/drawing/2014/main" id="{890A189A-CBCB-0E4A-AAA2-E0A87E5F1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024" y="5986463"/>
            <a:ext cx="182880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b="0" dirty="0">
                <a:latin typeface="+mn-lt"/>
              </a:rPr>
              <a:t>Auto size = 1</a:t>
            </a:r>
          </a:p>
        </p:txBody>
      </p:sp>
      <p:pic>
        <p:nvPicPr>
          <p:cNvPr id="18446" name="Picture 2">
            <a:extLst>
              <a:ext uri="{FF2B5EF4-FFF2-40B4-BE49-F238E27FC236}">
                <a16:creationId xmlns:a16="http://schemas.microsoft.com/office/drawing/2014/main" id="{D3A99BF1-D42E-A346-B8EC-C5F08E90E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2803524"/>
            <a:ext cx="40243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3">
            <a:extLst>
              <a:ext uri="{FF2B5EF4-FFF2-40B4-BE49-F238E27FC236}">
                <a16:creationId xmlns:a16="http://schemas.microsoft.com/office/drawing/2014/main" id="{A61BCCB1-5F3B-8F4C-A4EA-025606F15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898525"/>
            <a:ext cx="37338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D1E1BEEE-B6BF-27F3-BCEE-4C3D57059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38" y="1392315"/>
            <a:ext cx="4474307" cy="2831200"/>
          </a:xfrm>
          <a:prstGeom prst="rect">
            <a:avLst/>
          </a:prstGeom>
        </p:spPr>
      </p:pic>
      <p:sp>
        <p:nvSpPr>
          <p:cNvPr id="18436" name="Rectangle 9">
            <a:extLst>
              <a:ext uri="{FF2B5EF4-FFF2-40B4-BE49-F238E27FC236}">
                <a16:creationId xmlns:a16="http://schemas.microsoft.com/office/drawing/2014/main" id="{3A2EB853-E1B7-774C-9CF3-9D74A00E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Curve Mesh Sizing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36004-9B04-EEA9-3408-BF9B4B324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26" y="1148940"/>
            <a:ext cx="4660499" cy="2857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E308B-03B8-346A-9F29-66C52B281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" y="1400582"/>
            <a:ext cx="2277644" cy="40568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1C89AB-AB42-F061-7CEA-3FC28B0B980F}"/>
              </a:ext>
            </a:extLst>
          </p:cNvPr>
          <p:cNvCxnSpPr>
            <a:cxnSpLocks/>
          </p:cNvCxnSpPr>
          <p:nvPr/>
        </p:nvCxnSpPr>
        <p:spPr>
          <a:xfrm>
            <a:off x="6343650" y="3609975"/>
            <a:ext cx="22225" cy="196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9469CC-E467-9877-E9BC-AB24C4D4F4F9}"/>
              </a:ext>
            </a:extLst>
          </p:cNvPr>
          <p:cNvSpPr txBox="1"/>
          <p:nvPr/>
        </p:nvSpPr>
        <p:spPr>
          <a:xfrm>
            <a:off x="4692474" y="3879850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52478E-31FD-DE77-A77C-079EE4DFC325}"/>
              </a:ext>
            </a:extLst>
          </p:cNvPr>
          <p:cNvCxnSpPr/>
          <p:nvPr/>
        </p:nvCxnSpPr>
        <p:spPr>
          <a:xfrm flipV="1">
            <a:off x="5467350" y="3692525"/>
            <a:ext cx="876300" cy="34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59BF34D-4574-4535-8E70-C5F748DE4C24}"/>
              </a:ext>
            </a:extLst>
          </p:cNvPr>
          <p:cNvSpPr/>
          <p:nvPr/>
        </p:nvSpPr>
        <p:spPr>
          <a:xfrm>
            <a:off x="1405315" y="4061777"/>
            <a:ext cx="490451" cy="334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3E14F-1926-A1E7-58F2-E1F083AAD32F}"/>
              </a:ext>
            </a:extLst>
          </p:cNvPr>
          <p:cNvSpPr txBox="1"/>
          <p:nvPr/>
        </p:nvSpPr>
        <p:spPr>
          <a:xfrm>
            <a:off x="3117129" y="4416425"/>
            <a:ext cx="3509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"plate-with-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hole.sat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urve 6 interval 5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vol 1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934D3-A509-50E9-C226-2AB6879A6D99}"/>
              </a:ext>
            </a:extLst>
          </p:cNvPr>
          <p:cNvSpPr txBox="1"/>
          <p:nvPr/>
        </p:nvSpPr>
        <p:spPr>
          <a:xfrm>
            <a:off x="7368999" y="1225957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75BE95-02CD-12FA-360B-CE4A2698A76D}"/>
              </a:ext>
            </a:extLst>
          </p:cNvPr>
          <p:cNvSpPr txBox="1"/>
          <p:nvPr/>
        </p:nvSpPr>
        <p:spPr>
          <a:xfrm>
            <a:off x="8146674" y="4470186"/>
            <a:ext cx="36996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delete mesh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urve 1 size 0.1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urve 3 7 12 14 size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urve 6 int 5</a:t>
            </a:r>
          </a:p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mesh vol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C19EAD-77B1-4EEC-420F-45824CB6FE6C}"/>
              </a:ext>
            </a:extLst>
          </p:cNvPr>
          <p:cNvSpPr txBox="1"/>
          <p:nvPr/>
        </p:nvSpPr>
        <p:spPr>
          <a:xfrm>
            <a:off x="7509988" y="1924895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794298-CB11-7401-618F-7F4307F9AB1D}"/>
              </a:ext>
            </a:extLst>
          </p:cNvPr>
          <p:cNvSpPr txBox="1"/>
          <p:nvPr/>
        </p:nvSpPr>
        <p:spPr>
          <a:xfrm>
            <a:off x="10101887" y="1424091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787C6A-E4C8-F6A5-B4A6-1BD68E393F6B}"/>
              </a:ext>
            </a:extLst>
          </p:cNvPr>
          <p:cNvSpPr txBox="1"/>
          <p:nvPr/>
        </p:nvSpPr>
        <p:spPr>
          <a:xfrm>
            <a:off x="8356225" y="3428999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EEACD1-3DB7-01B9-9859-993520D802A5}"/>
              </a:ext>
            </a:extLst>
          </p:cNvPr>
          <p:cNvSpPr txBox="1"/>
          <p:nvPr/>
        </p:nvSpPr>
        <p:spPr>
          <a:xfrm>
            <a:off x="11372193" y="3026979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B9E9B9-2095-C234-9324-CC3BF3866A5B}"/>
              </a:ext>
            </a:extLst>
          </p:cNvPr>
          <p:cNvSpPr txBox="1"/>
          <p:nvPr/>
        </p:nvSpPr>
        <p:spPr>
          <a:xfrm>
            <a:off x="9301284" y="2402852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24F97B-FE2D-8E26-8C3D-904544B15103}"/>
              </a:ext>
            </a:extLst>
          </p:cNvPr>
          <p:cNvCxnSpPr>
            <a:cxnSpLocks/>
          </p:cNvCxnSpPr>
          <p:nvPr/>
        </p:nvCxnSpPr>
        <p:spPr>
          <a:xfrm>
            <a:off x="7908836" y="2207158"/>
            <a:ext cx="140989" cy="18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EE1981-C3A6-633E-7540-5D86AF0B1030}"/>
              </a:ext>
            </a:extLst>
          </p:cNvPr>
          <p:cNvCxnSpPr>
            <a:cxnSpLocks/>
          </p:cNvCxnSpPr>
          <p:nvPr/>
        </p:nvCxnSpPr>
        <p:spPr>
          <a:xfrm>
            <a:off x="10520855" y="1655379"/>
            <a:ext cx="0" cy="16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E008F8-7317-0929-04C3-81C0E4CD3F32}"/>
              </a:ext>
            </a:extLst>
          </p:cNvPr>
          <p:cNvCxnSpPr>
            <a:cxnSpLocks/>
          </p:cNvCxnSpPr>
          <p:nvPr/>
        </p:nvCxnSpPr>
        <p:spPr>
          <a:xfrm flipH="1" flipV="1">
            <a:off x="11440510" y="2927131"/>
            <a:ext cx="239771" cy="168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2E6BBFA-98B9-74BE-8B5D-6F83B0A863F4}"/>
              </a:ext>
            </a:extLst>
          </p:cNvPr>
          <p:cNvCxnSpPr>
            <a:cxnSpLocks/>
          </p:cNvCxnSpPr>
          <p:nvPr/>
        </p:nvCxnSpPr>
        <p:spPr>
          <a:xfrm flipV="1">
            <a:off x="8805327" y="3255845"/>
            <a:ext cx="118863" cy="255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16262B3-A695-FD2C-D0CD-DECD756EA55B}"/>
              </a:ext>
            </a:extLst>
          </p:cNvPr>
          <p:cNvCxnSpPr>
            <a:cxnSpLocks/>
          </p:cNvCxnSpPr>
          <p:nvPr/>
        </p:nvCxnSpPr>
        <p:spPr>
          <a:xfrm flipH="1">
            <a:off x="9490841" y="2643352"/>
            <a:ext cx="115614" cy="127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AA2843E-5B63-1C83-BE50-B2EADE8D506A}"/>
              </a:ext>
            </a:extLst>
          </p:cNvPr>
          <p:cNvSpPr txBox="1"/>
          <p:nvPr/>
        </p:nvSpPr>
        <p:spPr>
          <a:xfrm>
            <a:off x="1560102" y="56226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7A1A2E-048F-18E7-00A4-C500EF7BE4CF}"/>
              </a:ext>
            </a:extLst>
          </p:cNvPr>
          <p:cNvSpPr txBox="1"/>
          <p:nvPr/>
        </p:nvSpPr>
        <p:spPr>
          <a:xfrm>
            <a:off x="672661" y="5752809"/>
            <a:ext cx="550216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Mesh size and interval is an “attribute” of the curve</a:t>
            </a:r>
          </a:p>
          <a:p>
            <a:pPr algn="l"/>
            <a:r>
              <a:rPr lang="en-US" sz="1600" dirty="0"/>
              <a:t>Remains persistent unless reset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6D7EEC-D3A5-7D8E-0207-39481246C061}"/>
              </a:ext>
            </a:extLst>
          </p:cNvPr>
          <p:cNvSpPr txBox="1"/>
          <p:nvPr/>
        </p:nvSpPr>
        <p:spPr>
          <a:xfrm>
            <a:off x="1663524" y="856430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reset curve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997D3B7-FCD9-8E37-8592-FCE41E45E2CA}"/>
              </a:ext>
            </a:extLst>
          </p:cNvPr>
          <p:cNvCxnSpPr>
            <a:cxnSpLocks/>
          </p:cNvCxnSpPr>
          <p:nvPr/>
        </p:nvCxnSpPr>
        <p:spPr>
          <a:xfrm flipH="1">
            <a:off x="1895766" y="1148127"/>
            <a:ext cx="354260" cy="669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92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EC348AC-3135-59C3-B038-CC713DF44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33" y="1480590"/>
            <a:ext cx="3825285" cy="2477154"/>
          </a:xfrm>
          <a:prstGeom prst="rect">
            <a:avLst/>
          </a:prstGeom>
        </p:spPr>
      </p:pic>
      <p:sp>
        <p:nvSpPr>
          <p:cNvPr id="18436" name="Rectangle 9">
            <a:extLst>
              <a:ext uri="{FF2B5EF4-FFF2-40B4-BE49-F238E27FC236}">
                <a16:creationId xmlns:a16="http://schemas.microsoft.com/office/drawing/2014/main" id="{3A2EB853-E1B7-774C-9CF3-9D74A00E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/>
              <a:t>Vertex Mesh Sizing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3E14F-1926-A1E7-58F2-E1F083AAD32F}"/>
              </a:ext>
            </a:extLst>
          </p:cNvPr>
          <p:cNvSpPr txBox="1"/>
          <p:nvPr/>
        </p:nvSpPr>
        <p:spPr>
          <a:xfrm>
            <a:off x="796132" y="4173801"/>
            <a:ext cx="35094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vol 1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ertex 8 size 0.1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1 size 2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 1 scheme </a:t>
            </a:r>
            <a:r>
              <a:rPr lang="en-US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tetmesh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vol 1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CE242-B1BA-A25A-226E-F71465CE3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8" y="1368726"/>
            <a:ext cx="3956805" cy="2438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9469CC-E467-9877-E9BC-AB24C4D4F4F9}"/>
              </a:ext>
            </a:extLst>
          </p:cNvPr>
          <p:cNvSpPr txBox="1"/>
          <p:nvPr/>
        </p:nvSpPr>
        <p:spPr>
          <a:xfrm>
            <a:off x="3663538" y="3714029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vertex 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52478E-31FD-DE77-A77C-079EE4DFC325}"/>
              </a:ext>
            </a:extLst>
          </p:cNvPr>
          <p:cNvCxnSpPr>
            <a:cxnSpLocks/>
          </p:cNvCxnSpPr>
          <p:nvPr/>
        </p:nvCxnSpPr>
        <p:spPr>
          <a:xfrm flipH="1" flipV="1">
            <a:off x="3463081" y="3433059"/>
            <a:ext cx="304800" cy="324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55ACE4F-25AA-3D4A-6E8E-140B933DE31B}"/>
              </a:ext>
            </a:extLst>
          </p:cNvPr>
          <p:cNvSpPr txBox="1"/>
          <p:nvPr/>
        </p:nvSpPr>
        <p:spPr>
          <a:xfrm>
            <a:off x="5626990" y="2295993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ABA8F9-6943-5E88-963B-6ADA3424E03F}"/>
              </a:ext>
            </a:extLst>
          </p:cNvPr>
          <p:cNvCxnSpPr>
            <a:cxnSpLocks/>
          </p:cNvCxnSpPr>
          <p:nvPr/>
        </p:nvCxnSpPr>
        <p:spPr>
          <a:xfrm flipH="1">
            <a:off x="5913186" y="2515515"/>
            <a:ext cx="89338" cy="18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83C53CE-730A-BEA5-8398-7CBD4B3CFE24}"/>
              </a:ext>
            </a:extLst>
          </p:cNvPr>
          <p:cNvSpPr txBox="1"/>
          <p:nvPr/>
        </p:nvSpPr>
        <p:spPr>
          <a:xfrm>
            <a:off x="4951939" y="4126899"/>
            <a:ext cx="35094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mesh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ertex 7 size 0.1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 1 size 0.1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esh vol 1</a:t>
            </a:r>
          </a:p>
          <a:p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3378AB-6864-E0AB-49D6-550746449FAF}"/>
              </a:ext>
            </a:extLst>
          </p:cNvPr>
          <p:cNvSpPr txBox="1"/>
          <p:nvPr/>
        </p:nvSpPr>
        <p:spPr>
          <a:xfrm>
            <a:off x="4346028" y="5924250"/>
            <a:ext cx="550216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/>
              <a:t>Vertex sizing can be used with tri and </a:t>
            </a:r>
            <a:r>
              <a:rPr lang="en-US" sz="1600" dirty="0" err="1"/>
              <a:t>tet</a:t>
            </a:r>
            <a:r>
              <a:rPr lang="en-US" sz="1600" dirty="0"/>
              <a:t> meshing </a:t>
            </a:r>
            <a:br>
              <a:rPr lang="en-US" sz="1600" dirty="0"/>
            </a:br>
            <a:r>
              <a:rPr lang="en-US" sz="1600" dirty="0"/>
              <a:t>(not quad or hex meshing)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1672AEE-DFA5-92EF-EBD9-B692F7931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75" y="1492682"/>
            <a:ext cx="3905375" cy="25496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9C1129-4856-2AEE-8BDB-0635487F5513}"/>
              </a:ext>
            </a:extLst>
          </p:cNvPr>
          <p:cNvSpPr txBox="1"/>
          <p:nvPr/>
        </p:nvSpPr>
        <p:spPr>
          <a:xfrm>
            <a:off x="7168677" y="3838821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vertex 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FA9C378-9ED8-7102-8206-A5857ABB20EB}"/>
              </a:ext>
            </a:extLst>
          </p:cNvPr>
          <p:cNvCxnSpPr>
            <a:cxnSpLocks/>
          </p:cNvCxnSpPr>
          <p:nvPr/>
        </p:nvCxnSpPr>
        <p:spPr>
          <a:xfrm flipH="1" flipV="1">
            <a:off x="6968220" y="3557851"/>
            <a:ext cx="304800" cy="324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68364C-36B3-835C-A4CD-C223C0127380}"/>
              </a:ext>
            </a:extLst>
          </p:cNvPr>
          <p:cNvSpPr txBox="1"/>
          <p:nvPr/>
        </p:nvSpPr>
        <p:spPr>
          <a:xfrm>
            <a:off x="7461638" y="1601591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vertex 7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B58C9B-B077-F3EE-9288-11BD142FC26B}"/>
              </a:ext>
            </a:extLst>
          </p:cNvPr>
          <p:cNvCxnSpPr>
            <a:cxnSpLocks/>
          </p:cNvCxnSpPr>
          <p:nvPr/>
        </p:nvCxnSpPr>
        <p:spPr>
          <a:xfrm flipH="1">
            <a:off x="7729386" y="1913807"/>
            <a:ext cx="183931" cy="23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1D619F0-2DEF-39B6-EC07-80F0C7720B74}"/>
              </a:ext>
            </a:extLst>
          </p:cNvPr>
          <p:cNvSpPr txBox="1"/>
          <p:nvPr/>
        </p:nvSpPr>
        <p:spPr>
          <a:xfrm>
            <a:off x="11261128" y="3500024"/>
            <a:ext cx="1079675" cy="34925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curve 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413784-7421-2593-A777-AFDC55B8B074}"/>
              </a:ext>
            </a:extLst>
          </p:cNvPr>
          <p:cNvCxnSpPr>
            <a:cxnSpLocks/>
          </p:cNvCxnSpPr>
          <p:nvPr/>
        </p:nvCxnSpPr>
        <p:spPr>
          <a:xfrm flipH="1" flipV="1">
            <a:off x="11261128" y="3306977"/>
            <a:ext cx="342293" cy="25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ECC78BC-5010-E6AD-AF88-984141D9F099}"/>
              </a:ext>
            </a:extLst>
          </p:cNvPr>
          <p:cNvSpPr txBox="1"/>
          <p:nvPr/>
        </p:nvSpPr>
        <p:spPr>
          <a:xfrm>
            <a:off x="9132128" y="4122737"/>
            <a:ext cx="35094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mesh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 7 size 2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esh vol 1</a:t>
            </a:r>
          </a:p>
          <a:p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81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8AD04-A123-8E58-F72E-B21C296304D8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ea typeface="ＭＳ Ｐゴシック" charset="0"/>
              </a:rPr>
              <a:t>Exercise 9.1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Geometry Entity Mesh Sizing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212943D9-6F8B-2669-934C-7867E5AF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29492"/>
            <a:ext cx="2507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Import </a:t>
            </a:r>
            <a:r>
              <a:rPr lang="en-US" altLang="en-US" dirty="0" err="1">
                <a:solidFill>
                  <a:srgbClr val="000000"/>
                </a:solidFill>
              </a:rPr>
              <a:t>acis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“</a:t>
            </a:r>
            <a:r>
              <a:rPr lang="en-US" altLang="en-US" b="1" dirty="0" err="1">
                <a:solidFill>
                  <a:srgbClr val="000000"/>
                </a:solidFill>
              </a:rPr>
              <a:t>crank.sat</a:t>
            </a:r>
            <a:r>
              <a:rPr lang="en-US" altLang="en-US" dirty="0">
                <a:solidFill>
                  <a:srgbClr val="000000"/>
                </a:solidFill>
              </a:rPr>
              <a:t>” 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7B6F230F-5452-8A57-BD4D-AB17EBF8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70817"/>
            <a:ext cx="2566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Set scheme to </a:t>
            </a:r>
            <a:r>
              <a:rPr lang="en-US" altLang="en-US" dirty="0" err="1">
                <a:solidFill>
                  <a:srgbClr val="000000"/>
                </a:solidFill>
              </a:rPr>
              <a:t>tetmesh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0B8FB2F4-BF31-BCCE-8E9B-053CE512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99442"/>
            <a:ext cx="5305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Mesh using auto sizing to mesh at finest resolution (factor 1)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1268F6E3-AD8C-F023-E343-712330363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383229"/>
            <a:ext cx="4338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Set internal hole surfaces (5 6 7 8 9) to 1 and the volume to size 3 and mesh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331DF08E-C91E-A835-D701-45995937A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6" y="2734223"/>
            <a:ext cx="4338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Mesh using auto sizing to coarsest resolution (factor 10)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id="{6F0EB083-E572-0B2D-3E3F-687E8F24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6" y="126124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10" name="Oval 24">
            <a:extLst>
              <a:ext uri="{FF2B5EF4-FFF2-40B4-BE49-F238E27FC236}">
                <a16:creationId xmlns:a16="http://schemas.microsoft.com/office/drawing/2014/main" id="{944B0C71-E3B1-434D-DED7-6B4F4B6F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6" y="171844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5C95B068-171D-1F32-D897-07F7EC127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6" y="217564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" name="Oval 62">
            <a:extLst>
              <a:ext uri="{FF2B5EF4-FFF2-40B4-BE49-F238E27FC236}">
                <a16:creationId xmlns:a16="http://schemas.microsoft.com/office/drawing/2014/main" id="{DC49F702-39F0-E1C7-D06D-43A76A8DF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6" y="277018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56">
            <a:extLst>
              <a:ext uri="{FF2B5EF4-FFF2-40B4-BE49-F238E27FC236}">
                <a16:creationId xmlns:a16="http://schemas.microsoft.com/office/drawing/2014/main" id="{E491050F-7F69-FD68-736B-4DF91A72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6" y="3425298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61CF3E-AE1E-5DF8-95EC-02E9A4FC6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591" y="434273"/>
            <a:ext cx="3951153" cy="2881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DA46F0-6C93-BB07-58E7-EBE8817FC2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3222714"/>
            <a:ext cx="4056637" cy="27495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DF9EE8-34F8-A5C6-A720-F49D299E2681}"/>
              </a:ext>
            </a:extLst>
          </p:cNvPr>
          <p:cNvSpPr txBox="1"/>
          <p:nvPr/>
        </p:nvSpPr>
        <p:spPr>
          <a:xfrm>
            <a:off x="6648450" y="172539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surface 5,6,7,8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1E0363-426C-8C4E-8A92-E226D2EA9B66}"/>
              </a:ext>
            </a:extLst>
          </p:cNvPr>
          <p:cNvSpPr txBox="1"/>
          <p:nvPr/>
        </p:nvSpPr>
        <p:spPr>
          <a:xfrm>
            <a:off x="9594192" y="3295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surface 9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A3410A-8CDC-B7B2-2BA7-007ECDDA2482}"/>
              </a:ext>
            </a:extLst>
          </p:cNvPr>
          <p:cNvCxnSpPr/>
          <p:nvPr/>
        </p:nvCxnSpPr>
        <p:spPr>
          <a:xfrm>
            <a:off x="7945821" y="2099442"/>
            <a:ext cx="388882" cy="40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7040E0-8E72-EE0B-F77C-F32BA789DF64}"/>
              </a:ext>
            </a:extLst>
          </p:cNvPr>
          <p:cNvCxnSpPr>
            <a:cxnSpLocks/>
          </p:cNvCxnSpPr>
          <p:nvPr/>
        </p:nvCxnSpPr>
        <p:spPr>
          <a:xfrm>
            <a:off x="10713764" y="485505"/>
            <a:ext cx="411436" cy="208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9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A467AFE-D457-6540-AD0A-0F10F2075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31" y="1888497"/>
            <a:ext cx="4160156" cy="340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31CA42-1443-1C45-A5C6-11CE638ECC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85" y="1316806"/>
            <a:ext cx="2600581" cy="4549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EE247-9DB2-DA4D-9686-BB07851D2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0" y="1316806"/>
            <a:ext cx="2603993" cy="454342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0D55C7-03B8-5F48-851E-D7C753BDDF13}"/>
              </a:ext>
            </a:extLst>
          </p:cNvPr>
          <p:cNvSpPr/>
          <p:nvPr/>
        </p:nvSpPr>
        <p:spPr>
          <a:xfrm>
            <a:off x="1559104" y="2455523"/>
            <a:ext cx="679462" cy="2568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15F1434-D673-184D-83E1-17CFF1A5629D}"/>
              </a:ext>
            </a:extLst>
          </p:cNvPr>
          <p:cNvSpPr/>
          <p:nvPr/>
        </p:nvSpPr>
        <p:spPr>
          <a:xfrm>
            <a:off x="4987313" y="2460659"/>
            <a:ext cx="679462" cy="2568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26">
            <a:extLst>
              <a:ext uri="{FF2B5EF4-FFF2-40B4-BE49-F238E27FC236}">
                <a16:creationId xmlns:a16="http://schemas.microsoft.com/office/drawing/2014/main" id="{F489E4F9-869A-8F40-865D-94FED1DF4527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2086167" y="2546244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8E2345CE-5C14-5242-88F3-227D3992B762}"/>
              </a:ext>
            </a:extLst>
          </p:cNvPr>
          <p:cNvSpPr>
            <a:spLocks noChangeArrowheads="1"/>
          </p:cNvSpPr>
          <p:nvPr/>
        </p:nvSpPr>
        <p:spPr bwMode="auto">
          <a:xfrm rot="19347810">
            <a:off x="5514375" y="2558171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297A6F09-61A6-BE42-B5B3-CFA24D3E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67" y="5950412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/>
              <a:t>Tetmesh</a:t>
            </a:r>
            <a:r>
              <a:rPr lang="en-US" altLang="en-US" dirty="0"/>
              <a:t> Controls on Surfaces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F088F17E-61A6-1F43-810E-BCE4DD476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313" y="5977394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 err="1"/>
              <a:t>Tetmesh</a:t>
            </a:r>
            <a:r>
              <a:rPr lang="en-US" altLang="en-US" dirty="0"/>
              <a:t> Controls in Volumes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7F0AC54F-A37D-5A42-A3CD-BCA35D6A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629" y="629014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/>
              <a:t>Surface Controls:</a:t>
            </a:r>
            <a:r>
              <a:rPr lang="en-US" altLang="en-US" dirty="0"/>
              <a:t> Shape and size of triangles at the boundaries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94435F11-549F-6544-81FD-37003027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6629" y="5421978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/>
              <a:t>Volume Controls</a:t>
            </a:r>
            <a:r>
              <a:rPr lang="en-US" altLang="en-US" dirty="0"/>
              <a:t>: Shape and size of </a:t>
            </a:r>
            <a:r>
              <a:rPr lang="en-US" altLang="en-US" dirty="0" err="1"/>
              <a:t>tets</a:t>
            </a:r>
            <a:r>
              <a:rPr lang="en-US" altLang="en-US" dirty="0"/>
              <a:t> on the interior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2CBEDC-E98A-D746-83DF-45858B6086EC}"/>
              </a:ext>
            </a:extLst>
          </p:cNvPr>
          <p:cNvCxnSpPr>
            <a:cxnSpLocks/>
          </p:cNvCxnSpPr>
          <p:nvPr/>
        </p:nvCxnSpPr>
        <p:spPr>
          <a:xfrm>
            <a:off x="9136629" y="1533304"/>
            <a:ext cx="471392" cy="11904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1DC4F4-B5D5-9946-9406-3D302C7533B6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10660629" y="3427441"/>
            <a:ext cx="230073" cy="19945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6">
            <a:extLst>
              <a:ext uri="{FF2B5EF4-FFF2-40B4-BE49-F238E27FC236}">
                <a16:creationId xmlns:a16="http://schemas.microsoft.com/office/drawing/2014/main" id="{B047D8E0-2DE4-A740-A8E9-8C01B83F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064868"/>
            <a:ext cx="2600581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 dirty="0"/>
              <a:t>Local Settings: </a:t>
            </a:r>
            <a:r>
              <a:rPr lang="en-US" altLang="en-US" sz="1400" dirty="0"/>
              <a:t>Attribute can be different for each volumes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 dirty="0"/>
              <a:t>Global Settings: </a:t>
            </a:r>
            <a:r>
              <a:rPr lang="en-US" altLang="en-US" sz="1400" dirty="0"/>
              <a:t>Attribute is the same for all volumes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3FB290F5-F2A5-D042-9FFB-5ED82711E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791" y="2361752"/>
            <a:ext cx="1797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 dirty="0"/>
              <a:t>Update</a:t>
            </a:r>
            <a:r>
              <a:rPr lang="en-US" altLang="en-US" sz="1400" dirty="0"/>
              <a:t>: View all current settings for selected volumes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FC7060C8-BBE3-F64D-8FA3-6D5EAEF4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749" y="1345697"/>
            <a:ext cx="18840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 b="1" dirty="0"/>
              <a:t>Use Default:</a:t>
            </a:r>
            <a:r>
              <a:rPr lang="en-US" altLang="en-US" sz="1400" dirty="0"/>
              <a:t> Change all selected volumes to default settings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98A3F8-499C-7F44-A9D8-E5B45FECAE8C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5376871" y="1715029"/>
            <a:ext cx="1098878" cy="605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BA334B-1A07-D04E-A3D0-B019E976BC08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6096001" y="2361752"/>
            <a:ext cx="390790" cy="3693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700F8979-3CEE-41C4-D631-1D00FA4C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7">
            <a:extLst>
              <a:ext uri="{FF2B5EF4-FFF2-40B4-BE49-F238E27FC236}">
                <a16:creationId xmlns:a16="http://schemas.microsoft.com/office/drawing/2014/main" id="{F5D9B14C-B284-7C4D-ABB8-73039436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189" y="1055411"/>
            <a:ext cx="35539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Geometry Sizing: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/>
              <a:t>Uses Geometry characteristics to limit size (over-rides entity sizes)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/>
              <a:t>ON by default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9AF0F-8043-EB45-8B05-6A34BC8B9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9" y="1370802"/>
            <a:ext cx="2812803" cy="490775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545430D0-23EF-8D48-92DB-3575A0C8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64" y="986215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Surface Controls</a:t>
            </a:r>
          </a:p>
        </p:txBody>
      </p:sp>
      <p:cxnSp>
        <p:nvCxnSpPr>
          <p:cNvPr id="27653" name="Straight Arrow Connector 8">
            <a:extLst>
              <a:ext uri="{FF2B5EF4-FFF2-40B4-BE49-F238E27FC236}">
                <a16:creationId xmlns:a16="http://schemas.microsoft.com/office/drawing/2014/main" id="{777471BB-5EC0-6643-BDBF-144805B84D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74156" y="1986245"/>
            <a:ext cx="1708122" cy="18345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72733D9-2EED-1C10-6EB3-63EA483B93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53" y="2577086"/>
            <a:ext cx="5488378" cy="4180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CF044-BF8C-E067-000F-7D45EF6F14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53" y="1663190"/>
            <a:ext cx="5116684" cy="3796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5F126E-2F40-75A4-77B1-E947BA6CD00C}"/>
              </a:ext>
            </a:extLst>
          </p:cNvPr>
          <p:cNvSpPr txBox="1"/>
          <p:nvPr/>
        </p:nvSpPr>
        <p:spPr>
          <a:xfrm>
            <a:off x="5282278" y="2229584"/>
            <a:ext cx="268735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</a:p>
          <a:p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trimesher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geometry sizing off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acis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crank.sat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1 scheme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tetmesh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1 size auto factor 10</a:t>
            </a:r>
          </a:p>
          <a:p>
            <a:pPr algn="l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vol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13B88-979B-D55D-6820-FA0C8C415341}"/>
              </a:ext>
            </a:extLst>
          </p:cNvPr>
          <p:cNvSpPr txBox="1"/>
          <p:nvPr/>
        </p:nvSpPr>
        <p:spPr>
          <a:xfrm>
            <a:off x="8750342" y="5172193"/>
            <a:ext cx="268735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mesh</a:t>
            </a:r>
            <a:endParaRPr lang="en-US" sz="16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trimesher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geometry sizing on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 vol 1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0D35629-8388-24D7-AAB7-EE0DDCD2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288" y="2395215"/>
            <a:ext cx="3553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 b="1" dirty="0"/>
              <a:t>Geometry sizing OFF</a:t>
            </a:r>
            <a:endParaRPr lang="en-US" altLang="en-US" sz="12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7854069-2C8C-26E8-AD5E-56230228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0288" y="3926605"/>
            <a:ext cx="3553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 b="1" dirty="0"/>
              <a:t>Geometry sizing ON</a:t>
            </a:r>
            <a:endParaRPr lang="en-US" altLang="en-US" sz="1200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6A3A61E-5FE3-3FD0-75F9-4F87F719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  <p:extLst>
      <p:ext uri="{BB962C8B-B14F-4D97-AF65-F5344CB8AC3E}">
        <p14:creationId xmlns:p14="http://schemas.microsoft.com/office/powerpoint/2010/main" val="408284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Box 6">
            <a:extLst>
              <a:ext uri="{FF2B5EF4-FFF2-40B4-BE49-F238E27FC236}">
                <a16:creationId xmlns:a16="http://schemas.microsoft.com/office/drawing/2014/main" id="{7574C3B0-3793-7343-84AC-77E38CDFB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674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dirty="0"/>
              <a:t>Deviation Angle (Geometry Approximation Angle)</a:t>
            </a:r>
          </a:p>
        </p:txBody>
      </p:sp>
      <p:pic>
        <p:nvPicPr>
          <p:cNvPr id="23558" name="Picture 7">
            <a:extLst>
              <a:ext uri="{FF2B5EF4-FFF2-40B4-BE49-F238E27FC236}">
                <a16:creationId xmlns:a16="http://schemas.microsoft.com/office/drawing/2014/main" id="{535E5EAD-1FF9-7D47-A90F-200016D1B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219200"/>
            <a:ext cx="3971925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>
            <a:extLst>
              <a:ext uri="{FF2B5EF4-FFF2-40B4-BE49-F238E27FC236}">
                <a16:creationId xmlns:a16="http://schemas.microsoft.com/office/drawing/2014/main" id="{75ABE74E-E3D9-B04C-8A5C-311AE0F87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1"/>
            <a:ext cx="3733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10">
            <a:extLst>
              <a:ext uri="{FF2B5EF4-FFF2-40B4-BE49-F238E27FC236}">
                <a16:creationId xmlns:a16="http://schemas.microsoft.com/office/drawing/2014/main" id="{E1E27A3E-B16B-F844-A325-2FF32BE40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524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Deviation Angle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A52A4BB9-568A-354F-BA94-6115D8E7C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2213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</a:rPr>
              <a:t>Deviation Angle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0C2A95-80B1-B345-8515-8CC2BE0850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9" y="1370802"/>
            <a:ext cx="2812803" cy="4907756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8D73824-18E1-8444-A9E8-22284D1FD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64" y="986215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 b="1" dirty="0"/>
              <a:t>Surface Controls</a:t>
            </a:r>
          </a:p>
        </p:txBody>
      </p:sp>
      <p:cxnSp>
        <p:nvCxnSpPr>
          <p:cNvPr id="23556" name="Straight Arrow Connector 5">
            <a:extLst>
              <a:ext uri="{FF2B5EF4-FFF2-40B4-BE49-F238E27FC236}">
                <a16:creationId xmlns:a16="http://schemas.microsoft.com/office/drawing/2014/main" id="{5BF30920-B481-DC4C-BEAF-28CCAB31FDD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35002" y="2819400"/>
            <a:ext cx="2389598" cy="45805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DB0F23A3-A02B-8F16-F3EB-1DA52927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6" y="152401"/>
            <a:ext cx="67913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/>
              <a:t>Tetmesh</a:t>
            </a:r>
            <a:r>
              <a:rPr lang="en-US" altLang="en-US" sz="2800" dirty="0"/>
              <a:t> Scheme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18759</TotalTime>
  <Words>864</Words>
  <Application>Microsoft Macintosh PowerPoint</Application>
  <PresentationFormat>Widescreen</PresentationFormat>
  <Paragraphs>210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Open Sans bold</vt:lpstr>
      <vt:lpstr>Times New Roman</vt:lpstr>
      <vt:lpstr>Open Sans Light</vt:lpstr>
      <vt:lpstr>Arial Black</vt:lpstr>
      <vt:lpstr>Arial</vt:lpstr>
      <vt:lpstr>Wingdings</vt:lpstr>
      <vt:lpstr>Open Sans</vt:lpstr>
      <vt:lpstr>Courier New</vt:lpstr>
      <vt:lpstr>MS PGothic</vt:lpstr>
      <vt:lpstr>Sandia Angles</vt:lpstr>
      <vt:lpstr>Mesh Sizing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498</cp:revision>
  <dcterms:created xsi:type="dcterms:W3CDTF">2018-07-21T13:25:45Z</dcterms:created>
  <dcterms:modified xsi:type="dcterms:W3CDTF">2023-08-15T21:45:37Z</dcterms:modified>
</cp:coreProperties>
</file>