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1"/>
  </p:sldMasterIdLst>
  <p:notesMasterIdLst>
    <p:notesMasterId r:id="rId24"/>
  </p:notesMasterIdLst>
  <p:handoutMasterIdLst>
    <p:handoutMasterId r:id="rId25"/>
  </p:handoutMasterIdLst>
  <p:sldIdLst>
    <p:sldId id="403" r:id="rId2"/>
    <p:sldId id="433" r:id="rId3"/>
    <p:sldId id="434" r:id="rId4"/>
    <p:sldId id="435" r:id="rId5"/>
    <p:sldId id="436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6" r:id="rId16"/>
    <p:sldId id="447" r:id="rId17"/>
    <p:sldId id="1818" r:id="rId18"/>
    <p:sldId id="280" r:id="rId19"/>
    <p:sldId id="261" r:id="rId20"/>
    <p:sldId id="1820" r:id="rId21"/>
    <p:sldId id="1821" r:id="rId22"/>
    <p:sldId id="263" r:id="rId23"/>
  </p:sldIdLst>
  <p:sldSz cx="12192000" cy="6858000"/>
  <p:notesSz cx="6858000" cy="9144000"/>
  <p:embeddedFontLst>
    <p:embeddedFont>
      <p:font typeface="Arial Black" panose="020B0604020202020204" pitchFamily="34" charset="0"/>
      <p:bold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Open Sans bold" panose="020B0706030804020204" pitchFamily="34" charset="0"/>
      <p:regular r:id="rId31"/>
      <p:bold r:id="rId32"/>
      <p:italic r:id="rId33"/>
      <p:boldItalic r:id="rId34"/>
    </p:embeddedFont>
    <p:embeddedFont>
      <p:font typeface="Open Sans Light" panose="020B0306030504020204" pitchFamily="34" charset="0"/>
      <p:regular r:id="rId35"/>
      <p: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eaturing" id="{BC16D1FD-40B9-4843-8F45-F070BA04CCA6}">
          <p14:sldIdLst>
            <p14:sldId id="403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  <p14:sldId id="447"/>
            <p14:sldId id="1818"/>
            <p14:sldId id="280"/>
            <p14:sldId id="261"/>
            <p14:sldId id="1820"/>
            <p14:sldId id="1821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DD"/>
    <a:srgbClr val="1A315D"/>
    <a:srgbClr val="339A2E"/>
    <a:srgbClr val="00ACD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9851" autoAdjust="0"/>
    <p:restoredTop sz="86413" autoAdjust="0"/>
  </p:normalViewPr>
  <p:slideViewPr>
    <p:cSldViewPr snapToGrid="0" showGuides="1">
      <p:cViewPr varScale="1">
        <p:scale>
          <a:sx n="118" d="100"/>
          <a:sy n="118" d="100"/>
        </p:scale>
        <p:origin x="216" y="3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5" d="100"/>
        <a:sy n="8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0" d="100"/>
          <a:sy n="110" d="100"/>
        </p:scale>
        <p:origin x="4352" y="1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12B77-F7E2-4D68-A9CB-41B8CCDC9B29}" type="datetimeFigureOut">
              <a:rPr lang="en-US" smtClean="0">
                <a:latin typeface="Open Sans" panose="020B0606030504020204" pitchFamily="34" charset="0"/>
              </a:rPr>
              <a:t>8/15/23</a:t>
            </a:fld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23351-3FB3-4478-AE7D-BEC670948232}" type="slidenum">
              <a:rPr lang="en-US" smtClean="0">
                <a:latin typeface="Open Sans" panose="020B0606030504020204" pitchFamily="34" charset="0"/>
              </a:rPr>
              <a:t>‹#›</a:t>
            </a:fld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45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896A8DF4-6A87-4F69-8212-F0A65870B2F2}" type="datetimeFigureOut">
              <a:rPr lang="en-US" smtClean="0"/>
              <a:pPr/>
              <a:t>8/15/23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E21A7267-269F-4D26-9F96-B6358A06B9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17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44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2450D74B-D646-5E49-BA33-B82284DF4B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B229B4B-7D14-6A41-A58D-3DCD67B25B2D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2F7F7F45-8F5F-5746-908E-6544BA47E8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AAB842F-C300-654B-8188-757581A473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353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33B17FF3-31ED-8C4C-9587-DA7B046FC4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D3015C4-E655-8D4C-A7F7-FCB692C880DE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FFAE6951-FD52-BF4B-AE81-985309A94E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58ED5F30-395F-0743-B7F8-1A7D1A62C3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07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947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039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4077A7AE-EFEE-EE5D-561C-687A88EADA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9CB12AF-2814-4B4B-AB94-6796979232E7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959896EB-8138-5DC3-F943-87A65FFB7E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6B6AC728-C177-84CA-5682-CE56609B0E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E9084D61-4875-07C3-959E-876F237B3D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547BE89-6B35-1C4D-A2FC-906F758500A5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4672F2C1-E2EF-073E-1E57-98A6E1A903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B2BB63BA-3824-8272-9CBD-C6AEFE969B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2FB8BDB0-402B-776E-75C9-4F998C9879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E3B4246-EA22-DC4E-AC85-5A66AEBF06F9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1E23F634-06CE-29A0-C4E9-4F91C8EF05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D558B156-9B00-4D69-58BA-A4F24C7D88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730662F2-B1FC-D10F-EF6A-CEBEE45430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3779B9B-E4C4-284F-9AC8-FAC636FDDA53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37930481-25FF-21FD-797C-2361A1F92A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777ABD6B-1566-2390-7296-DC2079662E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4FC7E407-2D07-6263-937A-9482AFC82F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CC59B3C-5105-5141-9803-B492DCF3FD81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819DA1B4-DA50-BE90-6A44-DC0932484E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39E94862-6A15-3BBF-6471-BA7E77EC59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F75229F2-08DA-B241-8D26-9C1379A212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5868C62-23EE-464D-948C-300EE6261846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6EBBD94F-C56F-DF43-90D7-818D3F7710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D49E6CF-E32D-F848-A8FC-06204EAFF2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330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D042A142-3D31-0848-B1B6-A718095F53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A996E33-72B8-C94E-89EB-4E2685D95C26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332D0931-2A2D-CE4A-AA86-BDAC8E77E4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CD1BD3F-5E95-0749-87CA-B3B6E6933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206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322AD8BD-2883-2C44-99F2-F06CBE5A83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B200018-DD60-0B40-B660-039010EA09EF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E9303BC5-DF1D-8641-AC05-7886366167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E7D8E2E-F919-844C-94D2-3E569F74F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054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63ACE51A-94EB-4B4A-8CF5-B9E1B984BE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A38B71C-D82A-1A4A-87B9-969A5BD8A45F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24846F97-D038-8C4A-AAE4-10478D83E0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1713917-EAEE-4D45-9BD4-FF748A54DC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8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6AE21EA7-07B8-754D-A476-DA81EF08B0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134837D-C12B-AF48-B5BB-3B15A9BC0DA5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862A72AB-8E30-CB4C-A149-3FF47C0C28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0740E20F-6FA7-5B40-B26D-97D7EAD189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643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81181258-8957-E44D-8733-4EE157DDD7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B36449C-A56F-5D4C-A6CD-738314529592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BD43B185-367E-814A-AB38-67263E8425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57EDB10-B173-3745-AD3E-FD81F1BF7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685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AB7A89CA-445F-844B-8A32-7813AF81D9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0B9D8BB-26EB-AD45-9898-8772D0987429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67F5499B-25E8-114B-936A-54B9F70AB6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D3B598F6-B778-DA47-BEB1-AF961450F2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712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B4A7CB75-6E88-724D-986B-437D6AFAA6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F6D85E5-5264-3843-B9A7-B6EFCBF7B842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BDAFF6E5-5CFA-804B-94C7-8AC8CD2427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2CDDE841-5763-6B43-B253-DDF1E13A50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499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0600" y="1575115"/>
            <a:ext cx="6165850" cy="1317382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0599" y="3719997"/>
            <a:ext cx="5243147" cy="6671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600" b="0" spc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OR AUTHOR NAMES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2ED528D-5375-6147-9677-05F4F59A3A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3015777"/>
            <a:ext cx="6165850" cy="378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58F7247A-244D-6A48-BBB7-15233E751B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88669" y="6296999"/>
            <a:ext cx="1828800" cy="1365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8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SAND XXXX-XXXX P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8DA6BE7-D5D1-5C4B-8879-A66353A85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0600" y="4509920"/>
            <a:ext cx="4297393" cy="667120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DATE, LOCATION, OR ADDITIONAL CONTENT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03A6FD-C173-A64C-B254-829092777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88" r="-3731"/>
          <a:stretch/>
        </p:blipFill>
        <p:spPr>
          <a:xfrm>
            <a:off x="966239" y="479998"/>
            <a:ext cx="1271441" cy="4923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12122B-590E-9045-872C-38970E3FF20E}"/>
              </a:ext>
            </a:extLst>
          </p:cNvPr>
          <p:cNvSpPr txBox="1"/>
          <p:nvPr userDrawn="1"/>
        </p:nvSpPr>
        <p:spPr>
          <a:xfrm>
            <a:off x="912699" y="1056087"/>
            <a:ext cx="4710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150" baseline="0" dirty="0">
                <a:solidFill>
                  <a:schemeClr val="bg1"/>
                </a:solidFill>
                <a:latin typeface="+mj-lt"/>
              </a:rPr>
              <a:t>Exceptional service in the national interest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369985-FB39-5049-971A-8BBBC56F2C4E}"/>
              </a:ext>
            </a:extLst>
          </p:cNvPr>
          <p:cNvSpPr txBox="1"/>
          <p:nvPr userDrawn="1"/>
        </p:nvSpPr>
        <p:spPr>
          <a:xfrm>
            <a:off x="5287993" y="6307251"/>
            <a:ext cx="5642358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80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Sandia National Laboratories is a </a:t>
            </a:r>
            <a:r>
              <a:rPr lang="en-US" sz="800" b="0" i="0" kern="1200" dirty="0" err="1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multimission</a:t>
            </a:r>
            <a:r>
              <a:rPr lang="en-US" sz="80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 laboratory managed and operated by National Technology and Engineering Solutions of Sandia LLC, a wholly owned subsidiary of Honeywell International Inc. for the U.S. Department of Energy’s National Nuclear Security Administration under contract DE-NA0003525. </a:t>
            </a:r>
            <a:endParaRPr lang="en-US" sz="800" b="0" i="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DC7756-6766-FF46-BFDC-7CBCF88C2F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5815" y="6362720"/>
            <a:ext cx="654939" cy="1591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B5135D8-0C79-D249-B01D-F828C90753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2075" y="6609587"/>
            <a:ext cx="463192" cy="1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88423" y="2066192"/>
            <a:ext cx="3868616" cy="2795954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535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1985" y="2919047"/>
            <a:ext cx="4598377" cy="1767254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7136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627ED-C799-AA4A-BA7C-2FFFBEA25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AND CONTENT - 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4B9F0-F682-C847-A4A4-C8832F0065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C6C40D-F7AE-5D42-B2A9-60C9F62ADE8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7700" y="1409700"/>
            <a:ext cx="11049000" cy="4610100"/>
          </a:xfrm>
        </p:spPr>
        <p:txBody>
          <a:bodyPr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79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Doub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TITLE AND DOUBLE CONTENT - 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7700" y="1409701"/>
            <a:ext cx="5212412" cy="46101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2pPr>
            <a:lvl3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3pPr>
            <a:lvl4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4pPr>
            <a:lvl5pPr>
              <a:lnSpc>
                <a:spcPct val="100000"/>
              </a:lnSpc>
              <a:buFont typeface="Courier New" panose="02070309020205020404" pitchFamily="49" charset="0"/>
              <a:buChar char="o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970262-8623-2B46-A712-FEE93CC93ED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31888" y="1409700"/>
            <a:ext cx="5364812" cy="46101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CF5FC13-FF8A-8C4E-BA9B-B1FED8AA8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TITLE ONLY - CLICK TO ADD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E97028B-705D-5846-9BF6-441624A3F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2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71B262-AC2E-494D-B366-04431A29F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252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037B6B1-79DD-FE49-87B3-E7756D2555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CUBIT Basic Tutorial</a:t>
            </a:r>
          </a:p>
          <a:p>
            <a:pPr algn="l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4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00" y="261257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AC4959A-AD2F-9049-854D-6985DFCF4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222" y="1429233"/>
            <a:ext cx="11042478" cy="45905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7C06173-326E-C842-95A0-26D69A4B9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 b="0" i="0">
                <a:solidFill>
                  <a:srgbClr val="FFFFFF"/>
                </a:solidFill>
                <a:latin typeface="Open Sans" panose="020B06060305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6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33" r:id="rId2"/>
    <p:sldLayoutId id="2147483758" r:id="rId3"/>
    <p:sldLayoutId id="2147483763" r:id="rId4"/>
    <p:sldLayoutId id="2147483760" r:id="rId5"/>
    <p:sldLayoutId id="2147483761" r:id="rId6"/>
    <p:sldLayoutId id="2147483762" r:id="rId7"/>
    <p:sldLayoutId id="2147483764" r:id="rId8"/>
    <p:sldLayoutId id="2147483766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8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6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4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2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D23EA49-B5D0-1541-8EC1-3C4BE870D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31" y="2404928"/>
            <a:ext cx="5454261" cy="11664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Defeaturing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572C9CA-5251-BE48-98C9-AEE6EB0EB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32" y="4256500"/>
            <a:ext cx="5243147" cy="667120"/>
          </a:xfrm>
        </p:spPr>
        <p:txBody>
          <a:bodyPr/>
          <a:lstStyle/>
          <a:p>
            <a:r>
              <a:rPr lang="en-US" dirty="0"/>
              <a:t>Steven Owen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6AD260-9467-CE4A-B0C7-B567ACAF5F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33" y="3778308"/>
            <a:ext cx="6165850" cy="378587"/>
          </a:xfrm>
        </p:spPr>
        <p:txBody>
          <a:bodyPr/>
          <a:lstStyle/>
          <a:p>
            <a:r>
              <a:rPr lang="en-US"/>
              <a:t>CUBIT™ 100 Tutorials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E54DF6-4A33-0F44-BFF9-3FDCAA65F7F8}"/>
              </a:ext>
            </a:extLst>
          </p:cNvPr>
          <p:cNvSpPr txBox="1"/>
          <p:nvPr/>
        </p:nvSpPr>
        <p:spPr>
          <a:xfrm>
            <a:off x="3438144" y="359664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>
              <a:latin typeface="Open Sans" panose="020B0606030504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52DC94-CDAD-B040-B849-6C3CC0DE930D}"/>
              </a:ext>
            </a:extLst>
          </p:cNvPr>
          <p:cNvGrpSpPr/>
          <p:nvPr/>
        </p:nvGrpSpPr>
        <p:grpSpPr>
          <a:xfrm>
            <a:off x="6292924" y="955497"/>
            <a:ext cx="5520487" cy="3686141"/>
            <a:chOff x="4474962" y="256854"/>
            <a:chExt cx="7446325" cy="4972062"/>
          </a:xfrm>
        </p:grpSpPr>
        <p:pic>
          <p:nvPicPr>
            <p:cNvPr id="12" name="Picture 9" descr="360_antenna_support">
              <a:extLst>
                <a:ext uri="{FF2B5EF4-FFF2-40B4-BE49-F238E27FC236}">
                  <a16:creationId xmlns:a16="http://schemas.microsoft.com/office/drawing/2014/main" id="{BC6E5148-1F87-1945-895B-5FA4464A6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  <a:lum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945" y="256854"/>
              <a:ext cx="5900565" cy="4972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WordArt 10" descr="Paper bag">
              <a:extLst>
                <a:ext uri="{FF2B5EF4-FFF2-40B4-BE49-F238E27FC236}">
                  <a16:creationId xmlns:a16="http://schemas.microsoft.com/office/drawing/2014/main" id="{228E9DF8-9DDE-174C-9F56-108426566B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74962" y="1462598"/>
              <a:ext cx="6779372" cy="2610268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52528"/>
                </a:avLst>
              </a:prstTxWarp>
              <a:scene3d>
                <a:camera prst="legacyPerspectiveTopLeft">
                  <a:rot lat="0" lon="20519958" rev="0"/>
                </a:camera>
                <a:lightRig rig="legacyHarsh3" dir="r"/>
              </a:scene3d>
              <a:sp3d extrusionH="430200" prstMaterial="legacyMatte">
                <a:extrusionClr>
                  <a:srgbClr val="006600"/>
                </a:extrusionClr>
                <a:contourClr>
                  <a:srgbClr val="FFFFFF"/>
                </a:contourClr>
              </a:sp3d>
            </a:bodyPr>
            <a:lstStyle/>
            <a:p>
              <a:pPr algn="ctr"/>
              <a:r>
                <a:rPr lang="en-US" sz="3600" kern="10" dirty="0">
                  <a:ln w="9525">
                    <a:round/>
                    <a:headEnd/>
                    <a:tailEnd/>
                  </a:ln>
                  <a:blipFill dpi="0" rotWithShape="0">
                    <a:blip r:embed="rId4"/>
                    <a:srcRect/>
                    <a:tile tx="0" ty="0" sx="100000" sy="100000" flip="none" algn="tl"/>
                  </a:blipFill>
                  <a:latin typeface="Arial Black" panose="020B0604020202020204" pitchFamily="34" charset="0"/>
                  <a:cs typeface="Arial Black" panose="020B0604020202020204" pitchFamily="34" charset="0"/>
                </a:rPr>
                <a:t>CUBIT</a:t>
              </a:r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E4459622-1D59-EF4D-8730-3A31E7B99D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9984" y="3246368"/>
              <a:ext cx="5181303" cy="11560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z="2000" b="1">
                  <a:solidFill>
                    <a:srgbClr val="CD0000"/>
                  </a:solidFill>
                  <a:cs typeface="ＭＳ Ｐゴシック" charset="0"/>
                </a:rPr>
                <a:t>Geometry and </a:t>
              </a:r>
            </a:p>
            <a:p>
              <a:pPr algn="r">
                <a:defRPr/>
              </a:pPr>
              <a:r>
                <a:rPr lang="en-US" sz="2000" b="1">
                  <a:solidFill>
                    <a:srgbClr val="CD0000"/>
                  </a:solidFill>
                  <a:cs typeface="ＭＳ Ｐゴシック" charset="0"/>
                </a:rPr>
                <a:t>Mesh Generation Toolkit</a:t>
              </a:r>
            </a:p>
          </p:txBody>
        </p:sp>
      </p:grpSp>
      <p:sp>
        <p:nvSpPr>
          <p:cNvPr id="22" name="Subtitle 7">
            <a:extLst>
              <a:ext uri="{FF2B5EF4-FFF2-40B4-BE49-F238E27FC236}">
                <a16:creationId xmlns:a16="http://schemas.microsoft.com/office/drawing/2014/main" id="{58A160F5-8E7E-374A-A2DC-0F264F90FA3E}"/>
              </a:ext>
            </a:extLst>
          </p:cNvPr>
          <p:cNvSpPr txBox="1">
            <a:spLocks/>
          </p:cNvSpPr>
          <p:nvPr/>
        </p:nvSpPr>
        <p:spPr>
          <a:xfrm>
            <a:off x="1049777" y="1801063"/>
            <a:ext cx="5243147" cy="66712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0" i="0" kern="1200" spc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None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None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None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/>
              <a:t>8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25A5AC7-3DA9-84BE-91A4-D7EF197151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SAND2022-15021 PE</a:t>
            </a:r>
          </a:p>
        </p:txBody>
      </p:sp>
    </p:spTree>
    <p:extLst>
      <p:ext uri="{BB962C8B-B14F-4D97-AF65-F5344CB8AC3E}">
        <p14:creationId xmlns:p14="http://schemas.microsoft.com/office/powerpoint/2010/main" val="291839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7">
            <a:extLst>
              <a:ext uri="{FF2B5EF4-FFF2-40B4-BE49-F238E27FC236}">
                <a16:creationId xmlns:a16="http://schemas.microsoft.com/office/drawing/2014/main" id="{B963F5E1-D761-9A43-B333-552A9530C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6" y="1731963"/>
            <a:ext cx="15859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Click triangle to expand “Small Surfaces” Diagnostic</a:t>
            </a:r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02B88910-DFF5-2141-887C-C81984A8F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5526" y="1470025"/>
            <a:ext cx="2151063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>
            <a:extLst>
              <a:ext uri="{FF2B5EF4-FFF2-40B4-BE49-F238E27FC236}">
                <a16:creationId xmlns:a16="http://schemas.microsoft.com/office/drawing/2014/main" id="{DDE743FC-69D5-0947-8BDE-F5B84EEEC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9475" y="1474788"/>
            <a:ext cx="2128838" cy="36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Freeform 9">
            <a:extLst>
              <a:ext uri="{FF2B5EF4-FFF2-40B4-BE49-F238E27FC236}">
                <a16:creationId xmlns:a16="http://schemas.microsoft.com/office/drawing/2014/main" id="{A69AEC1D-BB45-D44D-B847-76A189FC45D7}"/>
              </a:ext>
            </a:extLst>
          </p:cNvPr>
          <p:cNvSpPr>
            <a:spLocks/>
          </p:cNvSpPr>
          <p:nvPr/>
        </p:nvSpPr>
        <p:spPr bwMode="auto">
          <a:xfrm flipH="1" flipV="1">
            <a:off x="3176589" y="2401888"/>
            <a:ext cx="523875" cy="546100"/>
          </a:xfrm>
          <a:custGeom>
            <a:avLst/>
            <a:gdLst>
              <a:gd name="T0" fmla="*/ 2147483646 w 1118"/>
              <a:gd name="T1" fmla="*/ 2147483646 h 469"/>
              <a:gd name="T2" fmla="*/ 0 w 1118"/>
              <a:gd name="T3" fmla="*/ 0 h 4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18" h="469">
                <a:moveTo>
                  <a:pt x="1118" y="469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Text Box 7">
            <a:extLst>
              <a:ext uri="{FF2B5EF4-FFF2-40B4-BE49-F238E27FC236}">
                <a16:creationId xmlns:a16="http://schemas.microsoft.com/office/drawing/2014/main" id="{594BF169-047F-A142-BB4F-C5960791F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788" y="3155950"/>
            <a:ext cx="1320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>
                <a:latin typeface="+mn-lt"/>
              </a:rPr>
              <a:t>Select Surface 94</a:t>
            </a:r>
          </a:p>
        </p:txBody>
      </p:sp>
      <p:sp>
        <p:nvSpPr>
          <p:cNvPr id="27655" name="Freeform 9">
            <a:extLst>
              <a:ext uri="{FF2B5EF4-FFF2-40B4-BE49-F238E27FC236}">
                <a16:creationId xmlns:a16="http://schemas.microsoft.com/office/drawing/2014/main" id="{E02557E8-7813-C340-8A08-4E324B857AED}"/>
              </a:ext>
            </a:extLst>
          </p:cNvPr>
          <p:cNvSpPr>
            <a:spLocks/>
          </p:cNvSpPr>
          <p:nvPr/>
        </p:nvSpPr>
        <p:spPr bwMode="auto">
          <a:xfrm flipH="1">
            <a:off x="3176588" y="3079750"/>
            <a:ext cx="785812" cy="388938"/>
          </a:xfrm>
          <a:custGeom>
            <a:avLst/>
            <a:gdLst>
              <a:gd name="T0" fmla="*/ 2147483646 w 1118"/>
              <a:gd name="T1" fmla="*/ 2147483646 h 469"/>
              <a:gd name="T2" fmla="*/ 0 w 1118"/>
              <a:gd name="T3" fmla="*/ 0 h 4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18" h="469">
                <a:moveTo>
                  <a:pt x="1118" y="469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Text Box 7">
            <a:extLst>
              <a:ext uri="{FF2B5EF4-FFF2-40B4-BE49-F238E27FC236}">
                <a16:creationId xmlns:a16="http://schemas.microsoft.com/office/drawing/2014/main" id="{CC773213-DC2B-AA46-AC5D-12EBBEFF0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6766" y="1554163"/>
            <a:ext cx="18129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Right Click to display context menu</a:t>
            </a:r>
          </a:p>
        </p:txBody>
      </p:sp>
      <p:sp>
        <p:nvSpPr>
          <p:cNvPr id="27657" name="Freeform 9">
            <a:extLst>
              <a:ext uri="{FF2B5EF4-FFF2-40B4-BE49-F238E27FC236}">
                <a16:creationId xmlns:a16="http://schemas.microsoft.com/office/drawing/2014/main" id="{7292A471-0D3C-B34D-BA82-92B52DA7254A}"/>
              </a:ext>
            </a:extLst>
          </p:cNvPr>
          <p:cNvSpPr>
            <a:spLocks/>
          </p:cNvSpPr>
          <p:nvPr/>
        </p:nvSpPr>
        <p:spPr bwMode="auto">
          <a:xfrm flipV="1">
            <a:off x="7315201" y="2003426"/>
            <a:ext cx="955675" cy="1008063"/>
          </a:xfrm>
          <a:custGeom>
            <a:avLst/>
            <a:gdLst>
              <a:gd name="T0" fmla="*/ 2147483646 w 1118"/>
              <a:gd name="T1" fmla="*/ 2147483646 h 469"/>
              <a:gd name="T2" fmla="*/ 0 w 1118"/>
              <a:gd name="T3" fmla="*/ 0 h 4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18" h="469">
                <a:moveTo>
                  <a:pt x="1118" y="469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CEFC2681-BD42-0343-8F91-BD39CE01076E}"/>
              </a:ext>
            </a:extLst>
          </p:cNvPr>
          <p:cNvSpPr/>
          <p:nvPr/>
        </p:nvSpPr>
        <p:spPr bwMode="auto">
          <a:xfrm rot="14308494">
            <a:off x="6945313" y="3140075"/>
            <a:ext cx="228600" cy="152400"/>
          </a:xfrm>
          <a:prstGeom prst="rightArrow">
            <a:avLst>
              <a:gd name="adj1" fmla="val 50000"/>
              <a:gd name="adj2" fmla="val 82529"/>
            </a:avLst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9" name="Text Box 7">
            <a:extLst>
              <a:ext uri="{FF2B5EF4-FFF2-40B4-BE49-F238E27FC236}">
                <a16:creationId xmlns:a16="http://schemas.microsoft.com/office/drawing/2014/main" id="{6B6BE9B6-6FC5-DA44-ADDD-D4A0BDAF6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8991" y="2474914"/>
            <a:ext cx="21494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+mn-lt"/>
              </a:rPr>
              <a:t>Select “Fly In” to zoom into surface 94</a:t>
            </a:r>
          </a:p>
        </p:txBody>
      </p:sp>
      <p:sp>
        <p:nvSpPr>
          <p:cNvPr id="27660" name="Freeform 9">
            <a:extLst>
              <a:ext uri="{FF2B5EF4-FFF2-40B4-BE49-F238E27FC236}">
                <a16:creationId xmlns:a16="http://schemas.microsoft.com/office/drawing/2014/main" id="{5930DED1-4DA7-FB4C-AA86-014EA9770F9B}"/>
              </a:ext>
            </a:extLst>
          </p:cNvPr>
          <p:cNvSpPr>
            <a:spLocks/>
          </p:cNvSpPr>
          <p:nvPr/>
        </p:nvSpPr>
        <p:spPr bwMode="auto">
          <a:xfrm flipV="1">
            <a:off x="7224713" y="2720975"/>
            <a:ext cx="955675" cy="434976"/>
          </a:xfrm>
          <a:custGeom>
            <a:avLst/>
            <a:gdLst>
              <a:gd name="T0" fmla="*/ 2147483646 w 1118"/>
              <a:gd name="T1" fmla="*/ 2147483646 h 469"/>
              <a:gd name="T2" fmla="*/ 0 w 1118"/>
              <a:gd name="T3" fmla="*/ 0 h 4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18" h="469">
                <a:moveTo>
                  <a:pt x="1118" y="469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EF0984-2127-0749-9E88-D96D66E3761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476" y="5092700"/>
            <a:ext cx="2295525" cy="168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D61E62-6B8B-6A4D-A31C-E35735E8957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1" y="5238751"/>
            <a:ext cx="1566863" cy="1541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63" name="Rectangle 14">
            <a:extLst>
              <a:ext uri="{FF2B5EF4-FFF2-40B4-BE49-F238E27FC236}">
                <a16:creationId xmlns:a16="http://schemas.microsoft.com/office/drawing/2014/main" id="{F65498F9-E25D-654F-B37C-722DA3BFB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789" y="6288089"/>
            <a:ext cx="96837" cy="98425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7664" name="Freeform 9">
            <a:extLst>
              <a:ext uri="{FF2B5EF4-FFF2-40B4-BE49-F238E27FC236}">
                <a16:creationId xmlns:a16="http://schemas.microsoft.com/office/drawing/2014/main" id="{1F619E22-D20C-E34D-86B2-BA1173CC7DB9}"/>
              </a:ext>
            </a:extLst>
          </p:cNvPr>
          <p:cNvSpPr>
            <a:spLocks/>
          </p:cNvSpPr>
          <p:nvPr/>
        </p:nvSpPr>
        <p:spPr bwMode="auto">
          <a:xfrm>
            <a:off x="5376864" y="5983289"/>
            <a:ext cx="1430337" cy="358775"/>
          </a:xfrm>
          <a:custGeom>
            <a:avLst/>
            <a:gdLst>
              <a:gd name="T0" fmla="*/ 2147483646 w 1118"/>
              <a:gd name="T1" fmla="*/ 2147483646 h 469"/>
              <a:gd name="T2" fmla="*/ 0 w 1118"/>
              <a:gd name="T3" fmla="*/ 0 h 4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18" h="469">
                <a:moveTo>
                  <a:pt x="1118" y="469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Text Box 7">
            <a:extLst>
              <a:ext uri="{FF2B5EF4-FFF2-40B4-BE49-F238E27FC236}">
                <a16:creationId xmlns:a16="http://schemas.microsoft.com/office/drawing/2014/main" id="{1C89446A-FFCF-044D-990D-026557402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449889"/>
            <a:ext cx="1320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Surface 94</a:t>
            </a:r>
          </a:p>
        </p:txBody>
      </p:sp>
      <p:sp>
        <p:nvSpPr>
          <p:cNvPr id="27666" name="Freeform 9">
            <a:extLst>
              <a:ext uri="{FF2B5EF4-FFF2-40B4-BE49-F238E27FC236}">
                <a16:creationId xmlns:a16="http://schemas.microsoft.com/office/drawing/2014/main" id="{18CD37D0-9C12-4B48-844B-CD070443139B}"/>
              </a:ext>
            </a:extLst>
          </p:cNvPr>
          <p:cNvSpPr>
            <a:spLocks/>
          </p:cNvSpPr>
          <p:nvPr/>
        </p:nvSpPr>
        <p:spPr bwMode="auto">
          <a:xfrm flipH="1" flipV="1">
            <a:off x="4414838" y="5748338"/>
            <a:ext cx="80962" cy="234950"/>
          </a:xfrm>
          <a:custGeom>
            <a:avLst/>
            <a:gdLst>
              <a:gd name="T0" fmla="*/ 2147483646 w 1118"/>
              <a:gd name="T1" fmla="*/ 2147483646 h 469"/>
              <a:gd name="T2" fmla="*/ 0 w 1118"/>
              <a:gd name="T3" fmla="*/ 0 h 4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18" h="469">
                <a:moveTo>
                  <a:pt x="1118" y="469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AutoShape 12">
            <a:extLst>
              <a:ext uri="{FF2B5EF4-FFF2-40B4-BE49-F238E27FC236}">
                <a16:creationId xmlns:a16="http://schemas.microsoft.com/office/drawing/2014/main" id="{5A9CBFF7-9A2B-5746-809C-A5715F38D5DD}"/>
              </a:ext>
            </a:extLst>
          </p:cNvPr>
          <p:cNvSpPr>
            <a:spLocks/>
          </p:cNvSpPr>
          <p:nvPr/>
        </p:nvSpPr>
        <p:spPr bwMode="auto">
          <a:xfrm>
            <a:off x="8051800" y="3011489"/>
            <a:ext cx="190500" cy="1203325"/>
          </a:xfrm>
          <a:prstGeom prst="rightBrace">
            <a:avLst>
              <a:gd name="adj1" fmla="val 69483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7668" name="AutoShape 12">
            <a:extLst>
              <a:ext uri="{FF2B5EF4-FFF2-40B4-BE49-F238E27FC236}">
                <a16:creationId xmlns:a16="http://schemas.microsoft.com/office/drawing/2014/main" id="{BAABA3A8-2869-5544-89C6-A41471BAB96C}"/>
              </a:ext>
            </a:extLst>
          </p:cNvPr>
          <p:cNvSpPr>
            <a:spLocks/>
          </p:cNvSpPr>
          <p:nvPr/>
        </p:nvSpPr>
        <p:spPr bwMode="auto">
          <a:xfrm>
            <a:off x="8050213" y="4271964"/>
            <a:ext cx="190500" cy="820737"/>
          </a:xfrm>
          <a:prstGeom prst="rightBrace">
            <a:avLst>
              <a:gd name="adj1" fmla="val 69651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7669" name="Text Box 7">
            <a:extLst>
              <a:ext uri="{FF2B5EF4-FFF2-40B4-BE49-F238E27FC236}">
                <a16:creationId xmlns:a16="http://schemas.microsoft.com/office/drawing/2014/main" id="{C832D496-0AED-D947-B892-0FD9E0745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75" y="3427413"/>
            <a:ext cx="2147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+mn-lt"/>
              </a:rPr>
              <a:t>Visualize/Selection Options</a:t>
            </a:r>
          </a:p>
        </p:txBody>
      </p:sp>
      <p:sp>
        <p:nvSpPr>
          <p:cNvPr id="27670" name="Text Box 7">
            <a:extLst>
              <a:ext uri="{FF2B5EF4-FFF2-40B4-BE49-F238E27FC236}">
                <a16:creationId xmlns:a16="http://schemas.microsoft.com/office/drawing/2014/main" id="{7BA2EA25-7D34-824B-9EDE-FC1F55FBC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2464" y="4329113"/>
            <a:ext cx="21494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+mn-lt"/>
              </a:rPr>
              <a:t>Relevant Cubit Commands (Jump to Command Panel)</a:t>
            </a:r>
          </a:p>
        </p:txBody>
      </p:sp>
      <p:sp>
        <p:nvSpPr>
          <p:cNvPr id="27675" name="Text Box 4">
            <a:extLst>
              <a:ext uri="{FF2B5EF4-FFF2-40B4-BE49-F238E27FC236}">
                <a16:creationId xmlns:a16="http://schemas.microsoft.com/office/drawing/2014/main" id="{CC295A1A-53B6-CA4E-BDE0-D44DE7F5C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788" y="993026"/>
            <a:ext cx="5884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Remove small curves and surfaces</a:t>
            </a:r>
            <a:endParaRPr lang="en-US" altLang="en-US" sz="3200" dirty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07939DE-8E49-098F-7EDA-D631A3E07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217488"/>
            <a:ext cx="67913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00"/>
                </a:solidFill>
              </a:rPr>
              <a:t>Geometry Power Tool Example</a:t>
            </a:r>
          </a:p>
        </p:txBody>
      </p:sp>
      <p:sp>
        <p:nvSpPr>
          <p:cNvPr id="5" name="Oval 23">
            <a:extLst>
              <a:ext uri="{FF2B5EF4-FFF2-40B4-BE49-F238E27FC236}">
                <a16:creationId xmlns:a16="http://schemas.microsoft.com/office/drawing/2014/main" id="{3062C7DE-EAAF-C9C8-61B5-16043CDB4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239" y="173196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/>
              <a:t>1</a:t>
            </a:r>
          </a:p>
        </p:txBody>
      </p:sp>
      <p:sp>
        <p:nvSpPr>
          <p:cNvPr id="7" name="Oval 24">
            <a:extLst>
              <a:ext uri="{FF2B5EF4-FFF2-40B4-BE49-F238E27FC236}">
                <a16:creationId xmlns:a16="http://schemas.microsoft.com/office/drawing/2014/main" id="{F9F476C3-B452-5ADF-17E0-0BB2783E7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788" y="3201149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/>
              <a:t>2</a:t>
            </a:r>
          </a:p>
        </p:txBody>
      </p:sp>
      <p:sp>
        <p:nvSpPr>
          <p:cNvPr id="9" name="Oval 11">
            <a:extLst>
              <a:ext uri="{FF2B5EF4-FFF2-40B4-BE49-F238E27FC236}">
                <a16:creationId xmlns:a16="http://schemas.microsoft.com/office/drawing/2014/main" id="{B0A438CB-7EE4-0F70-9636-67BC2A1A4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0713" y="165282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1" name="Oval 62">
            <a:extLst>
              <a:ext uri="{FF2B5EF4-FFF2-40B4-BE49-F238E27FC236}">
                <a16:creationId xmlns:a16="http://schemas.microsoft.com/office/drawing/2014/main" id="{FEB49153-B278-ED33-6A5A-887F14C46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75" y="252253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24825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91530EC-0FF2-1448-9B52-B4ACF3D398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5613" y="1546226"/>
            <a:ext cx="2362200" cy="4048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AE9823-F979-6E46-8585-160FC777C4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546225"/>
            <a:ext cx="2362200" cy="170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AE963C-FED7-9D45-AB15-485D00A72D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600" y="4797425"/>
            <a:ext cx="1563688" cy="15382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0C00357-7E04-BB46-95A7-4EC56D1DD1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2814" y="2970214"/>
            <a:ext cx="2295525" cy="1690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6C84A34-6C3B-004D-82DA-FB0992F9935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76" y="4797426"/>
            <a:ext cx="1566863" cy="15414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703" name="Freeform 9">
            <a:extLst>
              <a:ext uri="{FF2B5EF4-FFF2-40B4-BE49-F238E27FC236}">
                <a16:creationId xmlns:a16="http://schemas.microsoft.com/office/drawing/2014/main" id="{8CDE785E-9F3C-2E42-A6FB-3B61E841EE6B}"/>
              </a:ext>
            </a:extLst>
          </p:cNvPr>
          <p:cNvSpPr>
            <a:spLocks/>
          </p:cNvSpPr>
          <p:nvPr/>
        </p:nvSpPr>
        <p:spPr bwMode="auto">
          <a:xfrm flipV="1">
            <a:off x="6629401" y="4273550"/>
            <a:ext cx="250825" cy="539750"/>
          </a:xfrm>
          <a:custGeom>
            <a:avLst/>
            <a:gdLst>
              <a:gd name="T0" fmla="*/ 2147483646 w 1118"/>
              <a:gd name="T1" fmla="*/ 2147483646 h 469"/>
              <a:gd name="T2" fmla="*/ 0 w 1118"/>
              <a:gd name="T3" fmla="*/ 0 h 4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18" h="469">
                <a:moveTo>
                  <a:pt x="1118" y="469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Text Box 7">
            <a:extLst>
              <a:ext uri="{FF2B5EF4-FFF2-40B4-BE49-F238E27FC236}">
                <a16:creationId xmlns:a16="http://schemas.microsoft.com/office/drawing/2014/main" id="{ADBE6D39-ACD9-554F-991F-C0BDD015E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5475" y="5008564"/>
            <a:ext cx="1320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Surface 94</a:t>
            </a:r>
          </a:p>
        </p:txBody>
      </p:sp>
      <p:sp>
        <p:nvSpPr>
          <p:cNvPr id="29705" name="Freeform 9">
            <a:extLst>
              <a:ext uri="{FF2B5EF4-FFF2-40B4-BE49-F238E27FC236}">
                <a16:creationId xmlns:a16="http://schemas.microsoft.com/office/drawing/2014/main" id="{51645E75-5236-204E-A53F-3B61CA7B521B}"/>
              </a:ext>
            </a:extLst>
          </p:cNvPr>
          <p:cNvSpPr>
            <a:spLocks/>
          </p:cNvSpPr>
          <p:nvPr/>
        </p:nvSpPr>
        <p:spPr bwMode="auto">
          <a:xfrm flipH="1" flipV="1">
            <a:off x="6464301" y="5307013"/>
            <a:ext cx="79375" cy="234950"/>
          </a:xfrm>
          <a:custGeom>
            <a:avLst/>
            <a:gdLst>
              <a:gd name="T0" fmla="*/ 2147483646 w 1118"/>
              <a:gd name="T1" fmla="*/ 2147483646 h 469"/>
              <a:gd name="T2" fmla="*/ 0 w 1118"/>
              <a:gd name="T3" fmla="*/ 0 h 4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18" h="469">
                <a:moveTo>
                  <a:pt x="1118" y="469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Rectangle 52">
            <a:extLst>
              <a:ext uri="{FF2B5EF4-FFF2-40B4-BE49-F238E27FC236}">
                <a16:creationId xmlns:a16="http://schemas.microsoft.com/office/drawing/2014/main" id="{452F2EF3-FAC5-0E47-9BAC-38282BF5B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2600" y="4168776"/>
            <a:ext cx="96838" cy="98425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9707" name="Right Arrow 17">
            <a:extLst>
              <a:ext uri="{FF2B5EF4-FFF2-40B4-BE49-F238E27FC236}">
                <a16:creationId xmlns:a16="http://schemas.microsoft.com/office/drawing/2014/main" id="{A25FD6F3-CE03-FD42-AF24-96F0993C8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4275" y="5489575"/>
            <a:ext cx="330200" cy="184150"/>
          </a:xfrm>
          <a:prstGeom prst="rightArrow">
            <a:avLst>
              <a:gd name="adj1" fmla="val 50000"/>
              <a:gd name="adj2" fmla="val 497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9708" name="Text Box 7">
            <a:extLst>
              <a:ext uri="{FF2B5EF4-FFF2-40B4-BE49-F238E27FC236}">
                <a16:creationId xmlns:a16="http://schemas.microsoft.com/office/drawing/2014/main" id="{5EE2CBA9-4810-C14F-89C7-C7E713671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513" y="4381501"/>
            <a:ext cx="1320801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>
                <a:latin typeface="+mn-lt"/>
              </a:rPr>
              <a:t>Select Remove Surface</a:t>
            </a:r>
          </a:p>
        </p:txBody>
      </p:sp>
      <p:sp>
        <p:nvSpPr>
          <p:cNvPr id="55" name="Right Arrow 54">
            <a:extLst>
              <a:ext uri="{FF2B5EF4-FFF2-40B4-BE49-F238E27FC236}">
                <a16:creationId xmlns:a16="http://schemas.microsoft.com/office/drawing/2014/main" id="{FDF7D6BC-8BE6-354A-B802-95156D5E92E0}"/>
              </a:ext>
            </a:extLst>
          </p:cNvPr>
          <p:cNvSpPr/>
          <p:nvPr/>
        </p:nvSpPr>
        <p:spPr bwMode="auto">
          <a:xfrm rot="14308494">
            <a:off x="4191000" y="4721225"/>
            <a:ext cx="228600" cy="152400"/>
          </a:xfrm>
          <a:prstGeom prst="rightArrow">
            <a:avLst>
              <a:gd name="adj1" fmla="val 50000"/>
              <a:gd name="adj2" fmla="val 82529"/>
            </a:avLst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10" name="Freeform 9">
            <a:extLst>
              <a:ext uri="{FF2B5EF4-FFF2-40B4-BE49-F238E27FC236}">
                <a16:creationId xmlns:a16="http://schemas.microsoft.com/office/drawing/2014/main" id="{0B0F7EB4-A5FD-0948-80DC-6790804B52A7}"/>
              </a:ext>
            </a:extLst>
          </p:cNvPr>
          <p:cNvSpPr>
            <a:spLocks/>
          </p:cNvSpPr>
          <p:nvPr/>
        </p:nvSpPr>
        <p:spPr bwMode="auto">
          <a:xfrm flipH="1">
            <a:off x="2754314" y="4700589"/>
            <a:ext cx="942975" cy="46037"/>
          </a:xfrm>
          <a:custGeom>
            <a:avLst/>
            <a:gdLst>
              <a:gd name="T0" fmla="*/ 2147483646 w 1118"/>
              <a:gd name="T1" fmla="*/ 2147483646 h 469"/>
              <a:gd name="T2" fmla="*/ 0 w 1118"/>
              <a:gd name="T3" fmla="*/ 0 h 4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18" h="469">
                <a:moveTo>
                  <a:pt x="1118" y="469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Text Box 7">
            <a:extLst>
              <a:ext uri="{FF2B5EF4-FFF2-40B4-BE49-F238E27FC236}">
                <a16:creationId xmlns:a16="http://schemas.microsoft.com/office/drawing/2014/main" id="{D8C7CFED-155B-3741-9CF9-F3D157950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513" y="5127626"/>
            <a:ext cx="1320801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(Command Panel Appears)</a:t>
            </a:r>
          </a:p>
        </p:txBody>
      </p:sp>
      <p:sp>
        <p:nvSpPr>
          <p:cNvPr id="63" name="Right Arrow 62">
            <a:extLst>
              <a:ext uri="{FF2B5EF4-FFF2-40B4-BE49-F238E27FC236}">
                <a16:creationId xmlns:a16="http://schemas.microsoft.com/office/drawing/2014/main" id="{ABB05727-8571-D341-A7E8-C1DF1B3D03DC}"/>
              </a:ext>
            </a:extLst>
          </p:cNvPr>
          <p:cNvSpPr/>
          <p:nvPr/>
        </p:nvSpPr>
        <p:spPr bwMode="auto">
          <a:xfrm rot="14308494">
            <a:off x="8134350" y="3008313"/>
            <a:ext cx="228600" cy="152400"/>
          </a:xfrm>
          <a:prstGeom prst="rightArrow">
            <a:avLst>
              <a:gd name="adj1" fmla="val 50000"/>
              <a:gd name="adj2" fmla="val 82529"/>
            </a:avLst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15" name="Text Box 7">
            <a:extLst>
              <a:ext uri="{FF2B5EF4-FFF2-40B4-BE49-F238E27FC236}">
                <a16:creationId xmlns:a16="http://schemas.microsoft.com/office/drawing/2014/main" id="{3A9E2CB6-CC2A-3545-8F31-7310F6D57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5358" y="2558448"/>
            <a:ext cx="1320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Click Apply</a:t>
            </a:r>
          </a:p>
        </p:txBody>
      </p:sp>
      <p:sp>
        <p:nvSpPr>
          <p:cNvPr id="29716" name="Freeform 9">
            <a:extLst>
              <a:ext uri="{FF2B5EF4-FFF2-40B4-BE49-F238E27FC236}">
                <a16:creationId xmlns:a16="http://schemas.microsoft.com/office/drawing/2014/main" id="{EDE5C8F4-82AF-2849-A0EF-E9A33FDF1B73}"/>
              </a:ext>
            </a:extLst>
          </p:cNvPr>
          <p:cNvSpPr>
            <a:spLocks/>
          </p:cNvSpPr>
          <p:nvPr/>
        </p:nvSpPr>
        <p:spPr bwMode="auto">
          <a:xfrm flipV="1">
            <a:off x="8320089" y="2809875"/>
            <a:ext cx="249237" cy="146050"/>
          </a:xfrm>
          <a:custGeom>
            <a:avLst/>
            <a:gdLst>
              <a:gd name="T0" fmla="*/ 2147483646 w 1118"/>
              <a:gd name="T1" fmla="*/ 2147483646 h 469"/>
              <a:gd name="T2" fmla="*/ 0 w 1118"/>
              <a:gd name="T3" fmla="*/ 0 h 4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18" h="469">
                <a:moveTo>
                  <a:pt x="1118" y="469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Freeform 9">
            <a:extLst>
              <a:ext uri="{FF2B5EF4-FFF2-40B4-BE49-F238E27FC236}">
                <a16:creationId xmlns:a16="http://schemas.microsoft.com/office/drawing/2014/main" id="{D40CC5E6-87F7-8A40-B108-00CBB721F7BA}"/>
              </a:ext>
            </a:extLst>
          </p:cNvPr>
          <p:cNvSpPr>
            <a:spLocks/>
          </p:cNvSpPr>
          <p:nvPr/>
        </p:nvSpPr>
        <p:spPr bwMode="auto">
          <a:xfrm flipV="1">
            <a:off x="6781801" y="1670051"/>
            <a:ext cx="1801813" cy="315913"/>
          </a:xfrm>
          <a:custGeom>
            <a:avLst/>
            <a:gdLst>
              <a:gd name="T0" fmla="*/ 2147483646 w 1118"/>
              <a:gd name="T1" fmla="*/ 2147483646 h 469"/>
              <a:gd name="T2" fmla="*/ 0 w 1118"/>
              <a:gd name="T3" fmla="*/ 0 h 4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18" h="469">
                <a:moveTo>
                  <a:pt x="1118" y="469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Text Box 7">
            <a:extLst>
              <a:ext uri="{FF2B5EF4-FFF2-40B4-BE49-F238E27FC236}">
                <a16:creationId xmlns:a16="http://schemas.microsoft.com/office/drawing/2014/main" id="{61DBD715-27A3-AD48-B555-0CA60E588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8176" y="6354763"/>
            <a:ext cx="1903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>
                <a:latin typeface="+mn-lt"/>
              </a:rPr>
              <a:t>Before </a:t>
            </a:r>
            <a:br>
              <a:rPr lang="en-US" altLang="en-US" sz="1200">
                <a:latin typeface="+mn-lt"/>
              </a:rPr>
            </a:br>
            <a:r>
              <a:rPr lang="en-US" altLang="en-US" sz="1200">
                <a:latin typeface="+mn-lt"/>
              </a:rPr>
              <a:t>Surface Remove</a:t>
            </a:r>
          </a:p>
        </p:txBody>
      </p:sp>
      <p:sp>
        <p:nvSpPr>
          <p:cNvPr id="29719" name="Text Box 7">
            <a:extLst>
              <a:ext uri="{FF2B5EF4-FFF2-40B4-BE49-F238E27FC236}">
                <a16:creationId xmlns:a16="http://schemas.microsoft.com/office/drawing/2014/main" id="{423F2DB5-CECB-8A4A-8876-9C91DAC02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301" y="6335713"/>
            <a:ext cx="1903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>
                <a:latin typeface="+mn-lt"/>
              </a:rPr>
              <a:t>After </a:t>
            </a:r>
            <a:br>
              <a:rPr lang="en-US" altLang="en-US" sz="1200">
                <a:latin typeface="+mn-lt"/>
              </a:rPr>
            </a:br>
            <a:r>
              <a:rPr lang="en-US" altLang="en-US" sz="1200">
                <a:latin typeface="+mn-lt"/>
              </a:rPr>
              <a:t>Surface Remove</a:t>
            </a:r>
          </a:p>
        </p:txBody>
      </p:sp>
      <p:sp>
        <p:nvSpPr>
          <p:cNvPr id="29720" name="Rounded Rectangle 32">
            <a:extLst>
              <a:ext uri="{FF2B5EF4-FFF2-40B4-BE49-F238E27FC236}">
                <a16:creationId xmlns:a16="http://schemas.microsoft.com/office/drawing/2014/main" id="{03F1727B-1340-BC41-BD2D-EB8E4A89E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3614" y="1447801"/>
            <a:ext cx="1246187" cy="665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000"/>
              <a:t>Note: Surface 94 is auto populated in pickwidget</a:t>
            </a:r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29721" name="Text Box 4">
            <a:extLst>
              <a:ext uri="{FF2B5EF4-FFF2-40B4-BE49-F238E27FC236}">
                <a16:creationId xmlns:a16="http://schemas.microsoft.com/office/drawing/2014/main" id="{E6B88733-3B57-D345-8DEB-F2C50C13C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788" y="1060450"/>
            <a:ext cx="5884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Remove small curves and surfaces</a:t>
            </a:r>
            <a:endParaRPr lang="en-US" altLang="en-US" sz="3200"/>
          </a:p>
        </p:txBody>
      </p:sp>
      <p:sp>
        <p:nvSpPr>
          <p:cNvPr id="2" name="Oval 23">
            <a:extLst>
              <a:ext uri="{FF2B5EF4-FFF2-40B4-BE49-F238E27FC236}">
                <a16:creationId xmlns:a16="http://schemas.microsoft.com/office/drawing/2014/main" id="{CBAA09F5-1D5A-212C-60C6-65013AC2D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9835" y="4457394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/>
              <a:t>1</a:t>
            </a:r>
          </a:p>
        </p:txBody>
      </p:sp>
      <p:sp>
        <p:nvSpPr>
          <p:cNvPr id="3" name="Oval 24">
            <a:extLst>
              <a:ext uri="{FF2B5EF4-FFF2-40B4-BE49-F238E27FC236}">
                <a16:creationId xmlns:a16="http://schemas.microsoft.com/office/drawing/2014/main" id="{9ECF2FE4-41DF-B32E-5F0B-F6DD8887D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4358" y="255844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/>
              <a:t>2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F19E9CB-3043-F95F-55AF-E333BBC9D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217488"/>
            <a:ext cx="67913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00"/>
                </a:solidFill>
              </a:rPr>
              <a:t>Geometry Power Tool Example</a:t>
            </a:r>
          </a:p>
        </p:txBody>
      </p:sp>
    </p:spTree>
    <p:extLst>
      <p:ext uri="{BB962C8B-B14F-4D97-AF65-F5344CB8AC3E}">
        <p14:creationId xmlns:p14="http://schemas.microsoft.com/office/powerpoint/2010/main" val="1473398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0">
            <a:extLst>
              <a:ext uri="{FF2B5EF4-FFF2-40B4-BE49-F238E27FC236}">
                <a16:creationId xmlns:a16="http://schemas.microsoft.com/office/drawing/2014/main" id="{A2BDBBD7-65C6-284F-8E0A-20B18D964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590675"/>
            <a:ext cx="22860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22">
            <a:extLst>
              <a:ext uri="{FF2B5EF4-FFF2-40B4-BE49-F238E27FC236}">
                <a16:creationId xmlns:a16="http://schemas.microsoft.com/office/drawing/2014/main" id="{55255442-E9CB-EC4F-99DD-61231CC21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577976"/>
            <a:ext cx="2286000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71">
            <a:extLst>
              <a:ext uri="{FF2B5EF4-FFF2-40B4-BE49-F238E27FC236}">
                <a16:creationId xmlns:a16="http://schemas.microsoft.com/office/drawing/2014/main" id="{EBFF3670-AB66-334C-A30B-47E5393B0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1614489"/>
            <a:ext cx="2286000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5">
            <a:extLst>
              <a:ext uri="{FF2B5EF4-FFF2-40B4-BE49-F238E27FC236}">
                <a16:creationId xmlns:a16="http://schemas.microsoft.com/office/drawing/2014/main" id="{E1C33A5D-43FE-D244-9E9D-2339C00EA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593851"/>
            <a:ext cx="2286000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7">
            <a:extLst>
              <a:ext uri="{FF2B5EF4-FFF2-40B4-BE49-F238E27FC236}">
                <a16:creationId xmlns:a16="http://schemas.microsoft.com/office/drawing/2014/main" id="{CBB35B79-DB12-5149-B28C-DB11A0B4D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3816" y="5613085"/>
            <a:ext cx="196728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Click Power Tools Tab to return to Geometry Power Tool</a:t>
            </a:r>
          </a:p>
        </p:txBody>
      </p:sp>
      <p:sp>
        <p:nvSpPr>
          <p:cNvPr id="81" name="Right Arrow 80">
            <a:extLst>
              <a:ext uri="{FF2B5EF4-FFF2-40B4-BE49-F238E27FC236}">
                <a16:creationId xmlns:a16="http://schemas.microsoft.com/office/drawing/2014/main" id="{EC81A920-F729-B24E-B604-3DD933252927}"/>
              </a:ext>
            </a:extLst>
          </p:cNvPr>
          <p:cNvSpPr/>
          <p:nvPr/>
        </p:nvSpPr>
        <p:spPr bwMode="auto">
          <a:xfrm rot="14308494">
            <a:off x="3668713" y="5483225"/>
            <a:ext cx="228600" cy="152400"/>
          </a:xfrm>
          <a:prstGeom prst="rightArrow">
            <a:avLst>
              <a:gd name="adj1" fmla="val 50000"/>
              <a:gd name="adj2" fmla="val 82529"/>
            </a:avLst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53" name="Rounded Rectangle 72">
            <a:extLst>
              <a:ext uri="{FF2B5EF4-FFF2-40B4-BE49-F238E27FC236}">
                <a16:creationId xmlns:a16="http://schemas.microsoft.com/office/drawing/2014/main" id="{A43103B5-458F-E049-9C2D-CB56925CE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057400"/>
            <a:ext cx="1447800" cy="6365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000" dirty="0">
                <a:latin typeface="+mn-lt"/>
              </a:rPr>
              <a:t>Note: Surface 94 and it’s small curves are shown (deleted)</a:t>
            </a:r>
          </a:p>
          <a:p>
            <a:endParaRPr lang="en-US" altLang="en-US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1754" name="Freeform 9">
            <a:extLst>
              <a:ext uri="{FF2B5EF4-FFF2-40B4-BE49-F238E27FC236}">
                <a16:creationId xmlns:a16="http://schemas.microsoft.com/office/drawing/2014/main" id="{0265D445-E5DB-9749-82C3-0F1856ABA688}"/>
              </a:ext>
            </a:extLst>
          </p:cNvPr>
          <p:cNvSpPr>
            <a:spLocks/>
          </p:cNvSpPr>
          <p:nvPr/>
        </p:nvSpPr>
        <p:spPr bwMode="auto">
          <a:xfrm flipV="1">
            <a:off x="5715000" y="2678114"/>
            <a:ext cx="228600" cy="141287"/>
          </a:xfrm>
          <a:custGeom>
            <a:avLst/>
            <a:gdLst>
              <a:gd name="T0" fmla="*/ 2147483646 w 1118"/>
              <a:gd name="T1" fmla="*/ 2147483646 h 469"/>
              <a:gd name="T2" fmla="*/ 0 w 1118"/>
              <a:gd name="T3" fmla="*/ 0 h 4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18" h="469">
                <a:moveTo>
                  <a:pt x="1118" y="469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Freeform 9">
            <a:extLst>
              <a:ext uri="{FF2B5EF4-FFF2-40B4-BE49-F238E27FC236}">
                <a16:creationId xmlns:a16="http://schemas.microsoft.com/office/drawing/2014/main" id="{DC7312C6-9A63-8E47-BA46-D1E543B4116A}"/>
              </a:ext>
            </a:extLst>
          </p:cNvPr>
          <p:cNvSpPr>
            <a:spLocks/>
          </p:cNvSpPr>
          <p:nvPr/>
        </p:nvSpPr>
        <p:spPr bwMode="auto">
          <a:xfrm flipV="1">
            <a:off x="5791200" y="2693988"/>
            <a:ext cx="228600" cy="354012"/>
          </a:xfrm>
          <a:custGeom>
            <a:avLst/>
            <a:gdLst>
              <a:gd name="T0" fmla="*/ 2147483646 w 1118"/>
              <a:gd name="T1" fmla="*/ 2147483646 h 469"/>
              <a:gd name="T2" fmla="*/ 0 w 1118"/>
              <a:gd name="T3" fmla="*/ 0 h 4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18" h="469">
                <a:moveTo>
                  <a:pt x="1118" y="469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Freeform 9">
            <a:extLst>
              <a:ext uri="{FF2B5EF4-FFF2-40B4-BE49-F238E27FC236}">
                <a16:creationId xmlns:a16="http://schemas.microsoft.com/office/drawing/2014/main" id="{EEA70E5B-89D9-7440-B8D3-99AF9E62C3A3}"/>
              </a:ext>
            </a:extLst>
          </p:cNvPr>
          <p:cNvSpPr>
            <a:spLocks/>
          </p:cNvSpPr>
          <p:nvPr/>
        </p:nvSpPr>
        <p:spPr bwMode="auto">
          <a:xfrm flipV="1">
            <a:off x="5867400" y="2693989"/>
            <a:ext cx="228600" cy="542925"/>
          </a:xfrm>
          <a:custGeom>
            <a:avLst/>
            <a:gdLst>
              <a:gd name="T0" fmla="*/ 2147483646 w 1118"/>
              <a:gd name="T1" fmla="*/ 2147483646 h 469"/>
              <a:gd name="T2" fmla="*/ 0 w 1118"/>
              <a:gd name="T3" fmla="*/ 0 h 4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18" h="469">
                <a:moveTo>
                  <a:pt x="1118" y="469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Right Arrow 87">
            <a:extLst>
              <a:ext uri="{FF2B5EF4-FFF2-40B4-BE49-F238E27FC236}">
                <a16:creationId xmlns:a16="http://schemas.microsoft.com/office/drawing/2014/main" id="{A4EA3D6C-838A-9640-BD17-D6559958B38D}"/>
              </a:ext>
            </a:extLst>
          </p:cNvPr>
          <p:cNvSpPr/>
          <p:nvPr/>
        </p:nvSpPr>
        <p:spPr bwMode="auto">
          <a:xfrm rot="14308494">
            <a:off x="8926513" y="2193925"/>
            <a:ext cx="228600" cy="152400"/>
          </a:xfrm>
          <a:prstGeom prst="rightArrow">
            <a:avLst>
              <a:gd name="adj1" fmla="val 50000"/>
              <a:gd name="adj2" fmla="val 82529"/>
            </a:avLst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59" name="Text Box 7">
            <a:extLst>
              <a:ext uri="{FF2B5EF4-FFF2-40B4-BE49-F238E27FC236}">
                <a16:creationId xmlns:a16="http://schemas.microsoft.com/office/drawing/2014/main" id="{E72C69FC-5A07-EE42-BFEB-3CBD83264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5056" y="5610225"/>
            <a:ext cx="20187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Click Analyze to regenerate diagnostics</a:t>
            </a:r>
          </a:p>
        </p:txBody>
      </p:sp>
      <p:sp>
        <p:nvSpPr>
          <p:cNvPr id="31760" name="Rounded Rectangle 92">
            <a:extLst>
              <a:ext uri="{FF2B5EF4-FFF2-40B4-BE49-F238E27FC236}">
                <a16:creationId xmlns:a16="http://schemas.microsoft.com/office/drawing/2014/main" id="{DDEAF8D9-80E7-A54B-AD13-4BED49966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5900" y="2611438"/>
            <a:ext cx="1447800" cy="11223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000">
                <a:latin typeface="+mn-lt"/>
              </a:rPr>
              <a:t>Note: Check Auto Update to auto. regenerate every time model changes (slow for large models)</a:t>
            </a:r>
          </a:p>
          <a:p>
            <a:endParaRPr lang="en-US" altLang="en-US" sz="10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1761" name="Freeform 9">
            <a:extLst>
              <a:ext uri="{FF2B5EF4-FFF2-40B4-BE49-F238E27FC236}">
                <a16:creationId xmlns:a16="http://schemas.microsoft.com/office/drawing/2014/main" id="{9DC4C56F-C4A1-D94C-B6CB-FDF61677DFD7}"/>
              </a:ext>
            </a:extLst>
          </p:cNvPr>
          <p:cNvSpPr>
            <a:spLocks/>
          </p:cNvSpPr>
          <p:nvPr/>
        </p:nvSpPr>
        <p:spPr bwMode="auto">
          <a:xfrm>
            <a:off x="9240839" y="2181225"/>
            <a:ext cx="428625" cy="419100"/>
          </a:xfrm>
          <a:custGeom>
            <a:avLst/>
            <a:gdLst>
              <a:gd name="T0" fmla="*/ 2147483646 w 1118"/>
              <a:gd name="T1" fmla="*/ 2147483646 h 469"/>
              <a:gd name="T2" fmla="*/ 0 w 1118"/>
              <a:gd name="T3" fmla="*/ 0 h 4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18" h="469">
                <a:moveTo>
                  <a:pt x="1118" y="469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3" name="Text Box 7">
            <a:extLst>
              <a:ext uri="{FF2B5EF4-FFF2-40B4-BE49-F238E27FC236}">
                <a16:creationId xmlns:a16="http://schemas.microsoft.com/office/drawing/2014/main" id="{99133E23-1343-6246-A4F6-A1F67093D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762" y="5623893"/>
            <a:ext cx="2454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Try the same procedure to remove surface 95</a:t>
            </a:r>
          </a:p>
        </p:txBody>
      </p:sp>
      <p:sp>
        <p:nvSpPr>
          <p:cNvPr id="31764" name="Freeform 9">
            <a:extLst>
              <a:ext uri="{FF2B5EF4-FFF2-40B4-BE49-F238E27FC236}">
                <a16:creationId xmlns:a16="http://schemas.microsoft.com/office/drawing/2014/main" id="{48E5C5D7-2756-6846-B42B-CCDAE739E100}"/>
              </a:ext>
            </a:extLst>
          </p:cNvPr>
          <p:cNvSpPr>
            <a:spLocks/>
          </p:cNvSpPr>
          <p:nvPr/>
        </p:nvSpPr>
        <p:spPr bwMode="auto">
          <a:xfrm>
            <a:off x="8056564" y="3124200"/>
            <a:ext cx="46037" cy="2522538"/>
          </a:xfrm>
          <a:custGeom>
            <a:avLst/>
            <a:gdLst>
              <a:gd name="T0" fmla="*/ 2147483646 w 1118"/>
              <a:gd name="T1" fmla="*/ 2147483646 h 469"/>
              <a:gd name="T2" fmla="*/ 0 w 1118"/>
              <a:gd name="T3" fmla="*/ 0 h 4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18" h="469">
                <a:moveTo>
                  <a:pt x="1118" y="469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Text Box 4">
            <a:extLst>
              <a:ext uri="{FF2B5EF4-FFF2-40B4-BE49-F238E27FC236}">
                <a16:creationId xmlns:a16="http://schemas.microsoft.com/office/drawing/2014/main" id="{D5B8293D-ECCF-F647-86BE-D0D923886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788" y="1060450"/>
            <a:ext cx="5884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Remove small curves and surfaces</a:t>
            </a:r>
            <a:endParaRPr lang="en-US" altLang="en-US" sz="3200"/>
          </a:p>
        </p:txBody>
      </p:sp>
      <p:sp>
        <p:nvSpPr>
          <p:cNvPr id="2" name="Oval 23">
            <a:extLst>
              <a:ext uri="{FF2B5EF4-FFF2-40B4-BE49-F238E27FC236}">
                <a16:creationId xmlns:a16="http://schemas.microsoft.com/office/drawing/2014/main" id="{47BEF7B5-D65A-612B-9318-8EEF71A95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2816" y="564673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/>
              <a:t>1</a:t>
            </a:r>
          </a:p>
        </p:txBody>
      </p:sp>
      <p:sp>
        <p:nvSpPr>
          <p:cNvPr id="3" name="Oval 24">
            <a:extLst>
              <a:ext uri="{FF2B5EF4-FFF2-40B4-BE49-F238E27FC236}">
                <a16:creationId xmlns:a16="http://schemas.microsoft.com/office/drawing/2014/main" id="{9787B4FA-986C-DC2A-D423-5F8319B35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9839" y="182184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/>
              <a:t>2</a:t>
            </a:r>
          </a:p>
        </p:txBody>
      </p:sp>
      <p:sp>
        <p:nvSpPr>
          <p:cNvPr id="4" name="Oval 23">
            <a:extLst>
              <a:ext uri="{FF2B5EF4-FFF2-40B4-BE49-F238E27FC236}">
                <a16:creationId xmlns:a16="http://schemas.microsoft.com/office/drawing/2014/main" id="{A9666185-D7EC-CC8A-F288-70E743E3A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642" y="5202239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/>
              <a:t>1</a:t>
            </a:r>
          </a:p>
        </p:txBody>
      </p:sp>
      <p:sp>
        <p:nvSpPr>
          <p:cNvPr id="5" name="Oval 24">
            <a:extLst>
              <a:ext uri="{FF2B5EF4-FFF2-40B4-BE49-F238E27FC236}">
                <a16:creationId xmlns:a16="http://schemas.microsoft.com/office/drawing/2014/main" id="{0661E9A3-DD22-E750-5773-E01867291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4303" y="562451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/>
              <a:t>2</a:t>
            </a:r>
          </a:p>
        </p:txBody>
      </p:sp>
      <p:sp>
        <p:nvSpPr>
          <p:cNvPr id="6" name="Oval 11">
            <a:extLst>
              <a:ext uri="{FF2B5EF4-FFF2-40B4-BE49-F238E27FC236}">
                <a16:creationId xmlns:a16="http://schemas.microsoft.com/office/drawing/2014/main" id="{75A74187-1A11-B98A-6EED-B030670BF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4605" y="564673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C7C76D6B-6516-5C34-1C1F-8F274EBA0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217488"/>
            <a:ext cx="67913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00"/>
                </a:solidFill>
              </a:rPr>
              <a:t>Geometry Power Tool Example</a:t>
            </a:r>
          </a:p>
        </p:txBody>
      </p:sp>
    </p:spTree>
    <p:extLst>
      <p:ext uri="{BB962C8B-B14F-4D97-AF65-F5344CB8AC3E}">
        <p14:creationId xmlns:p14="http://schemas.microsoft.com/office/powerpoint/2010/main" val="84197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>
            <a:extLst>
              <a:ext uri="{FF2B5EF4-FFF2-40B4-BE49-F238E27FC236}">
                <a16:creationId xmlns:a16="http://schemas.microsoft.com/office/drawing/2014/main" id="{ACC201C1-4ED1-B94D-A4BC-664F58046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788" y="1060450"/>
            <a:ext cx="5884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Custom Solutions – Remove bad angles</a:t>
            </a:r>
            <a:endParaRPr lang="en-US" altLang="en-US" sz="320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1360CE8-08BD-0447-A3B5-5F36AFA03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1" y="1570038"/>
            <a:ext cx="2633663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796" name="Text Box 7">
            <a:extLst>
              <a:ext uri="{FF2B5EF4-FFF2-40B4-BE49-F238E27FC236}">
                <a16:creationId xmlns:a16="http://schemas.microsoft.com/office/drawing/2014/main" id="{6B83A57A-9250-154B-B9E0-B15F8CD76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1" y="1641475"/>
            <a:ext cx="23733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Select Show 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Solutions</a:t>
            </a:r>
          </a:p>
        </p:txBody>
      </p:sp>
      <p:sp>
        <p:nvSpPr>
          <p:cNvPr id="33797" name="Text Box 7">
            <a:extLst>
              <a:ext uri="{FF2B5EF4-FFF2-40B4-BE49-F238E27FC236}">
                <a16:creationId xmlns:a16="http://schemas.microsoft.com/office/drawing/2014/main" id="{5451298B-47DD-5246-96DE-735C3DCF5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450" y="4313238"/>
            <a:ext cx="21336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>
                <a:latin typeface="+mn-lt"/>
              </a:rPr>
              <a:t>Custom Solution Window</a:t>
            </a:r>
          </a:p>
          <a:p>
            <a:pPr algn="r">
              <a:spcBef>
                <a:spcPct val="50000"/>
              </a:spcBef>
            </a:pPr>
            <a:r>
              <a:rPr lang="en-US" altLang="en-US" sz="1200">
                <a:latin typeface="+mn-lt"/>
              </a:rPr>
              <a:t>Shows specific solutions for selected entity (vertex 95)</a:t>
            </a:r>
          </a:p>
        </p:txBody>
      </p:sp>
      <p:sp>
        <p:nvSpPr>
          <p:cNvPr id="33798" name="AutoShape 12">
            <a:extLst>
              <a:ext uri="{FF2B5EF4-FFF2-40B4-BE49-F238E27FC236}">
                <a16:creationId xmlns:a16="http://schemas.microsoft.com/office/drawing/2014/main" id="{43E89D3A-8EB5-9641-AEB1-57A0FED627D8}"/>
              </a:ext>
            </a:extLst>
          </p:cNvPr>
          <p:cNvSpPr>
            <a:spLocks/>
          </p:cNvSpPr>
          <p:nvPr/>
        </p:nvSpPr>
        <p:spPr bwMode="auto">
          <a:xfrm flipH="1">
            <a:off x="3956051" y="4008438"/>
            <a:ext cx="220663" cy="1198562"/>
          </a:xfrm>
          <a:prstGeom prst="rightBrace">
            <a:avLst>
              <a:gd name="adj1" fmla="val 69429"/>
              <a:gd name="adj2" fmla="val 50431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3799" name="Text Box 7">
            <a:extLst>
              <a:ext uri="{FF2B5EF4-FFF2-40B4-BE49-F238E27FC236}">
                <a16:creationId xmlns:a16="http://schemas.microsoft.com/office/drawing/2014/main" id="{F1B4A50E-93FB-B04E-B171-49DBCCDFE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076" y="2541589"/>
            <a:ext cx="22971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>
                <a:latin typeface="+mn-lt"/>
              </a:rPr>
              <a:t>Expand “Bad Vertex Angles” Diagnostic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53B896-2644-684B-AD68-739C078416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7163" y="2233614"/>
            <a:ext cx="1384300" cy="13604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DAD221-352B-1B48-A826-8DC131EA36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7163" y="3694113"/>
            <a:ext cx="1377950" cy="13589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6BED3B-A35C-3A45-AA6F-95792ED0F41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1451" y="5168901"/>
            <a:ext cx="1363663" cy="13382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803" name="Text Box 7">
            <a:extLst>
              <a:ext uri="{FF2B5EF4-FFF2-40B4-BE49-F238E27FC236}">
                <a16:creationId xmlns:a16="http://schemas.microsoft.com/office/drawing/2014/main" id="{15DA7B3A-C013-DB4B-A514-753C0618E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2506663"/>
            <a:ext cx="160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+mn-lt"/>
              </a:rPr>
              <a:t>Select vertex 95 and “Fly-in”</a:t>
            </a:r>
          </a:p>
        </p:txBody>
      </p:sp>
      <p:sp>
        <p:nvSpPr>
          <p:cNvPr id="33804" name="Text Box 7">
            <a:extLst>
              <a:ext uri="{FF2B5EF4-FFF2-40B4-BE49-F238E27FC236}">
                <a16:creationId xmlns:a16="http://schemas.microsoft.com/office/drawing/2014/main" id="{28C5B40C-E52D-CB49-90F4-E99C3B514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6426" y="3556001"/>
            <a:ext cx="19589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+mn-lt"/>
              </a:rPr>
              <a:t>Single Click: Preview and visualize custom solutions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2627B9-1992-2B4D-85D6-4F2FF7E1011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3976" y="196851"/>
            <a:ext cx="1349375" cy="194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806" name="Freeform 9">
            <a:extLst>
              <a:ext uri="{FF2B5EF4-FFF2-40B4-BE49-F238E27FC236}">
                <a16:creationId xmlns:a16="http://schemas.microsoft.com/office/drawing/2014/main" id="{47D39A5A-8E88-1149-AC37-FD19274201A6}"/>
              </a:ext>
            </a:extLst>
          </p:cNvPr>
          <p:cNvSpPr>
            <a:spLocks/>
          </p:cNvSpPr>
          <p:nvPr/>
        </p:nvSpPr>
        <p:spPr bwMode="auto">
          <a:xfrm flipV="1">
            <a:off x="9753601" y="1074739"/>
            <a:ext cx="131763" cy="1158875"/>
          </a:xfrm>
          <a:custGeom>
            <a:avLst/>
            <a:gdLst>
              <a:gd name="T0" fmla="*/ 2147483646 w 1118"/>
              <a:gd name="T1" fmla="*/ 2147483646 h 469"/>
              <a:gd name="T2" fmla="*/ 0 w 1118"/>
              <a:gd name="T3" fmla="*/ 0 h 4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18" h="469">
                <a:moveTo>
                  <a:pt x="1118" y="469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Rectangle 44">
            <a:extLst>
              <a:ext uri="{FF2B5EF4-FFF2-40B4-BE49-F238E27FC236}">
                <a16:creationId xmlns:a16="http://schemas.microsoft.com/office/drawing/2014/main" id="{37B5A21D-8755-3549-A264-5A6CF1750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325" y="849314"/>
            <a:ext cx="96838" cy="98425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3808" name="Text Box 7">
            <a:extLst>
              <a:ext uri="{FF2B5EF4-FFF2-40B4-BE49-F238E27FC236}">
                <a16:creationId xmlns:a16="http://schemas.microsoft.com/office/drawing/2014/main" id="{F4372BEA-9FC5-784D-9F90-B038FA7C3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9700" y="2259013"/>
            <a:ext cx="160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</a:rPr>
              <a:t>Blunt Tangency Add Material Angle 15</a:t>
            </a:r>
          </a:p>
        </p:txBody>
      </p:sp>
      <p:sp>
        <p:nvSpPr>
          <p:cNvPr id="33809" name="Text Box 7">
            <a:extLst>
              <a:ext uri="{FF2B5EF4-FFF2-40B4-BE49-F238E27FC236}">
                <a16:creationId xmlns:a16="http://schemas.microsoft.com/office/drawing/2014/main" id="{0AE7A0EA-EA39-204F-B7E6-5D682742D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0975" y="3711575"/>
            <a:ext cx="13541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</a:rPr>
              <a:t>Blunt Tangency Remove Material Angle 30</a:t>
            </a:r>
          </a:p>
        </p:txBody>
      </p:sp>
      <p:sp>
        <p:nvSpPr>
          <p:cNvPr id="33810" name="Text Box 7">
            <a:extLst>
              <a:ext uri="{FF2B5EF4-FFF2-40B4-BE49-F238E27FC236}">
                <a16:creationId xmlns:a16="http://schemas.microsoft.com/office/drawing/2014/main" id="{8CE26353-058D-C44E-BE7C-320F25AAE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2400" y="5168901"/>
            <a:ext cx="13541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</a:rPr>
              <a:t>Collapse Angle 45</a:t>
            </a:r>
          </a:p>
        </p:txBody>
      </p:sp>
      <p:sp>
        <p:nvSpPr>
          <p:cNvPr id="33811" name="Rectangle 48">
            <a:extLst>
              <a:ext uri="{FF2B5EF4-FFF2-40B4-BE49-F238E27FC236}">
                <a16:creationId xmlns:a16="http://schemas.microsoft.com/office/drawing/2014/main" id="{F19EDB7F-0793-794D-9E7F-CC7483554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779838"/>
            <a:ext cx="609600" cy="163512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3812" name="Freeform 9">
            <a:extLst>
              <a:ext uri="{FF2B5EF4-FFF2-40B4-BE49-F238E27FC236}">
                <a16:creationId xmlns:a16="http://schemas.microsoft.com/office/drawing/2014/main" id="{55A59B70-3E95-F146-874B-E066E1BAFBF8}"/>
              </a:ext>
            </a:extLst>
          </p:cNvPr>
          <p:cNvSpPr>
            <a:spLocks/>
          </p:cNvSpPr>
          <p:nvPr/>
        </p:nvSpPr>
        <p:spPr bwMode="auto">
          <a:xfrm flipH="1">
            <a:off x="4572000" y="2865438"/>
            <a:ext cx="152400" cy="914400"/>
          </a:xfrm>
          <a:custGeom>
            <a:avLst/>
            <a:gdLst>
              <a:gd name="T0" fmla="*/ 2147483646 w 1118"/>
              <a:gd name="T1" fmla="*/ 2147483646 h 469"/>
              <a:gd name="T2" fmla="*/ 0 w 1118"/>
              <a:gd name="T3" fmla="*/ 0 h 4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18" h="469">
                <a:moveTo>
                  <a:pt x="1118" y="469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Text Box 7">
            <a:extLst>
              <a:ext uri="{FF2B5EF4-FFF2-40B4-BE49-F238E27FC236}">
                <a16:creationId xmlns:a16="http://schemas.microsoft.com/office/drawing/2014/main" id="{9889699A-0EA3-E144-9892-E0E9F63E2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1" y="4920458"/>
            <a:ext cx="19589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Double Click: Execute the solution</a:t>
            </a:r>
          </a:p>
        </p:txBody>
      </p:sp>
      <p:sp>
        <p:nvSpPr>
          <p:cNvPr id="33814" name="Rounded Rectangle 52">
            <a:extLst>
              <a:ext uri="{FF2B5EF4-FFF2-40B4-BE49-F238E27FC236}">
                <a16:creationId xmlns:a16="http://schemas.microsoft.com/office/drawing/2014/main" id="{320644EB-3565-5D4D-A52E-E6AD16095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513" y="5875338"/>
            <a:ext cx="2081212" cy="6016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>
                <a:latin typeface="+mn-lt"/>
              </a:rPr>
              <a:t>Note: Right Click on Solution for additional options (Jump to command panel)</a:t>
            </a:r>
          </a:p>
        </p:txBody>
      </p:sp>
      <p:sp>
        <p:nvSpPr>
          <p:cNvPr id="33815" name="Freeform 9">
            <a:extLst>
              <a:ext uri="{FF2B5EF4-FFF2-40B4-BE49-F238E27FC236}">
                <a16:creationId xmlns:a16="http://schemas.microsoft.com/office/drawing/2014/main" id="{41C97086-A845-7A41-8B1F-4EC544909B93}"/>
              </a:ext>
            </a:extLst>
          </p:cNvPr>
          <p:cNvSpPr>
            <a:spLocks/>
          </p:cNvSpPr>
          <p:nvPr/>
        </p:nvSpPr>
        <p:spPr bwMode="auto">
          <a:xfrm flipH="1">
            <a:off x="8610601" y="3240088"/>
            <a:ext cx="428625" cy="920750"/>
          </a:xfrm>
          <a:custGeom>
            <a:avLst/>
            <a:gdLst>
              <a:gd name="T0" fmla="*/ 2147483646 w 1118"/>
              <a:gd name="T1" fmla="*/ 2147483646 h 469"/>
              <a:gd name="T2" fmla="*/ 0 w 1118"/>
              <a:gd name="T3" fmla="*/ 0 h 4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18" h="469">
                <a:moveTo>
                  <a:pt x="1118" y="469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Freeform 9">
            <a:extLst>
              <a:ext uri="{FF2B5EF4-FFF2-40B4-BE49-F238E27FC236}">
                <a16:creationId xmlns:a16="http://schemas.microsoft.com/office/drawing/2014/main" id="{6CAA4340-0543-C54E-BE84-FFD83C7A2DAB}"/>
              </a:ext>
            </a:extLst>
          </p:cNvPr>
          <p:cNvSpPr>
            <a:spLocks/>
          </p:cNvSpPr>
          <p:nvPr/>
        </p:nvSpPr>
        <p:spPr bwMode="auto">
          <a:xfrm flipH="1" flipV="1">
            <a:off x="8610601" y="4160839"/>
            <a:ext cx="428625" cy="46037"/>
          </a:xfrm>
          <a:custGeom>
            <a:avLst/>
            <a:gdLst>
              <a:gd name="T0" fmla="*/ 2147483646 w 1118"/>
              <a:gd name="T1" fmla="*/ 2147483646 h 469"/>
              <a:gd name="T2" fmla="*/ 0 w 1118"/>
              <a:gd name="T3" fmla="*/ 0 h 4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18" h="469">
                <a:moveTo>
                  <a:pt x="1118" y="469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Freeform 9">
            <a:extLst>
              <a:ext uri="{FF2B5EF4-FFF2-40B4-BE49-F238E27FC236}">
                <a16:creationId xmlns:a16="http://schemas.microsoft.com/office/drawing/2014/main" id="{161221CB-A202-1D4A-B851-BD34E48D707D}"/>
              </a:ext>
            </a:extLst>
          </p:cNvPr>
          <p:cNvSpPr>
            <a:spLocks/>
          </p:cNvSpPr>
          <p:nvPr/>
        </p:nvSpPr>
        <p:spPr bwMode="auto">
          <a:xfrm flipH="1" flipV="1">
            <a:off x="8610600" y="4160838"/>
            <a:ext cx="450850" cy="1295400"/>
          </a:xfrm>
          <a:custGeom>
            <a:avLst/>
            <a:gdLst>
              <a:gd name="T0" fmla="*/ 2147483646 w 1118"/>
              <a:gd name="T1" fmla="*/ 2147483646 h 469"/>
              <a:gd name="T2" fmla="*/ 0 w 1118"/>
              <a:gd name="T3" fmla="*/ 0 h 4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18" h="469">
                <a:moveTo>
                  <a:pt x="1118" y="469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B9E952FF-2AD4-5C42-92FE-F7047A0A5A0A}"/>
              </a:ext>
            </a:extLst>
          </p:cNvPr>
          <p:cNvSpPr/>
          <p:nvPr/>
        </p:nvSpPr>
        <p:spPr bwMode="auto">
          <a:xfrm rot="14308494">
            <a:off x="4202113" y="2430463"/>
            <a:ext cx="228600" cy="152400"/>
          </a:xfrm>
          <a:prstGeom prst="rightArrow">
            <a:avLst>
              <a:gd name="adj1" fmla="val 50000"/>
              <a:gd name="adj2" fmla="val 82529"/>
            </a:avLst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820" name="Freeform 9">
            <a:extLst>
              <a:ext uri="{FF2B5EF4-FFF2-40B4-BE49-F238E27FC236}">
                <a16:creationId xmlns:a16="http://schemas.microsoft.com/office/drawing/2014/main" id="{7E5201BA-F2EF-C740-854E-149EE1A3BB56}"/>
              </a:ext>
            </a:extLst>
          </p:cNvPr>
          <p:cNvSpPr>
            <a:spLocks/>
          </p:cNvSpPr>
          <p:nvPr/>
        </p:nvSpPr>
        <p:spPr bwMode="auto">
          <a:xfrm flipH="1" flipV="1">
            <a:off x="3873500" y="1936750"/>
            <a:ext cx="317500" cy="395288"/>
          </a:xfrm>
          <a:custGeom>
            <a:avLst/>
            <a:gdLst>
              <a:gd name="T0" fmla="*/ 2147483646 w 1118"/>
              <a:gd name="T1" fmla="*/ 2147483646 h 469"/>
              <a:gd name="T2" fmla="*/ 0 w 1118"/>
              <a:gd name="T3" fmla="*/ 0 h 4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18" h="469">
                <a:moveTo>
                  <a:pt x="1118" y="469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1" name="Freeform 9">
            <a:extLst>
              <a:ext uri="{FF2B5EF4-FFF2-40B4-BE49-F238E27FC236}">
                <a16:creationId xmlns:a16="http://schemas.microsoft.com/office/drawing/2014/main" id="{EC1DA33C-8510-9A49-A2AB-42AA1D9F0A6D}"/>
              </a:ext>
            </a:extLst>
          </p:cNvPr>
          <p:cNvSpPr>
            <a:spLocks/>
          </p:cNvSpPr>
          <p:nvPr/>
        </p:nvSpPr>
        <p:spPr bwMode="auto">
          <a:xfrm flipH="1" flipV="1">
            <a:off x="3897313" y="2708275"/>
            <a:ext cx="379412" cy="46038"/>
          </a:xfrm>
          <a:custGeom>
            <a:avLst/>
            <a:gdLst>
              <a:gd name="T0" fmla="*/ 2147483646 w 1118"/>
              <a:gd name="T1" fmla="*/ 2147483646 h 469"/>
              <a:gd name="T2" fmla="*/ 0 w 1118"/>
              <a:gd name="T3" fmla="*/ 0 h 4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18" h="469">
                <a:moveTo>
                  <a:pt x="1118" y="469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4" name="Freeform 9">
            <a:extLst>
              <a:ext uri="{FF2B5EF4-FFF2-40B4-BE49-F238E27FC236}">
                <a16:creationId xmlns:a16="http://schemas.microsoft.com/office/drawing/2014/main" id="{E322B9E9-8E6D-A44E-8966-62AD1B3E7019}"/>
              </a:ext>
            </a:extLst>
          </p:cNvPr>
          <p:cNvSpPr>
            <a:spLocks/>
          </p:cNvSpPr>
          <p:nvPr/>
        </p:nvSpPr>
        <p:spPr bwMode="auto">
          <a:xfrm flipV="1">
            <a:off x="5715000" y="2659064"/>
            <a:ext cx="1284288" cy="206375"/>
          </a:xfrm>
          <a:custGeom>
            <a:avLst/>
            <a:gdLst>
              <a:gd name="T0" fmla="*/ 2147483646 w 1118"/>
              <a:gd name="T1" fmla="*/ 2147483646 h 469"/>
              <a:gd name="T2" fmla="*/ 0 w 1118"/>
              <a:gd name="T3" fmla="*/ 0 h 4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18" h="469">
                <a:moveTo>
                  <a:pt x="1118" y="469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6" name="Freeform 9">
            <a:extLst>
              <a:ext uri="{FF2B5EF4-FFF2-40B4-BE49-F238E27FC236}">
                <a16:creationId xmlns:a16="http://schemas.microsoft.com/office/drawing/2014/main" id="{C0995600-0F83-1040-9961-D7431EB6600F}"/>
              </a:ext>
            </a:extLst>
          </p:cNvPr>
          <p:cNvSpPr>
            <a:spLocks/>
          </p:cNvSpPr>
          <p:nvPr/>
        </p:nvSpPr>
        <p:spPr bwMode="auto">
          <a:xfrm flipV="1">
            <a:off x="6248401" y="3736976"/>
            <a:ext cx="714375" cy="423863"/>
          </a:xfrm>
          <a:custGeom>
            <a:avLst/>
            <a:gdLst>
              <a:gd name="T0" fmla="*/ 2147483646 w 1118"/>
              <a:gd name="T1" fmla="*/ 2147483646 h 469"/>
              <a:gd name="T2" fmla="*/ 0 w 1118"/>
              <a:gd name="T3" fmla="*/ 0 h 4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18" h="469">
                <a:moveTo>
                  <a:pt x="1118" y="469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Freeform 9">
            <a:extLst>
              <a:ext uri="{FF2B5EF4-FFF2-40B4-BE49-F238E27FC236}">
                <a16:creationId xmlns:a16="http://schemas.microsoft.com/office/drawing/2014/main" id="{C136876E-81AE-7447-BDEA-EF87106293F5}"/>
              </a:ext>
            </a:extLst>
          </p:cNvPr>
          <p:cNvSpPr>
            <a:spLocks/>
          </p:cNvSpPr>
          <p:nvPr/>
        </p:nvSpPr>
        <p:spPr bwMode="auto">
          <a:xfrm>
            <a:off x="6226175" y="4259264"/>
            <a:ext cx="788988" cy="688975"/>
          </a:xfrm>
          <a:custGeom>
            <a:avLst/>
            <a:gdLst>
              <a:gd name="T0" fmla="*/ 2147483646 w 1118"/>
              <a:gd name="T1" fmla="*/ 2147483646 h 469"/>
              <a:gd name="T2" fmla="*/ 0 w 1118"/>
              <a:gd name="T3" fmla="*/ 0 h 4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18" h="469">
                <a:moveTo>
                  <a:pt x="1118" y="469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0" name="Text Box 7">
            <a:extLst>
              <a:ext uri="{FF2B5EF4-FFF2-40B4-BE49-F238E27FC236}">
                <a16:creationId xmlns:a16="http://schemas.microsoft.com/office/drawing/2014/main" id="{52C63CCB-0DE5-A541-A92B-BD0B3F915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6367464"/>
            <a:ext cx="43576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+mn-lt"/>
              </a:rPr>
              <a:t>Try same procedure on Vertex 94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567A824-54ED-F681-BFCE-27AE3D398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217488"/>
            <a:ext cx="67913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00"/>
                </a:solidFill>
              </a:rPr>
              <a:t>Geometry Power Tool Example</a:t>
            </a:r>
          </a:p>
        </p:txBody>
      </p:sp>
      <p:sp>
        <p:nvSpPr>
          <p:cNvPr id="6" name="Oval 23">
            <a:extLst>
              <a:ext uri="{FF2B5EF4-FFF2-40B4-BE49-F238E27FC236}">
                <a16:creationId xmlns:a16="http://schemas.microsoft.com/office/drawing/2014/main" id="{0B2291E0-C6E2-91B6-618B-D32C5BAA3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1" y="1696244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/>
              <a:t>1</a:t>
            </a:r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id="{4AABB21B-6F33-67C5-AECD-B8118128D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037" y="262476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/>
              <a:t>2</a:t>
            </a: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CE32155F-1046-1C03-2CD2-36F7147B7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01" y="2209799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2" name="Oval 62">
            <a:extLst>
              <a:ext uri="{FF2B5EF4-FFF2-40B4-BE49-F238E27FC236}">
                <a16:creationId xmlns:a16="http://schemas.microsoft.com/office/drawing/2014/main" id="{1FB30144-6D52-332F-EC11-92531404F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3732" y="3275102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3" name="Oval 56">
            <a:extLst>
              <a:ext uri="{FF2B5EF4-FFF2-40B4-BE49-F238E27FC236}">
                <a16:creationId xmlns:a16="http://schemas.microsoft.com/office/drawing/2014/main" id="{FB16AEA4-10D6-D908-5FF9-3820E3F8B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3100" y="4633140"/>
            <a:ext cx="381000" cy="304800"/>
          </a:xfrm>
          <a:prstGeom prst="ellips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4" name="Oval 57">
            <a:extLst>
              <a:ext uri="{FF2B5EF4-FFF2-40B4-BE49-F238E27FC236}">
                <a16:creationId xmlns:a16="http://schemas.microsoft.com/office/drawing/2014/main" id="{0E50680E-E6FB-153B-35C3-CE515A60B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2288" y="637399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47874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>
            <a:extLst>
              <a:ext uri="{FF2B5EF4-FFF2-40B4-BE49-F238E27FC236}">
                <a16:creationId xmlns:a16="http://schemas.microsoft.com/office/drawing/2014/main" id="{ADB0D8F6-1592-7840-92F3-657C77662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1066800"/>
            <a:ext cx="453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Geometry Traits – Remove chamfer</a:t>
            </a:r>
            <a:endParaRPr lang="en-US" altLang="en-US" sz="3200"/>
          </a:p>
        </p:txBody>
      </p:sp>
      <p:pic>
        <p:nvPicPr>
          <p:cNvPr id="35843" name="Picture 2">
            <a:extLst>
              <a:ext uri="{FF2B5EF4-FFF2-40B4-BE49-F238E27FC236}">
                <a16:creationId xmlns:a16="http://schemas.microsoft.com/office/drawing/2014/main" id="{B0941DED-1669-CC4E-97F3-9BA73D981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1712913"/>
            <a:ext cx="2667000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>
            <a:extLst>
              <a:ext uri="{FF2B5EF4-FFF2-40B4-BE49-F238E27FC236}">
                <a16:creationId xmlns:a16="http://schemas.microsoft.com/office/drawing/2014/main" id="{0D889CE5-379E-A144-BF09-C2F9D8D08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5714" y="1127125"/>
            <a:ext cx="19145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9">
            <a:extLst>
              <a:ext uri="{FF2B5EF4-FFF2-40B4-BE49-F238E27FC236}">
                <a16:creationId xmlns:a16="http://schemas.microsoft.com/office/drawing/2014/main" id="{1798EF2C-6304-FB46-AB8A-58E53371B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1" y="2908300"/>
            <a:ext cx="21494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 Box 7">
            <a:extLst>
              <a:ext uri="{FF2B5EF4-FFF2-40B4-BE49-F238E27FC236}">
                <a16:creationId xmlns:a16="http://schemas.microsoft.com/office/drawing/2014/main" id="{3EDAB1C2-73BF-684E-B1DF-9EBF41529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576" y="2506663"/>
            <a:ext cx="1890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Expand “Chamfer Chains” Diagnostic</a:t>
            </a:r>
          </a:p>
        </p:txBody>
      </p:sp>
      <p:sp>
        <p:nvSpPr>
          <p:cNvPr id="35847" name="Text Box 7">
            <a:extLst>
              <a:ext uri="{FF2B5EF4-FFF2-40B4-BE49-F238E27FC236}">
                <a16:creationId xmlns:a16="http://schemas.microsoft.com/office/drawing/2014/main" id="{4E9D57F4-5057-BB49-8B2E-FAD8B55EA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576" y="3282950"/>
            <a:ext cx="1890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>
                <a:latin typeface="+mn-lt"/>
              </a:rPr>
              <a:t>Select and fly into Chain 1</a:t>
            </a:r>
          </a:p>
        </p:txBody>
      </p:sp>
      <p:sp>
        <p:nvSpPr>
          <p:cNvPr id="35848" name="Text Box 7">
            <a:extLst>
              <a:ext uri="{FF2B5EF4-FFF2-40B4-BE49-F238E27FC236}">
                <a16:creationId xmlns:a16="http://schemas.microsoft.com/office/drawing/2014/main" id="{B6CB9E2C-BECC-9544-85E5-929AF1A6A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1" y="4343401"/>
            <a:ext cx="18907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>
                <a:latin typeface="+mn-lt"/>
              </a:rPr>
              <a:t>Double Click “Remove Surface” Solution</a:t>
            </a:r>
          </a:p>
        </p:txBody>
      </p:sp>
      <p:pic>
        <p:nvPicPr>
          <p:cNvPr id="35849" name="Picture 12">
            <a:extLst>
              <a:ext uri="{FF2B5EF4-FFF2-40B4-BE49-F238E27FC236}">
                <a16:creationId xmlns:a16="http://schemas.microsoft.com/office/drawing/2014/main" id="{BE7D741D-8CCF-4B40-9530-D607CE61F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40" r="9679"/>
          <a:stretch>
            <a:fillRect/>
          </a:stretch>
        </p:blipFill>
        <p:spPr bwMode="auto">
          <a:xfrm>
            <a:off x="7605714" y="5051426"/>
            <a:ext cx="21494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Down Arrow 13">
            <a:extLst>
              <a:ext uri="{FF2B5EF4-FFF2-40B4-BE49-F238E27FC236}">
                <a16:creationId xmlns:a16="http://schemas.microsoft.com/office/drawing/2014/main" id="{07B2F071-0B0A-C94F-8DB5-67EC1C62E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2976" y="4721225"/>
            <a:ext cx="276225" cy="414338"/>
          </a:xfrm>
          <a:prstGeom prst="downArrow">
            <a:avLst>
              <a:gd name="adj1" fmla="val 50000"/>
              <a:gd name="adj2" fmla="val 4990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5854" name="Line 15">
            <a:extLst>
              <a:ext uri="{FF2B5EF4-FFF2-40B4-BE49-F238E27FC236}">
                <a16:creationId xmlns:a16="http://schemas.microsoft.com/office/drawing/2014/main" id="{96F6BE87-BD5B-9544-BEAE-26ADEFC60F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6014" y="2774950"/>
            <a:ext cx="458787" cy="4000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Line 15">
            <a:extLst>
              <a:ext uri="{FF2B5EF4-FFF2-40B4-BE49-F238E27FC236}">
                <a16:creationId xmlns:a16="http://schemas.microsoft.com/office/drawing/2014/main" id="{96656273-F99B-614A-81B4-69B4B33111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7288" y="3282951"/>
            <a:ext cx="569912" cy="3159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Line 15">
            <a:extLst>
              <a:ext uri="{FF2B5EF4-FFF2-40B4-BE49-F238E27FC236}">
                <a16:creationId xmlns:a16="http://schemas.microsoft.com/office/drawing/2014/main" id="{CCBFC02A-A83C-754F-9FEA-88E6C1A8D0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6650" y="4359275"/>
            <a:ext cx="458788" cy="3175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8C21B96-177A-0EE6-F5E2-9E9F340D7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217488"/>
            <a:ext cx="67913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00"/>
                </a:solidFill>
              </a:rPr>
              <a:t>Geometry Power Tool Example</a:t>
            </a:r>
          </a:p>
        </p:txBody>
      </p:sp>
      <p:sp>
        <p:nvSpPr>
          <p:cNvPr id="5" name="Oval 23">
            <a:extLst>
              <a:ext uri="{FF2B5EF4-FFF2-40B4-BE49-F238E27FC236}">
                <a16:creationId xmlns:a16="http://schemas.microsoft.com/office/drawing/2014/main" id="{3440D012-4D39-A0C6-F007-7B7F3DE84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139" y="256104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/>
              <a:t>1</a:t>
            </a:r>
          </a:p>
        </p:txBody>
      </p:sp>
      <p:sp>
        <p:nvSpPr>
          <p:cNvPr id="6" name="Oval 24">
            <a:extLst>
              <a:ext uri="{FF2B5EF4-FFF2-40B4-BE49-F238E27FC236}">
                <a16:creationId xmlns:a16="http://schemas.microsoft.com/office/drawing/2014/main" id="{65329FA4-F441-3C5B-F9BC-2C0314172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139" y="3342096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/>
              <a:t>2</a:t>
            </a:r>
          </a:p>
        </p:txBody>
      </p:sp>
      <p:sp>
        <p:nvSpPr>
          <p:cNvPr id="7" name="Oval 11">
            <a:extLst>
              <a:ext uri="{FF2B5EF4-FFF2-40B4-BE49-F238E27FC236}">
                <a16:creationId xmlns:a16="http://schemas.microsoft.com/office/drawing/2014/main" id="{8A8C9DBC-778D-BCF8-3164-C651EE325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5792" y="425885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10630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>
            <a:extLst>
              <a:ext uri="{FF2B5EF4-FFF2-40B4-BE49-F238E27FC236}">
                <a16:creationId xmlns:a16="http://schemas.microsoft.com/office/drawing/2014/main" id="{D73C23BB-2E2A-0745-B27C-C5A66AF56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1066800"/>
            <a:ext cx="453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Geometry Traits – Remove holes</a:t>
            </a:r>
            <a:endParaRPr lang="en-US" altLang="en-US" sz="3200"/>
          </a:p>
        </p:txBody>
      </p:sp>
      <p:pic>
        <p:nvPicPr>
          <p:cNvPr id="37891" name="Picture 3">
            <a:extLst>
              <a:ext uri="{FF2B5EF4-FFF2-40B4-BE49-F238E27FC236}">
                <a16:creationId xmlns:a16="http://schemas.microsoft.com/office/drawing/2014/main" id="{33906954-E65A-FA4A-8F58-AC384BCEA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2150" y="2298701"/>
            <a:ext cx="2254250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ounded Rectangle 26">
            <a:extLst>
              <a:ext uri="{FF2B5EF4-FFF2-40B4-BE49-F238E27FC236}">
                <a16:creationId xmlns:a16="http://schemas.microsoft.com/office/drawing/2014/main" id="{32949E93-576C-7944-8E98-EEAE949BE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1466850"/>
            <a:ext cx="35052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000" dirty="0">
                <a:latin typeface="+mn-lt"/>
              </a:rPr>
              <a:t>Note: Holes are not currently displayed because they all have a radius larger than the “hole radius threshold”.  Go back to the Options panel to manually change this value.</a:t>
            </a:r>
          </a:p>
          <a:p>
            <a:endParaRPr lang="en-US" altLang="en-US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7893" name="Text Box 7">
            <a:extLst>
              <a:ext uri="{FF2B5EF4-FFF2-40B4-BE49-F238E27FC236}">
                <a16:creationId xmlns:a16="http://schemas.microsoft.com/office/drawing/2014/main" id="{4E44B6AE-1200-EC4A-B581-97D07684B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76" y="1466850"/>
            <a:ext cx="1381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>
                <a:latin typeface="+mn-lt"/>
              </a:rPr>
              <a:t>Click on the Options button</a:t>
            </a:r>
          </a:p>
        </p:txBody>
      </p:sp>
      <p:sp>
        <p:nvSpPr>
          <p:cNvPr id="37895" name="Text Box 7">
            <a:extLst>
              <a:ext uri="{FF2B5EF4-FFF2-40B4-BE49-F238E27FC236}">
                <a16:creationId xmlns:a16="http://schemas.microsoft.com/office/drawing/2014/main" id="{12E18FD0-1D56-BF44-A52C-763B97E32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976" y="3527426"/>
            <a:ext cx="13620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>
                <a:latin typeface="+mn-lt"/>
              </a:rPr>
              <a:t>Enter “10” for the “Hole Radius” threshold</a:t>
            </a:r>
          </a:p>
        </p:txBody>
      </p:sp>
      <p:sp>
        <p:nvSpPr>
          <p:cNvPr id="37896" name="Text Box 7">
            <a:extLst>
              <a:ext uri="{FF2B5EF4-FFF2-40B4-BE49-F238E27FC236}">
                <a16:creationId xmlns:a16="http://schemas.microsoft.com/office/drawing/2014/main" id="{3394B711-FFA6-C640-8DB8-F1F018AC1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64" y="5470525"/>
            <a:ext cx="13604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>
                <a:latin typeface="+mn-lt"/>
              </a:rPr>
              <a:t>Click Done</a:t>
            </a:r>
          </a:p>
        </p:txBody>
      </p:sp>
      <p:sp>
        <p:nvSpPr>
          <p:cNvPr id="37899" name="Line 15">
            <a:extLst>
              <a:ext uri="{FF2B5EF4-FFF2-40B4-BE49-F238E27FC236}">
                <a16:creationId xmlns:a16="http://schemas.microsoft.com/office/drawing/2014/main" id="{FB281511-8042-274D-B44E-BFF476CFF6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2450" y="3733800"/>
            <a:ext cx="163195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Line 15">
            <a:extLst>
              <a:ext uri="{FF2B5EF4-FFF2-40B4-BE49-F238E27FC236}">
                <a16:creationId xmlns:a16="http://schemas.microsoft.com/office/drawing/2014/main" id="{971F7185-FF2E-5242-8E9A-A3FB0AE23A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638800"/>
            <a:ext cx="2057400" cy="5349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901" name="Picture 6">
            <a:extLst>
              <a:ext uri="{FF2B5EF4-FFF2-40B4-BE49-F238E27FC236}">
                <a16:creationId xmlns:a16="http://schemas.microsoft.com/office/drawing/2014/main" id="{CB386451-42C6-984D-B54D-67D10FF7E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2175" y="2343150"/>
            <a:ext cx="2351088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Picture 8">
            <a:extLst>
              <a:ext uri="{FF2B5EF4-FFF2-40B4-BE49-F238E27FC236}">
                <a16:creationId xmlns:a16="http://schemas.microsoft.com/office/drawing/2014/main" id="{BB157336-550C-4840-9240-9F360F291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6525" y="685800"/>
            <a:ext cx="2592388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3" name="Line 15">
            <a:extLst>
              <a:ext uri="{FF2B5EF4-FFF2-40B4-BE49-F238E27FC236}">
                <a16:creationId xmlns:a16="http://schemas.microsoft.com/office/drawing/2014/main" id="{10EC933A-F190-2D46-82A3-2A91AAEEF5B3}"/>
              </a:ext>
            </a:extLst>
          </p:cNvPr>
          <p:cNvSpPr>
            <a:spLocks noChangeShapeType="1"/>
          </p:cNvSpPr>
          <p:nvPr/>
        </p:nvSpPr>
        <p:spPr bwMode="auto">
          <a:xfrm>
            <a:off x="7421563" y="2228850"/>
            <a:ext cx="417512" cy="7429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Text Box 7">
            <a:extLst>
              <a:ext uri="{FF2B5EF4-FFF2-40B4-BE49-F238E27FC236}">
                <a16:creationId xmlns:a16="http://schemas.microsoft.com/office/drawing/2014/main" id="{C4740E44-A561-EB41-8DFA-2264CCF7D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76" y="2981325"/>
            <a:ext cx="13827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Click Analyze</a:t>
            </a:r>
          </a:p>
        </p:txBody>
      </p:sp>
      <p:sp>
        <p:nvSpPr>
          <p:cNvPr id="37906" name="Text Box 7">
            <a:extLst>
              <a:ext uri="{FF2B5EF4-FFF2-40B4-BE49-F238E27FC236}">
                <a16:creationId xmlns:a16="http://schemas.microsoft.com/office/drawing/2014/main" id="{EC7B8E25-62C0-6849-8A42-BA096AA88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2614" y="3752851"/>
            <a:ext cx="1381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>
                <a:latin typeface="+mn-lt"/>
              </a:rPr>
              <a:t>Right Click on Holes and “Select All”</a:t>
            </a:r>
          </a:p>
        </p:txBody>
      </p:sp>
      <p:sp>
        <p:nvSpPr>
          <p:cNvPr id="37908" name="Text Box 7">
            <a:extLst>
              <a:ext uri="{FF2B5EF4-FFF2-40B4-BE49-F238E27FC236}">
                <a16:creationId xmlns:a16="http://schemas.microsoft.com/office/drawing/2014/main" id="{FB420A84-DDB9-0C42-8AC8-2DE99F225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438" y="4929188"/>
            <a:ext cx="15811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>
                <a:latin typeface="+mn-lt"/>
              </a:rPr>
              <a:t>Use the “Remove All Holes…” menu option to delete holes with one command</a:t>
            </a:r>
          </a:p>
        </p:txBody>
      </p:sp>
      <p:sp>
        <p:nvSpPr>
          <p:cNvPr id="37910" name="Line 15">
            <a:extLst>
              <a:ext uri="{FF2B5EF4-FFF2-40B4-BE49-F238E27FC236}">
                <a16:creationId xmlns:a16="http://schemas.microsoft.com/office/drawing/2014/main" id="{24C4EB40-5BC8-444A-B62D-47E006FAB0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72314" y="2971800"/>
            <a:ext cx="1309687" cy="3063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1" name="Line 15">
            <a:extLst>
              <a:ext uri="{FF2B5EF4-FFF2-40B4-BE49-F238E27FC236}">
                <a16:creationId xmlns:a16="http://schemas.microsoft.com/office/drawing/2014/main" id="{F6F70A88-B99E-3E48-9843-5AE5D2148F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23100" y="3840163"/>
            <a:ext cx="1309688" cy="3540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2" name="Line 15">
            <a:extLst>
              <a:ext uri="{FF2B5EF4-FFF2-40B4-BE49-F238E27FC236}">
                <a16:creationId xmlns:a16="http://schemas.microsoft.com/office/drawing/2014/main" id="{0F1BC2A6-ABB9-9D44-ACE3-D2F969C8C0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70726" y="4538663"/>
            <a:ext cx="1381125" cy="8318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955653C-E691-F7B0-AF1C-2EA89E79A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217488"/>
            <a:ext cx="67913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00"/>
                </a:solidFill>
              </a:rPr>
              <a:t>Geometry Power Tool Example</a:t>
            </a:r>
          </a:p>
        </p:txBody>
      </p:sp>
      <p:sp>
        <p:nvSpPr>
          <p:cNvPr id="5" name="Oval 23">
            <a:extLst>
              <a:ext uri="{FF2B5EF4-FFF2-40B4-BE49-F238E27FC236}">
                <a16:creationId xmlns:a16="http://schemas.microsoft.com/office/drawing/2014/main" id="{DE700A85-75B0-B63E-A75E-F5340C6E2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7633" y="147342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/>
              <a:t>1</a:t>
            </a:r>
          </a:p>
        </p:txBody>
      </p:sp>
      <p:sp>
        <p:nvSpPr>
          <p:cNvPr id="6" name="Oval 24">
            <a:extLst>
              <a:ext uri="{FF2B5EF4-FFF2-40B4-BE49-F238E27FC236}">
                <a16:creationId xmlns:a16="http://schemas.microsoft.com/office/drawing/2014/main" id="{2690D497-2A06-BBE1-3B13-A79B7BDE3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029" y="348819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/>
              <a:t>2</a:t>
            </a:r>
          </a:p>
        </p:txBody>
      </p:sp>
      <p:sp>
        <p:nvSpPr>
          <p:cNvPr id="7" name="Oval 11">
            <a:extLst>
              <a:ext uri="{FF2B5EF4-FFF2-40B4-BE49-F238E27FC236}">
                <a16:creationId xmlns:a16="http://schemas.microsoft.com/office/drawing/2014/main" id="{14F50E30-D808-4836-3221-D1368552F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865" y="548640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8" name="Oval 62">
            <a:extLst>
              <a:ext uri="{FF2B5EF4-FFF2-40B4-BE49-F238E27FC236}">
                <a16:creationId xmlns:a16="http://schemas.microsoft.com/office/drawing/2014/main" id="{E335821E-EACD-1B86-02C8-0C97525DD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427" y="270523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9" name="Oval 56">
            <a:extLst>
              <a:ext uri="{FF2B5EF4-FFF2-40B4-BE49-F238E27FC236}">
                <a16:creationId xmlns:a16="http://schemas.microsoft.com/office/drawing/2014/main" id="{95AA760C-F1F2-E81D-8B9C-3568F6AF5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212" y="3756398"/>
            <a:ext cx="381000" cy="304800"/>
          </a:xfrm>
          <a:prstGeom prst="ellips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0" name="Oval 57">
            <a:extLst>
              <a:ext uri="{FF2B5EF4-FFF2-40B4-BE49-F238E27FC236}">
                <a16:creationId xmlns:a16="http://schemas.microsoft.com/office/drawing/2014/main" id="{FAC193B9-BA77-3B37-D84B-03AC19D5B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3887" y="4905741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19099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67AD4-1C66-7766-8401-62CF98DDB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8.2</a:t>
            </a:r>
            <a:br>
              <a:rPr lang="en-US" dirty="0"/>
            </a:br>
            <a:r>
              <a:rPr lang="en-US" dirty="0"/>
              <a:t>Geometry Power Tool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7B2757-1F15-DE61-DF2A-D528F8B36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CUBIT Basic Tutorial</a:t>
            </a:r>
          </a:p>
          <a:p>
            <a:pPr algn="l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0102D3-8237-4B4C-50DA-3DDE8345F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063" y="1149704"/>
            <a:ext cx="4700587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Import </a:t>
            </a:r>
            <a:r>
              <a:rPr lang="en-US" altLang="en-US" sz="1800" dirty="0" err="1">
                <a:latin typeface="+mn-lt"/>
              </a:rPr>
              <a:t>acis</a:t>
            </a:r>
            <a:r>
              <a:rPr lang="en-US" altLang="en-US" sz="1800" dirty="0">
                <a:latin typeface="+mn-lt"/>
              </a:rPr>
              <a:t> “</a:t>
            </a:r>
            <a:r>
              <a:rPr lang="en-US" altLang="en-US" sz="1800" b="1" dirty="0" err="1">
                <a:latin typeface="+mn-lt"/>
              </a:rPr>
              <a:t>knuckle.sat</a:t>
            </a:r>
            <a:r>
              <a:rPr lang="en-US" altLang="en-US" sz="1800" dirty="0">
                <a:latin typeface="+mn-lt"/>
              </a:rPr>
              <a:t>” </a:t>
            </a:r>
          </a:p>
          <a:p>
            <a:endParaRPr lang="en-US" altLang="en-US" sz="1800" dirty="0">
              <a:latin typeface="+mn-lt"/>
            </a:endParaRPr>
          </a:p>
          <a:p>
            <a:r>
              <a:rPr lang="en-US" altLang="en-US" sz="1800" dirty="0">
                <a:latin typeface="+mn-lt"/>
              </a:rPr>
              <a:t>Mesh with </a:t>
            </a:r>
            <a:r>
              <a:rPr lang="en-US" altLang="en-US" sz="1800" dirty="0" err="1">
                <a:latin typeface="+mn-lt"/>
              </a:rPr>
              <a:t>tets</a:t>
            </a:r>
            <a:r>
              <a:rPr lang="en-US" altLang="en-US" sz="1800" dirty="0">
                <a:latin typeface="+mn-lt"/>
              </a:rPr>
              <a:t> using size 2.0</a:t>
            </a:r>
          </a:p>
          <a:p>
            <a:endParaRPr lang="en-US" altLang="en-US" sz="1800" dirty="0">
              <a:latin typeface="+mn-lt"/>
            </a:endParaRPr>
          </a:p>
          <a:p>
            <a:r>
              <a:rPr lang="en-US" altLang="en-US" sz="1800" dirty="0">
                <a:latin typeface="+mn-lt"/>
              </a:rPr>
              <a:t>Delete Mesh</a:t>
            </a:r>
          </a:p>
          <a:p>
            <a:endParaRPr lang="en-US" altLang="en-US" sz="1800" dirty="0">
              <a:latin typeface="+mn-lt"/>
            </a:endParaRPr>
          </a:p>
          <a:p>
            <a:r>
              <a:rPr lang="en-US" altLang="en-US" sz="1800" dirty="0">
                <a:latin typeface="+mn-lt"/>
              </a:rPr>
              <a:t>Use the Geometry Power Tool to assist in defeaturing.  Suggested operations: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</a:rPr>
              <a:t>Remove Close Loops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</a:rPr>
              <a:t>Surface 17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</a:rPr>
              <a:t>Surface 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</a:rPr>
              <a:t>Heal Bad Geometry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</a:rPr>
              <a:t>Bad Curves</a:t>
            </a:r>
          </a:p>
          <a:p>
            <a:pPr marL="1028700" lvl="1">
              <a:buFont typeface="Arial" panose="020B0604020202020204" pitchFamily="34" charset="0"/>
              <a:buChar char="•"/>
            </a:pPr>
            <a:endParaRPr lang="en-US" altLang="en-US" sz="1800" dirty="0">
              <a:latin typeface="+mn-lt"/>
            </a:endParaRPr>
          </a:p>
          <a:p>
            <a:r>
              <a:rPr lang="en-US" altLang="en-US" sz="1800" dirty="0">
                <a:latin typeface="+mn-lt"/>
              </a:rPr>
              <a:t>Mesh with </a:t>
            </a:r>
            <a:r>
              <a:rPr lang="en-US" altLang="en-US" sz="1800" dirty="0" err="1">
                <a:latin typeface="+mn-lt"/>
              </a:rPr>
              <a:t>tets</a:t>
            </a:r>
            <a:r>
              <a:rPr lang="en-US" altLang="en-US" sz="1800" dirty="0">
                <a:latin typeface="+mn-lt"/>
              </a:rPr>
              <a:t> using size 2.0</a:t>
            </a:r>
          </a:p>
          <a:p>
            <a:endParaRPr lang="en-US" altLang="en-US" sz="1800" dirty="0">
              <a:latin typeface="+mn-lt"/>
            </a:endParaRPr>
          </a:p>
          <a:p>
            <a:r>
              <a:rPr lang="en-US" altLang="en-US" sz="1800" dirty="0">
                <a:latin typeface="+mn-lt"/>
              </a:rPr>
              <a:t>Delete Mesh and save </a:t>
            </a:r>
            <a:r>
              <a:rPr lang="en-US" altLang="en-US" sz="1800" dirty="0" err="1">
                <a:latin typeface="+mn-lt"/>
              </a:rPr>
              <a:t>acis</a:t>
            </a:r>
            <a:r>
              <a:rPr lang="en-US" altLang="en-US" sz="1800" dirty="0">
                <a:latin typeface="+mn-lt"/>
              </a:rPr>
              <a:t> geometry file “</a:t>
            </a:r>
            <a:r>
              <a:rPr lang="en-US" altLang="en-US" sz="1800" b="1" dirty="0">
                <a:latin typeface="+mn-lt"/>
              </a:rPr>
              <a:t>knuckle-</a:t>
            </a:r>
            <a:r>
              <a:rPr lang="en-US" altLang="en-US" sz="1800" b="1" dirty="0" err="1">
                <a:latin typeface="+mn-lt"/>
              </a:rPr>
              <a:t>defeatured.sat</a:t>
            </a:r>
            <a:r>
              <a:rPr lang="en-US" altLang="en-US" sz="1800" dirty="0">
                <a:latin typeface="+mn-lt"/>
              </a:rPr>
              <a:t>”</a:t>
            </a:r>
          </a:p>
        </p:txBody>
      </p:sp>
      <p:sp>
        <p:nvSpPr>
          <p:cNvPr id="5" name="Oval 14">
            <a:extLst>
              <a:ext uri="{FF2B5EF4-FFF2-40B4-BE49-F238E27FC236}">
                <a16:creationId xmlns:a16="http://schemas.microsoft.com/office/drawing/2014/main" id="{2D8D4B9D-04C8-2204-79D6-094400AD0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412" y="176590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6" name="Oval 20">
            <a:extLst>
              <a:ext uri="{FF2B5EF4-FFF2-40B4-BE49-F238E27FC236}">
                <a16:creationId xmlns:a16="http://schemas.microsoft.com/office/drawing/2014/main" id="{18BABA34-23DC-8DDE-AE4D-33803DD0D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412" y="124328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" name="Oval 14">
            <a:extLst>
              <a:ext uri="{FF2B5EF4-FFF2-40B4-BE49-F238E27FC236}">
                <a16:creationId xmlns:a16="http://schemas.microsoft.com/office/drawing/2014/main" id="{4A9A2866-C0D1-AD2D-7166-717A48A88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717" y="2288536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dirty="0"/>
              <a:t>3</a:t>
            </a:r>
          </a:p>
        </p:txBody>
      </p:sp>
      <p:sp>
        <p:nvSpPr>
          <p:cNvPr id="8" name="Oval 15">
            <a:extLst>
              <a:ext uri="{FF2B5EF4-FFF2-40B4-BE49-F238E27FC236}">
                <a16:creationId xmlns:a16="http://schemas.microsoft.com/office/drawing/2014/main" id="{0F481007-9C93-E365-AD6B-8F381214F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221" y="2811164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4</a:t>
            </a:r>
          </a:p>
        </p:txBody>
      </p:sp>
      <p:sp>
        <p:nvSpPr>
          <p:cNvPr id="9" name="Oval 30">
            <a:extLst>
              <a:ext uri="{FF2B5EF4-FFF2-40B4-BE49-F238E27FC236}">
                <a16:creationId xmlns:a16="http://schemas.microsoft.com/office/drawing/2014/main" id="{69541953-534E-E5B2-D1AE-D830D4C43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113" y="503592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dirty="0">
                <a:latin typeface="Arial" panose="020B0604020202020204" pitchFamily="34" charset="0"/>
              </a:rPr>
              <a:t>5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A272534-3469-45B3-65B6-383B0F73C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577" y="463867"/>
            <a:ext cx="2573486" cy="30301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17F1858-E10A-1B42-60B8-40E214D46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52" y="475217"/>
            <a:ext cx="2958713" cy="32149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DE4F09B-BDCB-97A8-E350-BFA7D9DC81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52" y="3463311"/>
            <a:ext cx="2425379" cy="281463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83EBC72-2115-932D-93C1-31C97E44F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753" y="3478586"/>
            <a:ext cx="2487310" cy="2834553"/>
          </a:xfrm>
          <a:prstGeom prst="rect">
            <a:avLst/>
          </a:prstGeom>
        </p:spPr>
      </p:pic>
      <p:sp>
        <p:nvSpPr>
          <p:cNvPr id="27" name="Oval 36">
            <a:extLst>
              <a:ext uri="{FF2B5EF4-FFF2-40B4-BE49-F238E27FC236}">
                <a16:creationId xmlns:a16="http://schemas.microsoft.com/office/drawing/2014/main" id="{B90452DE-588D-765E-06E6-FAF81D4E9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629" y="555855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394847-36A7-4794-9A23-113195011EB3}"/>
              </a:ext>
            </a:extLst>
          </p:cNvPr>
          <p:cNvSpPr txBox="1"/>
          <p:nvPr/>
        </p:nvSpPr>
        <p:spPr>
          <a:xfrm>
            <a:off x="6755022" y="3036711"/>
            <a:ext cx="3471862" cy="40125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400" dirty="0"/>
              <a:t>Original Geometry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E6B509-4816-D89C-B66E-2615FDD66650}"/>
              </a:ext>
            </a:extLst>
          </p:cNvPr>
          <p:cNvSpPr txBox="1"/>
          <p:nvPr/>
        </p:nvSpPr>
        <p:spPr>
          <a:xfrm>
            <a:off x="9369997" y="3011370"/>
            <a:ext cx="3471862" cy="401259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400" dirty="0"/>
              <a:t>Defeatured Geometry</a:t>
            </a:r>
          </a:p>
        </p:txBody>
      </p:sp>
    </p:spTree>
    <p:extLst>
      <p:ext uri="{BB962C8B-B14F-4D97-AF65-F5344CB8AC3E}">
        <p14:creationId xmlns:p14="http://schemas.microsoft.com/office/powerpoint/2010/main" val="2007688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B2145E6-692B-510A-747B-791FDA26DF70}"/>
              </a:ext>
            </a:extLst>
          </p:cNvPr>
          <p:cNvSpPr txBox="1">
            <a:spLocks/>
          </p:cNvSpPr>
          <p:nvPr/>
        </p:nvSpPr>
        <p:spPr bwMode="auto">
          <a:xfrm>
            <a:off x="4582095" y="1823195"/>
            <a:ext cx="30321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defTabSz="685800">
              <a:defRPr/>
            </a:pPr>
            <a:r>
              <a:rPr lang="en-US" sz="2000" kern="0" dirty="0">
                <a:latin typeface="+mn-lt"/>
              </a:rPr>
              <a:t>Predict local mesh quality</a:t>
            </a:r>
          </a:p>
          <a:p>
            <a:pPr lvl="1" defTabSz="685800">
              <a:defRPr/>
            </a:pPr>
            <a:r>
              <a:rPr lang="en-US" sz="1600" kern="0" dirty="0">
                <a:latin typeface="+mn-lt"/>
              </a:rPr>
              <a:t>Scaled Jacobian</a:t>
            </a:r>
          </a:p>
          <a:p>
            <a:pPr lvl="1" defTabSz="685800">
              <a:defRPr/>
            </a:pPr>
            <a:r>
              <a:rPr lang="en-US" sz="1600" kern="0" dirty="0">
                <a:latin typeface="+mn-lt"/>
              </a:rPr>
              <a:t>In-Radius</a:t>
            </a:r>
          </a:p>
          <a:p>
            <a:pPr lvl="1" defTabSz="685800">
              <a:defRPr/>
            </a:pPr>
            <a:r>
              <a:rPr lang="en-US" sz="1600" kern="0" dirty="0">
                <a:latin typeface="+mn-lt"/>
              </a:rPr>
              <a:t>Deviation</a:t>
            </a:r>
          </a:p>
        </p:txBody>
      </p:sp>
      <p:sp>
        <p:nvSpPr>
          <p:cNvPr id="7171" name="TextBox 9">
            <a:extLst>
              <a:ext uri="{FF2B5EF4-FFF2-40B4-BE49-F238E27FC236}">
                <a16:creationId xmlns:a16="http://schemas.microsoft.com/office/drawing/2014/main" id="{CDDBD14A-301F-58B0-FF9A-B485A7801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358" y="1459659"/>
            <a:ext cx="63010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>
                <a:latin typeface="+mn-lt"/>
              </a:rPr>
              <a:t>Find the most problematic features in the CAD Model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487D5B7-CCF2-FD52-59F6-530F57D9CA90}"/>
              </a:ext>
            </a:extLst>
          </p:cNvPr>
          <p:cNvSpPr/>
          <p:nvPr/>
        </p:nvSpPr>
        <p:spPr>
          <a:xfrm>
            <a:off x="1005457" y="1477120"/>
            <a:ext cx="342900" cy="342900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7173" name="TextBox 12">
            <a:extLst>
              <a:ext uri="{FF2B5EF4-FFF2-40B4-BE49-F238E27FC236}">
                <a16:creationId xmlns:a16="http://schemas.microsoft.com/office/drawing/2014/main" id="{86DC55E3-01D4-AD25-A587-B4097D598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028" y="1443959"/>
            <a:ext cx="3305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dirty="0"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D0EB501-3160-D112-B704-2891C5C838C8}"/>
              </a:ext>
            </a:extLst>
          </p:cNvPr>
          <p:cNvSpPr txBox="1">
            <a:spLocks/>
          </p:cNvSpPr>
          <p:nvPr/>
        </p:nvSpPr>
        <p:spPr bwMode="auto">
          <a:xfrm>
            <a:off x="1099120" y="3936157"/>
            <a:ext cx="3032125" cy="250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defTabSz="685800">
              <a:defRPr/>
            </a:pPr>
            <a:r>
              <a:rPr lang="en-US" sz="2000" kern="0" dirty="0">
                <a:latin typeface="+mn-lt"/>
              </a:rPr>
              <a:t>For a given local geometry operation</a:t>
            </a:r>
          </a:p>
          <a:p>
            <a:pPr lvl="1" defTabSz="685800">
              <a:defRPr/>
            </a:pPr>
            <a:r>
              <a:rPr lang="en-US" sz="1600" kern="0" dirty="0">
                <a:latin typeface="+mn-lt"/>
              </a:rPr>
              <a:t>Remove Surface</a:t>
            </a:r>
          </a:p>
          <a:p>
            <a:pPr lvl="1" defTabSz="685800">
              <a:defRPr/>
            </a:pPr>
            <a:r>
              <a:rPr lang="en-US" sz="1600" kern="0" dirty="0">
                <a:latin typeface="+mn-lt"/>
              </a:rPr>
              <a:t>Tweak Replace Surface</a:t>
            </a:r>
          </a:p>
          <a:p>
            <a:pPr lvl="1" defTabSz="685800">
              <a:defRPr/>
            </a:pPr>
            <a:r>
              <a:rPr lang="en-US" sz="1600" kern="0" dirty="0">
                <a:latin typeface="+mn-lt"/>
              </a:rPr>
              <a:t>Composite Surfaces</a:t>
            </a:r>
          </a:p>
          <a:p>
            <a:pPr lvl="1" defTabSz="685800">
              <a:defRPr/>
            </a:pPr>
            <a:r>
              <a:rPr lang="en-US" sz="1600" kern="0" dirty="0">
                <a:latin typeface="+mn-lt"/>
              </a:rPr>
              <a:t>Collapse Curve</a:t>
            </a:r>
          </a:p>
          <a:p>
            <a:pPr lvl="1" defTabSz="685800">
              <a:defRPr/>
            </a:pPr>
            <a:r>
              <a:rPr lang="en-US" sz="1600" kern="0" dirty="0">
                <a:latin typeface="+mn-lt"/>
              </a:rPr>
              <a:t>Etc..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609A262-2635-DD31-5A73-577B5970E026}"/>
              </a:ext>
            </a:extLst>
          </p:cNvPr>
          <p:cNvSpPr txBox="1">
            <a:spLocks/>
          </p:cNvSpPr>
          <p:nvPr/>
        </p:nvSpPr>
        <p:spPr bwMode="auto">
          <a:xfrm>
            <a:off x="4582095" y="3936157"/>
            <a:ext cx="3032125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defTabSz="685800">
              <a:defRPr/>
            </a:pPr>
            <a:r>
              <a:rPr lang="en-US" sz="2000" kern="0" dirty="0">
                <a:latin typeface="+mn-lt"/>
              </a:rPr>
              <a:t>Predict local mesh quality after operation</a:t>
            </a:r>
          </a:p>
          <a:p>
            <a:pPr lvl="1" defTabSz="685800">
              <a:defRPr/>
            </a:pPr>
            <a:r>
              <a:rPr lang="en-US" sz="1600" kern="0" dirty="0">
                <a:latin typeface="+mn-lt"/>
              </a:rPr>
              <a:t>Scaled Jacobian</a:t>
            </a:r>
          </a:p>
          <a:p>
            <a:pPr lvl="1" defTabSz="685800">
              <a:defRPr/>
            </a:pPr>
            <a:r>
              <a:rPr lang="en-US" sz="1600" kern="0" dirty="0">
                <a:latin typeface="+mn-lt"/>
              </a:rPr>
              <a:t>In-Radius</a:t>
            </a:r>
          </a:p>
          <a:p>
            <a:pPr lvl="1" defTabSz="685800">
              <a:defRPr/>
            </a:pPr>
            <a:r>
              <a:rPr lang="en-US" sz="1600" kern="0" dirty="0">
                <a:latin typeface="+mn-lt"/>
              </a:rPr>
              <a:t>Deviation</a:t>
            </a:r>
          </a:p>
        </p:txBody>
      </p:sp>
      <p:sp>
        <p:nvSpPr>
          <p:cNvPr id="7176" name="TextBox 10">
            <a:extLst>
              <a:ext uri="{FF2B5EF4-FFF2-40B4-BE49-F238E27FC236}">
                <a16:creationId xmlns:a16="http://schemas.microsoft.com/office/drawing/2014/main" id="{97740696-51B8-7675-C65C-AD1233411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883" y="3571031"/>
            <a:ext cx="50048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>
                <a:latin typeface="+mn-lt"/>
              </a:rPr>
              <a:t>Find solution that yields best mesh quality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9784B94-B523-22CE-0D93-0135D1C02547}"/>
              </a:ext>
            </a:extLst>
          </p:cNvPr>
          <p:cNvSpPr/>
          <p:nvPr/>
        </p:nvSpPr>
        <p:spPr>
          <a:xfrm>
            <a:off x="1005457" y="3583731"/>
            <a:ext cx="342900" cy="342900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7178" name="TextBox 14">
            <a:extLst>
              <a:ext uri="{FF2B5EF4-FFF2-40B4-BE49-F238E27FC236}">
                <a16:creationId xmlns:a16="http://schemas.microsoft.com/office/drawing/2014/main" id="{026DBFE3-F9A1-0314-FE56-8B2CDA753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028" y="3550570"/>
            <a:ext cx="3305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E1C10E17-1B61-A462-575D-886F37A8DA76}"/>
              </a:ext>
            </a:extLst>
          </p:cNvPr>
          <p:cNvSpPr txBox="1">
            <a:spLocks/>
          </p:cNvSpPr>
          <p:nvPr/>
        </p:nvSpPr>
        <p:spPr bwMode="auto">
          <a:xfrm>
            <a:off x="1262633" y="1810496"/>
            <a:ext cx="3032125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defTabSz="685800">
              <a:defRPr/>
            </a:pPr>
            <a:r>
              <a:rPr lang="en-US" sz="2000" kern="0" dirty="0">
                <a:latin typeface="+mn-lt"/>
              </a:rPr>
              <a:t>For a given local topology</a:t>
            </a:r>
          </a:p>
          <a:p>
            <a:pPr lvl="1" defTabSz="685800">
              <a:defRPr/>
            </a:pPr>
            <a:r>
              <a:rPr lang="en-US" sz="1600" kern="0" dirty="0">
                <a:latin typeface="+mn-lt"/>
              </a:rPr>
              <a:t>Small Curve</a:t>
            </a:r>
          </a:p>
          <a:p>
            <a:pPr lvl="1" defTabSz="685800">
              <a:defRPr/>
            </a:pPr>
            <a:r>
              <a:rPr lang="en-US" sz="1600" kern="0" dirty="0">
                <a:latin typeface="+mn-lt"/>
              </a:rPr>
              <a:t>Small Surface</a:t>
            </a:r>
          </a:p>
          <a:p>
            <a:pPr lvl="1" defTabSz="685800">
              <a:defRPr/>
            </a:pPr>
            <a:r>
              <a:rPr lang="en-US" sz="1600" kern="0" dirty="0">
                <a:latin typeface="+mn-lt"/>
              </a:rPr>
              <a:t>Sharp Angle at Vertex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0D00416B-C4B6-5C14-D11C-1D36B7430BFD}"/>
              </a:ext>
            </a:extLst>
          </p:cNvPr>
          <p:cNvSpPr txBox="1">
            <a:spLocks/>
          </p:cNvSpPr>
          <p:nvPr/>
        </p:nvSpPr>
        <p:spPr>
          <a:xfrm>
            <a:off x="8391024" y="5876542"/>
            <a:ext cx="366712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9077397-4851-3148-9D94-31CB62516DD3}" type="slidenum">
              <a:rPr lang="en-US" sz="105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>
                <a:defRPr/>
              </a:pPr>
              <a:t>17</a:t>
            </a:fld>
            <a:endParaRPr lang="en-US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B8A8D48-8B5A-DE91-3E4E-99FF21C8E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217488"/>
            <a:ext cx="67913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00"/>
                </a:solidFill>
              </a:rPr>
              <a:t>Defeaturing using Machine Learning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BCC324A3-F2BD-B0DD-F771-EACB616F3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9"/>
          <a:stretch/>
        </p:blipFill>
        <p:spPr bwMode="auto">
          <a:xfrm>
            <a:off x="9628594" y="4160327"/>
            <a:ext cx="1918588" cy="232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AC8FA500-6F87-7919-10AD-FE51A498D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4654" y="4185675"/>
            <a:ext cx="1146264" cy="3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 dirty="0"/>
              <a:t>tweak remove topology curve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9FED48B2-76B3-E22B-E381-E2BCA2141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0847" y="5010944"/>
            <a:ext cx="1208909" cy="38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 dirty="0"/>
              <a:t>tweak remove topology surface</a:t>
            </a: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57C7FFF1-46C5-6309-2A59-B1BC665AB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0846" y="5917927"/>
            <a:ext cx="1208909" cy="23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 dirty="0"/>
              <a:t>blunt tangency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B904186-1C21-D06B-303B-0E58AB559E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"/>
          <a:stretch/>
        </p:blipFill>
        <p:spPr bwMode="auto">
          <a:xfrm>
            <a:off x="9628594" y="1146493"/>
            <a:ext cx="1924064" cy="299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8468E2D3-D04E-7921-4AF6-95B35C0A1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1348" y="1327748"/>
            <a:ext cx="1017246" cy="22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 dirty="0"/>
              <a:t>remove surface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FBA425C2-A00E-3E1B-3758-B07C14154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4934" y="1911028"/>
            <a:ext cx="1115983" cy="37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 dirty="0"/>
              <a:t>tweak replace surface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35FDD8DB-0131-E310-8800-56FE39D92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4934" y="2808205"/>
            <a:ext cx="1115983" cy="37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 dirty="0"/>
              <a:t>composite surfaces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9240A21A-6EBB-C84C-43BA-84DB15280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9794" y="3552879"/>
            <a:ext cx="1115983" cy="22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 dirty="0"/>
              <a:t>collapse curve</a:t>
            </a: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id="{70FBFA5B-BAC1-E936-BC0A-E1807BFB7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9545" y="890342"/>
            <a:ext cx="1178343" cy="22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 dirty="0"/>
              <a:t>begin state</a:t>
            </a: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22D0F187-043F-C603-C318-EB0192A3E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4953" y="882090"/>
            <a:ext cx="1178343" cy="22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200"/>
              <a:t>end state</a:t>
            </a: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CF8DFED3-A125-7C38-E61B-1B30E6897986}"/>
              </a:ext>
            </a:extLst>
          </p:cNvPr>
          <p:cNvSpPr txBox="1">
            <a:spLocks/>
          </p:cNvSpPr>
          <p:nvPr/>
        </p:nvSpPr>
        <p:spPr>
          <a:xfrm>
            <a:off x="16842848" y="8470058"/>
            <a:ext cx="366712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31E5FAD-0EA9-1548-A62C-03C1FBA241A1}" type="slidenum">
              <a:rPr lang="en-US" sz="105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>
                <a:defRPr/>
              </a:pPr>
              <a:t>17</a:t>
            </a:fld>
            <a:endParaRPr lang="en-US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>
            <a:extLst>
              <a:ext uri="{FF2B5EF4-FFF2-40B4-BE49-F238E27FC236}">
                <a16:creationId xmlns:a16="http://schemas.microsoft.com/office/drawing/2014/main" id="{AC25C8FE-F87A-29FC-50CE-868D090C4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1066800"/>
            <a:ext cx="167163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>
            <a:extLst>
              <a:ext uri="{FF2B5EF4-FFF2-40B4-BE49-F238E27FC236}">
                <a16:creationId xmlns:a16="http://schemas.microsoft.com/office/drawing/2014/main" id="{E8886A5A-3725-B4C3-4D0B-D54E54738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1" y="1371600"/>
            <a:ext cx="15017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Click to add additional diagnostics that use machine learning</a:t>
            </a:r>
            <a:endParaRPr lang="en-US" altLang="en-US" sz="2400" dirty="0">
              <a:latin typeface="+mn-lt"/>
            </a:endParaRPr>
          </a:p>
        </p:txBody>
      </p:sp>
      <p:sp>
        <p:nvSpPr>
          <p:cNvPr id="14341" name="Line 15">
            <a:extLst>
              <a:ext uri="{FF2B5EF4-FFF2-40B4-BE49-F238E27FC236}">
                <a16:creationId xmlns:a16="http://schemas.microsoft.com/office/drawing/2014/main" id="{78C58DAA-0559-B12C-58FD-01F6672130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1524000"/>
            <a:ext cx="533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42" name="Picture 31">
            <a:extLst>
              <a:ext uri="{FF2B5EF4-FFF2-40B4-BE49-F238E27FC236}">
                <a16:creationId xmlns:a16="http://schemas.microsoft.com/office/drawing/2014/main" id="{E8678600-9D22-DC97-566C-118C8EDD0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1066800"/>
            <a:ext cx="1884363" cy="569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4">
            <a:extLst>
              <a:ext uri="{FF2B5EF4-FFF2-40B4-BE49-F238E27FC236}">
                <a16:creationId xmlns:a16="http://schemas.microsoft.com/office/drawing/2014/main" id="{F3C293A9-2272-837D-137F-F8CEFAEDE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226" y="1766888"/>
            <a:ext cx="22082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+mn-lt"/>
              </a:rPr>
              <a:t>Settings used only with Machine Learning Diagnostics</a:t>
            </a:r>
          </a:p>
        </p:txBody>
      </p:sp>
      <p:sp>
        <p:nvSpPr>
          <p:cNvPr id="14344" name="Text Box 4">
            <a:extLst>
              <a:ext uri="{FF2B5EF4-FFF2-40B4-BE49-F238E27FC236}">
                <a16:creationId xmlns:a16="http://schemas.microsoft.com/office/drawing/2014/main" id="{DFC5BD1A-A1A8-423F-8A5D-20444C002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9" y="3502025"/>
            <a:ext cx="15017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>
                <a:latin typeface="+mn-lt"/>
              </a:rPr>
              <a:t>Diagnostics available without ML Models  Loaded</a:t>
            </a:r>
            <a:endParaRPr lang="en-US" altLang="en-US" sz="2400">
              <a:latin typeface="+mn-lt"/>
            </a:endParaRPr>
          </a:p>
        </p:txBody>
      </p:sp>
      <p:sp>
        <p:nvSpPr>
          <p:cNvPr id="14345" name="Text Box 4">
            <a:extLst>
              <a:ext uri="{FF2B5EF4-FFF2-40B4-BE49-F238E27FC236}">
                <a16:creationId xmlns:a16="http://schemas.microsoft.com/office/drawing/2014/main" id="{9611C7D2-B734-347B-3C96-10F71CE70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225" y="4445000"/>
            <a:ext cx="2738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+mn-lt"/>
              </a:rPr>
              <a:t>1. Predict tet mesh quality on the CAD before meshing</a:t>
            </a:r>
          </a:p>
        </p:txBody>
      </p:sp>
      <p:sp>
        <p:nvSpPr>
          <p:cNvPr id="14346" name="Text Box 4">
            <a:extLst>
              <a:ext uri="{FF2B5EF4-FFF2-40B4-BE49-F238E27FC236}">
                <a16:creationId xmlns:a16="http://schemas.microsoft.com/office/drawing/2014/main" id="{C35F0D4E-B751-C104-C19D-B3EE1D190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225" y="5311775"/>
            <a:ext cx="2738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+mn-lt"/>
              </a:rPr>
              <a:t>2. Classify volumes based on their predicted function</a:t>
            </a:r>
          </a:p>
        </p:txBody>
      </p:sp>
      <p:sp>
        <p:nvSpPr>
          <p:cNvPr id="14347" name="AutoShape 12">
            <a:extLst>
              <a:ext uri="{FF2B5EF4-FFF2-40B4-BE49-F238E27FC236}">
                <a16:creationId xmlns:a16="http://schemas.microsoft.com/office/drawing/2014/main" id="{56281B62-87AD-4D70-EC0F-E26E9708539F}"/>
              </a:ext>
            </a:extLst>
          </p:cNvPr>
          <p:cNvSpPr>
            <a:spLocks/>
          </p:cNvSpPr>
          <p:nvPr/>
        </p:nvSpPr>
        <p:spPr bwMode="auto">
          <a:xfrm>
            <a:off x="7253288" y="1670051"/>
            <a:ext cx="228600" cy="1025525"/>
          </a:xfrm>
          <a:prstGeom prst="rightBrace">
            <a:avLst>
              <a:gd name="adj1" fmla="val 69805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348" name="AutoShape 12">
            <a:extLst>
              <a:ext uri="{FF2B5EF4-FFF2-40B4-BE49-F238E27FC236}">
                <a16:creationId xmlns:a16="http://schemas.microsoft.com/office/drawing/2014/main" id="{AD4DF3DE-6296-FB08-EF06-A6A959F03B1D}"/>
              </a:ext>
            </a:extLst>
          </p:cNvPr>
          <p:cNvSpPr>
            <a:spLocks/>
          </p:cNvSpPr>
          <p:nvPr/>
        </p:nvSpPr>
        <p:spPr bwMode="auto">
          <a:xfrm>
            <a:off x="7286625" y="4506914"/>
            <a:ext cx="160338" cy="369887"/>
          </a:xfrm>
          <a:prstGeom prst="rightBrace">
            <a:avLst>
              <a:gd name="adj1" fmla="val 69133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349" name="AutoShape 12">
            <a:extLst>
              <a:ext uri="{FF2B5EF4-FFF2-40B4-BE49-F238E27FC236}">
                <a16:creationId xmlns:a16="http://schemas.microsoft.com/office/drawing/2014/main" id="{04C0F6C9-4773-5F78-E892-8449792DE7F2}"/>
              </a:ext>
            </a:extLst>
          </p:cNvPr>
          <p:cNvSpPr>
            <a:spLocks/>
          </p:cNvSpPr>
          <p:nvPr/>
        </p:nvSpPr>
        <p:spPr bwMode="auto">
          <a:xfrm>
            <a:off x="7286626" y="4959350"/>
            <a:ext cx="195263" cy="1289050"/>
          </a:xfrm>
          <a:prstGeom prst="rightBrace">
            <a:avLst>
              <a:gd name="adj1" fmla="val 69286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350" name="Text Box 4">
            <a:extLst>
              <a:ext uri="{FF2B5EF4-FFF2-40B4-BE49-F238E27FC236}">
                <a16:creationId xmlns:a16="http://schemas.microsoft.com/office/drawing/2014/main" id="{94917926-698B-68A6-D65E-3596C927E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225" y="3695700"/>
            <a:ext cx="2738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+mn-lt"/>
              </a:rPr>
              <a:t>Two new diagnostics that use Machine Learning:</a:t>
            </a:r>
          </a:p>
        </p:txBody>
      </p:sp>
      <p:sp>
        <p:nvSpPr>
          <p:cNvPr id="14351" name="AutoShape 12">
            <a:extLst>
              <a:ext uri="{FF2B5EF4-FFF2-40B4-BE49-F238E27FC236}">
                <a16:creationId xmlns:a16="http://schemas.microsoft.com/office/drawing/2014/main" id="{BCB8B874-D39E-A456-3894-1A23105C2D4F}"/>
              </a:ext>
            </a:extLst>
          </p:cNvPr>
          <p:cNvSpPr>
            <a:spLocks/>
          </p:cNvSpPr>
          <p:nvPr/>
        </p:nvSpPr>
        <p:spPr bwMode="auto">
          <a:xfrm flipH="1">
            <a:off x="3141663" y="3124200"/>
            <a:ext cx="176212" cy="2133600"/>
          </a:xfrm>
          <a:prstGeom prst="rightBrace">
            <a:avLst>
              <a:gd name="adj1" fmla="val 70126"/>
              <a:gd name="adj2" fmla="val 48949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352" name="Text Box 4">
            <a:extLst>
              <a:ext uri="{FF2B5EF4-FFF2-40B4-BE49-F238E27FC236}">
                <a16:creationId xmlns:a16="http://schemas.microsoft.com/office/drawing/2014/main" id="{FA1047A8-466B-9822-5411-1E7B01309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1" y="5991226"/>
            <a:ext cx="15017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>
                <a:latin typeface="+mn-lt"/>
              </a:rPr>
              <a:t>Without ML</a:t>
            </a:r>
            <a:endParaRPr lang="en-US" altLang="en-US" sz="2400">
              <a:latin typeface="+mn-lt"/>
            </a:endParaRPr>
          </a:p>
        </p:txBody>
      </p:sp>
      <p:sp>
        <p:nvSpPr>
          <p:cNvPr id="14353" name="Text Box 4">
            <a:extLst>
              <a:ext uri="{FF2B5EF4-FFF2-40B4-BE49-F238E27FC236}">
                <a16:creationId xmlns:a16="http://schemas.microsoft.com/office/drawing/2014/main" id="{1685D365-72B2-8969-684D-EE2D1466E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1" y="6307139"/>
            <a:ext cx="15017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>
                <a:latin typeface="+mn-lt"/>
              </a:rPr>
              <a:t>With ML</a:t>
            </a:r>
            <a:endParaRPr lang="en-US" altLang="en-US" sz="2400">
              <a:latin typeface="+mn-lt"/>
            </a:endParaRPr>
          </a:p>
        </p:txBody>
      </p:sp>
      <p:sp>
        <p:nvSpPr>
          <p:cNvPr id="14354" name="Line 15">
            <a:extLst>
              <a:ext uri="{FF2B5EF4-FFF2-40B4-BE49-F238E27FC236}">
                <a16:creationId xmlns:a16="http://schemas.microsoft.com/office/drawing/2014/main" id="{D03B745C-18B8-B2AD-E5D0-6050BF86160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14801" y="5257800"/>
            <a:ext cx="15875" cy="762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Line 15">
            <a:extLst>
              <a:ext uri="{FF2B5EF4-FFF2-40B4-BE49-F238E27FC236}">
                <a16:creationId xmlns:a16="http://schemas.microsoft.com/office/drawing/2014/main" id="{D849305B-57CE-DEF0-54D9-EC33EEF763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8538" y="6477000"/>
            <a:ext cx="525462" cy="63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B82377C-29B3-1519-15FD-941FD21F5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217488"/>
            <a:ext cx="8005707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00"/>
                </a:solidFill>
              </a:rPr>
              <a:t>Geometry Power Tool with Machine Learning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>
            <a:extLst>
              <a:ext uri="{FF2B5EF4-FFF2-40B4-BE49-F238E27FC236}">
                <a16:creationId xmlns:a16="http://schemas.microsoft.com/office/drawing/2014/main" id="{9AF9FF63-885B-6BC5-2417-0BF2F31FD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4" y="1125538"/>
            <a:ext cx="2605087" cy="431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>
            <a:extLst>
              <a:ext uri="{FF2B5EF4-FFF2-40B4-BE49-F238E27FC236}">
                <a16:creationId xmlns:a16="http://schemas.microsoft.com/office/drawing/2014/main" id="{C0F3A76F-505D-8467-60F6-53319C275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1104900"/>
            <a:ext cx="2324100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8">
            <a:extLst>
              <a:ext uri="{FF2B5EF4-FFF2-40B4-BE49-F238E27FC236}">
                <a16:creationId xmlns:a16="http://schemas.microsoft.com/office/drawing/2014/main" id="{5CEFA0C3-F138-B147-7C0B-FD2D016E1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2601" y="1422859"/>
            <a:ext cx="3200400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0350" indent="-2603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altLang="en-US" sz="2000" dirty="0">
                <a:latin typeface="+mn-lt"/>
                <a:ea typeface="+mn-ea"/>
              </a:rPr>
              <a:t>Import </a:t>
            </a:r>
            <a:r>
              <a:rPr lang="en-US" altLang="en-US" sz="2000" b="1" dirty="0">
                <a:latin typeface="+mn-lt"/>
                <a:ea typeface="+mn-ea"/>
              </a:rPr>
              <a:t>anc101.sat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z="2000" dirty="0">
                <a:latin typeface="+mn-lt"/>
                <a:ea typeface="+mn-ea"/>
              </a:rPr>
              <a:t>Enter </a:t>
            </a:r>
            <a:r>
              <a:rPr lang="en-US" altLang="ja-JP" sz="2000" dirty="0">
                <a:latin typeface="+mn-lt"/>
                <a:ea typeface="+mn-ea"/>
              </a:rPr>
              <a:t>"all" or "1" for volumes to analyze</a:t>
            </a:r>
          </a:p>
          <a:p>
            <a:pPr marL="0" indent="0">
              <a:spcBef>
                <a:spcPct val="50000"/>
              </a:spcBef>
            </a:pPr>
            <a:r>
              <a:rPr lang="en-US" altLang="ja-JP" sz="2000" dirty="0">
                <a:latin typeface="+mn-lt"/>
                <a:ea typeface="+mn-ea"/>
              </a:rPr>
              <a:t>Select "Options…"</a:t>
            </a:r>
          </a:p>
          <a:p>
            <a:pPr marL="0" indent="0">
              <a:spcBef>
                <a:spcPct val="50000"/>
              </a:spcBef>
            </a:pPr>
            <a:r>
              <a:rPr lang="en-US" altLang="ja-JP" sz="2000" dirty="0">
                <a:latin typeface="+mn-lt"/>
                <a:ea typeface="+mn-ea"/>
              </a:rPr>
              <a:t>Select "Auto Size"</a:t>
            </a:r>
          </a:p>
          <a:p>
            <a:pPr marL="0" indent="0">
              <a:spcBef>
                <a:spcPct val="50000"/>
              </a:spcBef>
            </a:pPr>
            <a:r>
              <a:rPr lang="en-US" altLang="ja-JP" sz="2000" dirty="0">
                <a:latin typeface="+mn-lt"/>
                <a:ea typeface="+mn-ea"/>
              </a:rPr>
              <a:t>Select "</a:t>
            </a:r>
            <a:r>
              <a:rPr lang="en-US" altLang="ja-JP" sz="2000" dirty="0" err="1">
                <a:latin typeface="+mn-lt"/>
                <a:ea typeface="+mn-ea"/>
              </a:rPr>
              <a:t>Tetmesh</a:t>
            </a:r>
            <a:r>
              <a:rPr lang="en-US" altLang="ja-JP" sz="2000" dirty="0">
                <a:latin typeface="+mn-lt"/>
                <a:ea typeface="+mn-ea"/>
              </a:rPr>
              <a:t> Poor Quality Metrics"</a:t>
            </a:r>
          </a:p>
          <a:p>
            <a:pPr marL="0" indent="0">
              <a:spcBef>
                <a:spcPct val="50000"/>
              </a:spcBef>
            </a:pPr>
            <a:r>
              <a:rPr lang="en-US" altLang="ja-JP" sz="2000" dirty="0">
                <a:latin typeface="+mn-lt"/>
                <a:ea typeface="+mn-ea"/>
              </a:rPr>
              <a:t>Unselect the remainder of the diagnostics</a:t>
            </a:r>
          </a:p>
          <a:p>
            <a:pPr marL="0" indent="0">
              <a:spcBef>
                <a:spcPct val="50000"/>
              </a:spcBef>
            </a:pPr>
            <a:r>
              <a:rPr lang="en-US" altLang="ja-JP" sz="2000" dirty="0">
                <a:latin typeface="+mn-lt"/>
                <a:ea typeface="+mn-ea"/>
              </a:rPr>
              <a:t>Select "Done"</a:t>
            </a:r>
          </a:p>
          <a:p>
            <a:pPr marL="0" indent="0">
              <a:spcBef>
                <a:spcPct val="50000"/>
              </a:spcBef>
            </a:pPr>
            <a:r>
              <a:rPr lang="en-US" altLang="ja-JP" sz="2000" dirty="0">
                <a:latin typeface="+mn-lt"/>
                <a:ea typeface="+mn-ea"/>
              </a:rPr>
              <a:t>Select "Analyze"</a:t>
            </a:r>
          </a:p>
        </p:txBody>
      </p:sp>
      <p:pic>
        <p:nvPicPr>
          <p:cNvPr id="16390" name="Picture 5">
            <a:extLst>
              <a:ext uri="{FF2B5EF4-FFF2-40B4-BE49-F238E27FC236}">
                <a16:creationId xmlns:a16="http://schemas.microsoft.com/office/drawing/2014/main" id="{2C1F9265-F9B4-D76A-8D5A-29C113627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5332414"/>
            <a:ext cx="23241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3F7B4CCC-969C-2CE0-EC98-5A26B7E17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5384" y="217488"/>
            <a:ext cx="8005707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00"/>
                </a:solidFill>
              </a:rPr>
              <a:t>Geometry Power Tool ML Example</a:t>
            </a:r>
          </a:p>
        </p:txBody>
      </p:sp>
      <p:sp>
        <p:nvSpPr>
          <p:cNvPr id="6" name="Oval 23">
            <a:extLst>
              <a:ext uri="{FF2B5EF4-FFF2-40B4-BE49-F238E27FC236}">
                <a16:creationId xmlns:a16="http://schemas.microsoft.com/office/drawing/2014/main" id="{3917BC32-5D79-28EC-44F4-AC4AAD55C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1601" y="148246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/>
              <a:t>1</a:t>
            </a:r>
          </a:p>
        </p:txBody>
      </p:sp>
      <p:sp>
        <p:nvSpPr>
          <p:cNvPr id="7" name="Oval 24">
            <a:extLst>
              <a:ext uri="{FF2B5EF4-FFF2-40B4-BE49-F238E27FC236}">
                <a16:creationId xmlns:a16="http://schemas.microsoft.com/office/drawing/2014/main" id="{AB57390F-D40C-7B7A-CAA5-CA0237F03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1601" y="1927226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87F8304E-7E87-B961-DE31-F66D15E7D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1601" y="2689546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0" name="Oval 56">
            <a:extLst>
              <a:ext uri="{FF2B5EF4-FFF2-40B4-BE49-F238E27FC236}">
                <a16:creationId xmlns:a16="http://schemas.microsoft.com/office/drawing/2014/main" id="{9908C81D-7C79-F20A-1C07-00476F033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1601" y="3624300"/>
            <a:ext cx="381000" cy="304800"/>
          </a:xfrm>
          <a:prstGeom prst="ellips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1" name="Oval 57">
            <a:extLst>
              <a:ext uri="{FF2B5EF4-FFF2-40B4-BE49-F238E27FC236}">
                <a16:creationId xmlns:a16="http://schemas.microsoft.com/office/drawing/2014/main" id="{DFE5B468-FB70-57E6-A47E-B49688787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1601" y="439533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2" name="Oval 57">
            <a:extLst>
              <a:ext uri="{FF2B5EF4-FFF2-40B4-BE49-F238E27FC236}">
                <a16:creationId xmlns:a16="http://schemas.microsoft.com/office/drawing/2014/main" id="{7238222E-40D3-2224-ECA4-A0B1F6E73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5575" y="5977396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3" name="Oval 24">
            <a:extLst>
              <a:ext uri="{FF2B5EF4-FFF2-40B4-BE49-F238E27FC236}">
                <a16:creationId xmlns:a16="http://schemas.microsoft.com/office/drawing/2014/main" id="{D35DC19C-06B4-B678-F035-DF2BF2BC3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5775" y="1349497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14" name="Oval 11">
            <a:extLst>
              <a:ext uri="{FF2B5EF4-FFF2-40B4-BE49-F238E27FC236}">
                <a16:creationId xmlns:a16="http://schemas.microsoft.com/office/drawing/2014/main" id="{1CD5216B-12CE-6146-2B8B-D6277A5D6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775" y="157337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5" name="Oval 62">
            <a:extLst>
              <a:ext uri="{FF2B5EF4-FFF2-40B4-BE49-F238E27FC236}">
                <a16:creationId xmlns:a16="http://schemas.microsoft.com/office/drawing/2014/main" id="{293052B5-53D1-C0F1-B8F8-935370A12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1601" y="3171304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6" name="Oval 62">
            <a:extLst>
              <a:ext uri="{FF2B5EF4-FFF2-40B4-BE49-F238E27FC236}">
                <a16:creationId xmlns:a16="http://schemas.microsoft.com/office/drawing/2014/main" id="{333CF467-C925-7987-1AC0-82A644860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6" y="294753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7" name="Oval 56">
            <a:extLst>
              <a:ext uri="{FF2B5EF4-FFF2-40B4-BE49-F238E27FC236}">
                <a16:creationId xmlns:a16="http://schemas.microsoft.com/office/drawing/2014/main" id="{CDCAF517-E8B4-20CD-F513-678063C2E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87" y="5450306"/>
            <a:ext cx="381000" cy="304800"/>
          </a:xfrm>
          <a:prstGeom prst="ellips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8" name="Oval 57">
            <a:extLst>
              <a:ext uri="{FF2B5EF4-FFF2-40B4-BE49-F238E27FC236}">
                <a16:creationId xmlns:a16="http://schemas.microsoft.com/office/drawing/2014/main" id="{18D4E00D-DD6C-E186-9E4A-DE60C28E0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87" y="4875652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9" name="Oval 57">
            <a:extLst>
              <a:ext uri="{FF2B5EF4-FFF2-40B4-BE49-F238E27FC236}">
                <a16:creationId xmlns:a16="http://schemas.microsoft.com/office/drawing/2014/main" id="{7CE3204F-399B-B2C2-D365-39B462A48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1601" y="516636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0" name="Oval 7">
            <a:extLst>
              <a:ext uri="{FF2B5EF4-FFF2-40B4-BE49-F238E27FC236}">
                <a16:creationId xmlns:a16="http://schemas.microsoft.com/office/drawing/2014/main" id="{DE8E90DA-6AD4-9598-88EA-43C5C805F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3" y="185476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dirty="0"/>
              <a:t>8</a:t>
            </a:r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1869EBA8-D9FD-BD51-87BC-18FEFA6BC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1601" y="5602706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 dirty="0"/>
              <a:t>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AutoShape 4">
            <a:extLst>
              <a:ext uri="{FF2B5EF4-FFF2-40B4-BE49-F238E27FC236}">
                <a16:creationId xmlns:a16="http://schemas.microsoft.com/office/drawing/2014/main" id="{E2F69416-B070-FB46-834F-285589195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6" y="5089526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3" name="AutoShape 5">
            <a:extLst>
              <a:ext uri="{FF2B5EF4-FFF2-40B4-BE49-F238E27FC236}">
                <a16:creationId xmlns:a16="http://schemas.microsoft.com/office/drawing/2014/main" id="{2EC0F35A-F7CD-3547-B3AA-D4A276618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76" y="5089526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4" name="AutoShape 6">
            <a:extLst>
              <a:ext uri="{FF2B5EF4-FFF2-40B4-BE49-F238E27FC236}">
                <a16:creationId xmlns:a16="http://schemas.microsoft.com/office/drawing/2014/main" id="{4B6E4675-336D-3B4C-8EE8-D15B9D01E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564" y="3267076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5" name="AutoShape 7">
            <a:extLst>
              <a:ext uri="{FF2B5EF4-FFF2-40B4-BE49-F238E27FC236}">
                <a16:creationId xmlns:a16="http://schemas.microsoft.com/office/drawing/2014/main" id="{F6D52CC5-E0CD-1940-96F1-64081DC7C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76" y="3267076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6" name="AutoShape 8">
            <a:extLst>
              <a:ext uri="{FF2B5EF4-FFF2-40B4-BE49-F238E27FC236}">
                <a16:creationId xmlns:a16="http://schemas.microsoft.com/office/drawing/2014/main" id="{45410473-B5B5-6448-B8E2-596FA6C37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563" y="1446214"/>
            <a:ext cx="2671762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7" name="AutoShape 9">
            <a:extLst>
              <a:ext uri="{FF2B5EF4-FFF2-40B4-BE49-F238E27FC236}">
                <a16:creationId xmlns:a16="http://schemas.microsoft.com/office/drawing/2014/main" id="{A721B6E7-4C57-7C44-9BBF-245059C0D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76" y="1446214"/>
            <a:ext cx="266382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8" name="AutoShape 10">
            <a:extLst>
              <a:ext uri="{FF2B5EF4-FFF2-40B4-BE49-F238E27FC236}">
                <a16:creationId xmlns:a16="http://schemas.microsoft.com/office/drawing/2014/main" id="{04D6E6AD-391A-4C4D-8BF0-F403AB86C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6" y="1446214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5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52" name="Rectangle 11">
            <a:extLst>
              <a:ext uri="{FF2B5EF4-FFF2-40B4-BE49-F238E27FC236}">
                <a16:creationId xmlns:a16="http://schemas.microsoft.com/office/drawing/2014/main" id="{E39A4CF5-9D4B-6C47-B24D-9D11607F7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217488"/>
            <a:ext cx="67913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00"/>
                </a:solidFill>
              </a:rPr>
              <a:t>The CUBIT™  Workflow</a:t>
            </a:r>
          </a:p>
        </p:txBody>
      </p:sp>
      <p:pic>
        <p:nvPicPr>
          <p:cNvPr id="6153" name="Picture 12">
            <a:extLst>
              <a:ext uri="{FF2B5EF4-FFF2-40B4-BE49-F238E27FC236}">
                <a16:creationId xmlns:a16="http://schemas.microsoft.com/office/drawing/2014/main" id="{F518FFD2-7B2F-0A47-B10A-4A28FA02C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9" y="1516063"/>
            <a:ext cx="898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3">
            <a:extLst>
              <a:ext uri="{FF2B5EF4-FFF2-40B4-BE49-F238E27FC236}">
                <a16:creationId xmlns:a16="http://schemas.microsoft.com/office/drawing/2014/main" id="{E40BCAED-86B3-BF46-B80A-C9C713B5C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1" y="1508126"/>
            <a:ext cx="102552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4">
            <a:extLst>
              <a:ext uri="{FF2B5EF4-FFF2-40B4-BE49-F238E27FC236}">
                <a16:creationId xmlns:a16="http://schemas.microsoft.com/office/drawing/2014/main" id="{2EF95D41-F79A-2D46-8643-F21CB9EC6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4" y="1554163"/>
            <a:ext cx="992187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5">
            <a:extLst>
              <a:ext uri="{FF2B5EF4-FFF2-40B4-BE49-F238E27FC236}">
                <a16:creationId xmlns:a16="http://schemas.microsoft.com/office/drawing/2014/main" id="{4ED6DB17-CE4B-C043-BDB1-9EC28E572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3344864"/>
            <a:ext cx="102235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6">
            <a:extLst>
              <a:ext uri="{FF2B5EF4-FFF2-40B4-BE49-F238E27FC236}">
                <a16:creationId xmlns:a16="http://schemas.microsoft.com/office/drawing/2014/main" id="{37777D63-698F-A841-9F44-4CD8DA4BC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4" y="3319463"/>
            <a:ext cx="1017587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7">
            <a:extLst>
              <a:ext uri="{FF2B5EF4-FFF2-40B4-BE49-F238E27FC236}">
                <a16:creationId xmlns:a16="http://schemas.microsoft.com/office/drawing/2014/main" id="{97E24576-3C65-EB4B-A1D6-F095D88F7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6" y="5111750"/>
            <a:ext cx="1306513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8">
            <a:extLst>
              <a:ext uri="{FF2B5EF4-FFF2-40B4-BE49-F238E27FC236}">
                <a16:creationId xmlns:a16="http://schemas.microsoft.com/office/drawing/2014/main" id="{F413E5DE-E60F-C346-B180-89716CE5E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6" y="5146675"/>
            <a:ext cx="10334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7" name="AutoShape 19">
            <a:extLst>
              <a:ext uri="{FF2B5EF4-FFF2-40B4-BE49-F238E27FC236}">
                <a16:creationId xmlns:a16="http://schemas.microsoft.com/office/drawing/2014/main" id="{B2ECF1B3-6B40-8F44-84FE-C2897F3FC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6" y="3267076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161" name="Picture 20">
            <a:extLst>
              <a:ext uri="{FF2B5EF4-FFF2-40B4-BE49-F238E27FC236}">
                <a16:creationId xmlns:a16="http://schemas.microsoft.com/office/drawing/2014/main" id="{AC6D4C40-B66D-7A48-A4EA-7FFE22286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9" y="3300414"/>
            <a:ext cx="10445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9" name="AutoShape 21">
            <a:extLst>
              <a:ext uri="{FF2B5EF4-FFF2-40B4-BE49-F238E27FC236}">
                <a16:creationId xmlns:a16="http://schemas.microsoft.com/office/drawing/2014/main" id="{7421BC42-D4F4-F94C-84CE-CC5AAA547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564" y="5089526"/>
            <a:ext cx="2695575" cy="1082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163" name="Picture 22">
            <a:extLst>
              <a:ext uri="{FF2B5EF4-FFF2-40B4-BE49-F238E27FC236}">
                <a16:creationId xmlns:a16="http://schemas.microsoft.com/office/drawing/2014/main" id="{6E38A243-8CF1-674C-842A-F11386E35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6" y="5156201"/>
            <a:ext cx="100806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64" name="AutoShape 23">
            <a:extLst>
              <a:ext uri="{FF2B5EF4-FFF2-40B4-BE49-F238E27FC236}">
                <a16:creationId xmlns:a16="http://schemas.microsoft.com/office/drawing/2014/main" id="{B06C7F69-C36E-9943-914D-6BB3284B4E38}"/>
              </a:ext>
            </a:extLst>
          </p:cNvPr>
          <p:cNvCxnSpPr>
            <a:cxnSpLocks noChangeShapeType="1"/>
            <a:stCxn id="7178" idx="3"/>
            <a:endCxn id="7177" idx="1"/>
          </p:cNvCxnSpPr>
          <p:nvPr/>
        </p:nvCxnSpPr>
        <p:spPr bwMode="auto">
          <a:xfrm>
            <a:off x="4508501" y="1987550"/>
            <a:ext cx="3333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5" name="AutoShape 24">
            <a:extLst>
              <a:ext uri="{FF2B5EF4-FFF2-40B4-BE49-F238E27FC236}">
                <a16:creationId xmlns:a16="http://schemas.microsoft.com/office/drawing/2014/main" id="{C88F67B5-F0AB-DF45-9A2F-D2706E0A93EC}"/>
              </a:ext>
            </a:extLst>
          </p:cNvPr>
          <p:cNvCxnSpPr>
            <a:cxnSpLocks noChangeShapeType="1"/>
            <a:stCxn id="7177" idx="3"/>
            <a:endCxn id="7176" idx="1"/>
          </p:cNvCxnSpPr>
          <p:nvPr/>
        </p:nvCxnSpPr>
        <p:spPr bwMode="auto">
          <a:xfrm>
            <a:off x="7505701" y="1987550"/>
            <a:ext cx="2968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6" name="AutoShape 25">
            <a:extLst>
              <a:ext uri="{FF2B5EF4-FFF2-40B4-BE49-F238E27FC236}">
                <a16:creationId xmlns:a16="http://schemas.microsoft.com/office/drawing/2014/main" id="{171F990A-CE3F-5B4F-81E8-8F989CE2DC80}"/>
              </a:ext>
            </a:extLst>
          </p:cNvPr>
          <p:cNvCxnSpPr>
            <a:cxnSpLocks noChangeShapeType="1"/>
            <a:stCxn id="7176" idx="2"/>
            <a:endCxn id="7187" idx="0"/>
          </p:cNvCxnSpPr>
          <p:nvPr/>
        </p:nvCxnSpPr>
        <p:spPr bwMode="auto">
          <a:xfrm rot="5400000">
            <a:off x="5780883" y="-91281"/>
            <a:ext cx="738187" cy="5978525"/>
          </a:xfrm>
          <a:prstGeom prst="bentConnector3">
            <a:avLst>
              <a:gd name="adj1" fmla="val 4989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7" name="AutoShape 26">
            <a:extLst>
              <a:ext uri="{FF2B5EF4-FFF2-40B4-BE49-F238E27FC236}">
                <a16:creationId xmlns:a16="http://schemas.microsoft.com/office/drawing/2014/main" id="{FCE011E1-C73A-F945-8C94-1DE03927B93B}"/>
              </a:ext>
            </a:extLst>
          </p:cNvPr>
          <p:cNvCxnSpPr>
            <a:cxnSpLocks noChangeShapeType="1"/>
            <a:stCxn id="7187" idx="3"/>
            <a:endCxn id="7175" idx="1"/>
          </p:cNvCxnSpPr>
          <p:nvPr/>
        </p:nvCxnSpPr>
        <p:spPr bwMode="auto">
          <a:xfrm>
            <a:off x="4508501" y="3808413"/>
            <a:ext cx="3333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8" name="AutoShape 27">
            <a:extLst>
              <a:ext uri="{FF2B5EF4-FFF2-40B4-BE49-F238E27FC236}">
                <a16:creationId xmlns:a16="http://schemas.microsoft.com/office/drawing/2014/main" id="{B3036360-DE7B-EC46-8AE7-819965104C94}"/>
              </a:ext>
            </a:extLst>
          </p:cNvPr>
          <p:cNvCxnSpPr>
            <a:cxnSpLocks noChangeShapeType="1"/>
            <a:stCxn id="7175" idx="3"/>
            <a:endCxn id="7174" idx="1"/>
          </p:cNvCxnSpPr>
          <p:nvPr/>
        </p:nvCxnSpPr>
        <p:spPr bwMode="auto">
          <a:xfrm>
            <a:off x="7537451" y="3808413"/>
            <a:ext cx="2651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9" name="AutoShape 28">
            <a:extLst>
              <a:ext uri="{FF2B5EF4-FFF2-40B4-BE49-F238E27FC236}">
                <a16:creationId xmlns:a16="http://schemas.microsoft.com/office/drawing/2014/main" id="{85BD642E-E1B6-EE44-A0D4-247B1379840E}"/>
              </a:ext>
            </a:extLst>
          </p:cNvPr>
          <p:cNvCxnSpPr>
            <a:cxnSpLocks noChangeShapeType="1"/>
            <a:stCxn id="7174" idx="2"/>
            <a:endCxn id="7172" idx="0"/>
          </p:cNvCxnSpPr>
          <p:nvPr/>
        </p:nvCxnSpPr>
        <p:spPr bwMode="auto">
          <a:xfrm rot="5400000">
            <a:off x="5785645" y="1724820"/>
            <a:ext cx="739775" cy="59896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0" name="AutoShape 29">
            <a:extLst>
              <a:ext uri="{FF2B5EF4-FFF2-40B4-BE49-F238E27FC236}">
                <a16:creationId xmlns:a16="http://schemas.microsoft.com/office/drawing/2014/main" id="{7946057F-2A66-4441-BBD4-DD8A4E9EFAF1}"/>
              </a:ext>
            </a:extLst>
          </p:cNvPr>
          <p:cNvCxnSpPr>
            <a:cxnSpLocks noChangeShapeType="1"/>
            <a:stCxn id="7172" idx="3"/>
            <a:endCxn id="7173" idx="1"/>
          </p:cNvCxnSpPr>
          <p:nvPr/>
        </p:nvCxnSpPr>
        <p:spPr bwMode="auto">
          <a:xfrm>
            <a:off x="4508501" y="5630863"/>
            <a:ext cx="3333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1" name="AutoShape 30">
            <a:extLst>
              <a:ext uri="{FF2B5EF4-FFF2-40B4-BE49-F238E27FC236}">
                <a16:creationId xmlns:a16="http://schemas.microsoft.com/office/drawing/2014/main" id="{7999257C-3BC3-FA4F-A005-6AC7289FFC1C}"/>
              </a:ext>
            </a:extLst>
          </p:cNvPr>
          <p:cNvCxnSpPr>
            <a:cxnSpLocks noChangeShapeType="1"/>
            <a:stCxn id="7173" idx="3"/>
            <a:endCxn id="7189" idx="1"/>
          </p:cNvCxnSpPr>
          <p:nvPr/>
        </p:nvCxnSpPr>
        <p:spPr bwMode="auto">
          <a:xfrm>
            <a:off x="7537451" y="5630863"/>
            <a:ext cx="2651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72" name="Text Box 31">
            <a:extLst>
              <a:ext uri="{FF2B5EF4-FFF2-40B4-BE49-F238E27FC236}">
                <a16:creationId xmlns:a16="http://schemas.microsoft.com/office/drawing/2014/main" id="{A526AFD8-6FEB-614A-9DB9-33AEF1380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339" y="1776413"/>
            <a:ext cx="1665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Import Solid Model</a:t>
            </a:r>
          </a:p>
        </p:txBody>
      </p:sp>
      <p:sp>
        <p:nvSpPr>
          <p:cNvPr id="6173" name="Oval 32">
            <a:extLst>
              <a:ext uri="{FF2B5EF4-FFF2-40B4-BE49-F238E27FC236}">
                <a16:creationId xmlns:a16="http://schemas.microsoft.com/office/drawing/2014/main" id="{FBFCC276-EADA-8640-B3EE-CC93968C8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051" y="1506539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604020202020204" pitchFamily="34" charset="0"/>
              </a:rPr>
              <a:t>1</a:t>
            </a:r>
          </a:p>
        </p:txBody>
      </p:sp>
      <p:sp>
        <p:nvSpPr>
          <p:cNvPr id="6174" name="Text Box 33">
            <a:extLst>
              <a:ext uri="{FF2B5EF4-FFF2-40B4-BE49-F238E27FC236}">
                <a16:creationId xmlns:a16="http://schemas.microsoft.com/office/drawing/2014/main" id="{C99DE0B2-1323-7D4C-8A26-D6E5734CB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0589" y="1798638"/>
            <a:ext cx="1665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Simplify Geometry</a:t>
            </a:r>
          </a:p>
        </p:txBody>
      </p:sp>
      <p:sp>
        <p:nvSpPr>
          <p:cNvPr id="6175" name="Oval 34">
            <a:extLst>
              <a:ext uri="{FF2B5EF4-FFF2-40B4-BE49-F238E27FC236}">
                <a16:creationId xmlns:a16="http://schemas.microsoft.com/office/drawing/2014/main" id="{FE908462-891B-464A-87C5-397FAF826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4301" y="1528764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604020202020204" pitchFamily="34" charset="0"/>
              </a:rPr>
              <a:t>2</a:t>
            </a:r>
          </a:p>
        </p:txBody>
      </p:sp>
      <p:sp>
        <p:nvSpPr>
          <p:cNvPr id="6176" name="Text Box 35">
            <a:extLst>
              <a:ext uri="{FF2B5EF4-FFF2-40B4-BE49-F238E27FC236}">
                <a16:creationId xmlns:a16="http://schemas.microsoft.com/office/drawing/2014/main" id="{E35C1297-4643-6B45-95D5-A5D694BF5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2714" y="1830388"/>
            <a:ext cx="1665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Decompose Geometry</a:t>
            </a:r>
          </a:p>
        </p:txBody>
      </p:sp>
      <p:sp>
        <p:nvSpPr>
          <p:cNvPr id="6177" name="Oval 36">
            <a:extLst>
              <a:ext uri="{FF2B5EF4-FFF2-40B4-BE49-F238E27FC236}">
                <a16:creationId xmlns:a16="http://schemas.microsoft.com/office/drawing/2014/main" id="{71248F0D-7403-8B49-9554-D166A3C9C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6426" y="1560514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604020202020204" pitchFamily="34" charset="0"/>
              </a:rPr>
              <a:t>3</a:t>
            </a:r>
          </a:p>
        </p:txBody>
      </p:sp>
      <p:sp>
        <p:nvSpPr>
          <p:cNvPr id="6178" name="Text Box 37">
            <a:extLst>
              <a:ext uri="{FF2B5EF4-FFF2-40B4-BE49-F238E27FC236}">
                <a16:creationId xmlns:a16="http://schemas.microsoft.com/office/drawing/2014/main" id="{94BDE56E-1EC9-5449-A9A8-A7708AA08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4025" y="3616325"/>
            <a:ext cx="16652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Imprint &amp; Merge</a:t>
            </a:r>
          </a:p>
        </p:txBody>
      </p:sp>
      <p:sp>
        <p:nvSpPr>
          <p:cNvPr id="6179" name="Oval 38">
            <a:extLst>
              <a:ext uri="{FF2B5EF4-FFF2-40B4-BE49-F238E27FC236}">
                <a16:creationId xmlns:a16="http://schemas.microsoft.com/office/drawing/2014/main" id="{AF554F67-44E5-544E-96C3-EE6DAF3B8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7739" y="3346451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604020202020204" pitchFamily="34" charset="0"/>
              </a:rPr>
              <a:t>4</a:t>
            </a:r>
          </a:p>
        </p:txBody>
      </p:sp>
      <p:sp>
        <p:nvSpPr>
          <p:cNvPr id="6180" name="Text Box 39">
            <a:extLst>
              <a:ext uri="{FF2B5EF4-FFF2-40B4-BE49-F238E27FC236}">
                <a16:creationId xmlns:a16="http://schemas.microsoft.com/office/drawing/2014/main" id="{445AD888-0743-9C4B-A37A-D03286930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4239" y="3624263"/>
            <a:ext cx="1665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Set Schemes</a:t>
            </a:r>
          </a:p>
          <a:p>
            <a:r>
              <a:rPr lang="en-US" altLang="en-US" sz="1800" b="1"/>
              <a:t>&amp; Intervals</a:t>
            </a:r>
          </a:p>
        </p:txBody>
      </p:sp>
      <p:sp>
        <p:nvSpPr>
          <p:cNvPr id="6181" name="Oval 40">
            <a:extLst>
              <a:ext uri="{FF2B5EF4-FFF2-40B4-BE49-F238E27FC236}">
                <a16:creationId xmlns:a16="http://schemas.microsoft.com/office/drawing/2014/main" id="{6E4AC456-5473-E04A-859F-AF18BADA1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376" y="3352801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604020202020204" pitchFamily="34" charset="0"/>
              </a:rPr>
              <a:t>5</a:t>
            </a:r>
          </a:p>
        </p:txBody>
      </p:sp>
      <p:sp>
        <p:nvSpPr>
          <p:cNvPr id="6182" name="Text Box 41">
            <a:extLst>
              <a:ext uri="{FF2B5EF4-FFF2-40B4-BE49-F238E27FC236}">
                <a16:creationId xmlns:a16="http://schemas.microsoft.com/office/drawing/2014/main" id="{F9400569-418C-044A-8C6B-693DE79FB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9738" y="3751263"/>
            <a:ext cx="8239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Mesh</a:t>
            </a:r>
          </a:p>
        </p:txBody>
      </p:sp>
      <p:sp>
        <p:nvSpPr>
          <p:cNvPr id="6183" name="Oval 42">
            <a:extLst>
              <a:ext uri="{FF2B5EF4-FFF2-40B4-BE49-F238E27FC236}">
                <a16:creationId xmlns:a16="http://schemas.microsoft.com/office/drawing/2014/main" id="{AB3B58BB-5C46-E949-A6F2-6C93AC045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4851" y="3357564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604020202020204" pitchFamily="34" charset="0"/>
              </a:rPr>
              <a:t>6</a:t>
            </a:r>
          </a:p>
        </p:txBody>
      </p:sp>
      <p:sp>
        <p:nvSpPr>
          <p:cNvPr id="6184" name="Text Box 43">
            <a:extLst>
              <a:ext uri="{FF2B5EF4-FFF2-40B4-BE49-F238E27FC236}">
                <a16:creationId xmlns:a16="http://schemas.microsoft.com/office/drawing/2014/main" id="{FB1AE16A-7B92-574F-BD96-1BCA3A642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1" y="5449888"/>
            <a:ext cx="10207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Check</a:t>
            </a:r>
          </a:p>
          <a:p>
            <a:r>
              <a:rPr lang="en-US" altLang="en-US" sz="1800" b="1"/>
              <a:t>Quality</a:t>
            </a:r>
          </a:p>
        </p:txBody>
      </p:sp>
      <p:sp>
        <p:nvSpPr>
          <p:cNvPr id="6185" name="Oval 44">
            <a:extLst>
              <a:ext uri="{FF2B5EF4-FFF2-40B4-BE49-F238E27FC236}">
                <a16:creationId xmlns:a16="http://schemas.microsoft.com/office/drawing/2014/main" id="{AA636116-D2C3-BF45-AA64-B9C72708D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614" y="5178426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604020202020204" pitchFamily="34" charset="0"/>
              </a:rPr>
              <a:t>7</a:t>
            </a:r>
          </a:p>
        </p:txBody>
      </p:sp>
      <p:sp>
        <p:nvSpPr>
          <p:cNvPr id="6186" name="Text Box 45">
            <a:extLst>
              <a:ext uri="{FF2B5EF4-FFF2-40B4-BE49-F238E27FC236}">
                <a16:creationId xmlns:a16="http://schemas.microsoft.com/office/drawing/2014/main" id="{B12B3798-6CD3-7343-8699-92F16C8C2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663" y="5454650"/>
            <a:ext cx="1020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Apply B.C.s</a:t>
            </a:r>
          </a:p>
        </p:txBody>
      </p:sp>
      <p:sp>
        <p:nvSpPr>
          <p:cNvPr id="6187" name="Oval 46">
            <a:extLst>
              <a:ext uri="{FF2B5EF4-FFF2-40B4-BE49-F238E27FC236}">
                <a16:creationId xmlns:a16="http://schemas.microsoft.com/office/drawing/2014/main" id="{C3D32C41-3826-BF42-9017-7D899FC1D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1" y="5183189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 dirty="0">
                <a:latin typeface="Arial Black" panose="020B0604020202020204" pitchFamily="34" charset="0"/>
              </a:rPr>
              <a:t>8</a:t>
            </a:r>
          </a:p>
        </p:txBody>
      </p:sp>
      <p:sp>
        <p:nvSpPr>
          <p:cNvPr id="6188" name="Text Box 47">
            <a:extLst>
              <a:ext uri="{FF2B5EF4-FFF2-40B4-BE49-F238E27FC236}">
                <a16:creationId xmlns:a16="http://schemas.microsoft.com/office/drawing/2014/main" id="{42A6603F-9262-D645-B89B-715C5574F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4326" y="5451475"/>
            <a:ext cx="10207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/>
              <a:t>Export</a:t>
            </a:r>
          </a:p>
          <a:p>
            <a:r>
              <a:rPr lang="en-US" altLang="en-US" sz="1800" b="1"/>
              <a:t>Mesh</a:t>
            </a:r>
          </a:p>
        </p:txBody>
      </p:sp>
      <p:sp>
        <p:nvSpPr>
          <p:cNvPr id="6189" name="Oval 48">
            <a:extLst>
              <a:ext uri="{FF2B5EF4-FFF2-40B4-BE49-F238E27FC236}">
                <a16:creationId xmlns:a16="http://schemas.microsoft.com/office/drawing/2014/main" id="{218C9298-2092-B645-A69E-075C44C3B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5464" y="5180014"/>
            <a:ext cx="301625" cy="301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latin typeface="Arial Black" panose="020B0604020202020204" pitchFamily="34" charset="0"/>
              </a:rPr>
              <a:t>9</a:t>
            </a:r>
          </a:p>
        </p:txBody>
      </p:sp>
      <p:sp>
        <p:nvSpPr>
          <p:cNvPr id="6190" name="Rectangle 49">
            <a:extLst>
              <a:ext uri="{FF2B5EF4-FFF2-40B4-BE49-F238E27FC236}">
                <a16:creationId xmlns:a16="http://schemas.microsoft.com/office/drawing/2014/main" id="{BDB25373-229F-6C4E-9C4D-93F3CC46F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0432" y="1313991"/>
            <a:ext cx="2909094" cy="1371600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648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4">
            <a:extLst>
              <a:ext uri="{FF2B5EF4-FFF2-40B4-BE49-F238E27FC236}">
                <a16:creationId xmlns:a16="http://schemas.microsoft.com/office/drawing/2014/main" id="{4074AA6E-9056-D404-420A-C88EA8716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1295401"/>
            <a:ext cx="27336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4">
            <a:extLst>
              <a:ext uri="{FF2B5EF4-FFF2-40B4-BE49-F238E27FC236}">
                <a16:creationId xmlns:a16="http://schemas.microsoft.com/office/drawing/2014/main" id="{ABB5B88B-2D7C-0CC1-D273-9C86B90C8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564" y="2500313"/>
            <a:ext cx="17303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List of entities predicted to have poor Scaled Jacobian</a:t>
            </a:r>
            <a:endParaRPr lang="en-US" altLang="en-US" sz="2400" dirty="0">
              <a:latin typeface="+mn-lt"/>
            </a:endParaRPr>
          </a:p>
        </p:txBody>
      </p:sp>
      <p:sp>
        <p:nvSpPr>
          <p:cNvPr id="18436" name="Line 15">
            <a:extLst>
              <a:ext uri="{FF2B5EF4-FFF2-40B4-BE49-F238E27FC236}">
                <a16:creationId xmlns:a16="http://schemas.microsoft.com/office/drawing/2014/main" id="{C72F30A8-A3E6-8506-C2B7-0147A1E2AC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5000" y="2819400"/>
            <a:ext cx="914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D3D439DB-7387-3915-37C2-23ED4FF94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564" y="3657601"/>
            <a:ext cx="17303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>
                <a:latin typeface="+mn-lt"/>
              </a:rPr>
              <a:t>List of entities predicted to have poor Inradius ratio</a:t>
            </a:r>
            <a:endParaRPr lang="en-US" altLang="en-US" sz="2400">
              <a:latin typeface="+mn-lt"/>
            </a:endParaRPr>
          </a:p>
        </p:txBody>
      </p:sp>
      <p:pic>
        <p:nvPicPr>
          <p:cNvPr id="18438" name="Picture 29">
            <a:extLst>
              <a:ext uri="{FF2B5EF4-FFF2-40B4-BE49-F238E27FC236}">
                <a16:creationId xmlns:a16="http://schemas.microsoft.com/office/drawing/2014/main" id="{CC75B9D4-6B06-83E6-F7AD-0D3F99905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4" y="1624013"/>
            <a:ext cx="13557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9" name="Group 30">
            <a:extLst>
              <a:ext uri="{FF2B5EF4-FFF2-40B4-BE49-F238E27FC236}">
                <a16:creationId xmlns:a16="http://schemas.microsoft.com/office/drawing/2014/main" id="{C00D6EC9-3514-53A2-37B6-9F83DE3AFA6D}"/>
              </a:ext>
            </a:extLst>
          </p:cNvPr>
          <p:cNvGrpSpPr>
            <a:grpSpLocks/>
          </p:cNvGrpSpPr>
          <p:nvPr/>
        </p:nvGrpSpPr>
        <p:grpSpPr bwMode="auto">
          <a:xfrm>
            <a:off x="2293939" y="4741863"/>
            <a:ext cx="930275" cy="1173162"/>
            <a:chOff x="4420944" y="1218014"/>
            <a:chExt cx="2164404" cy="2516549"/>
          </a:xfrm>
        </p:grpSpPr>
        <p:pic>
          <p:nvPicPr>
            <p:cNvPr id="18451" name="Picture 31">
              <a:extLst>
                <a:ext uri="{FF2B5EF4-FFF2-40B4-BE49-F238E27FC236}">
                  <a16:creationId xmlns:a16="http://schemas.microsoft.com/office/drawing/2014/main" id="{8FE25E31-9340-C842-B365-A97F5FDF85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0944" y="1218014"/>
              <a:ext cx="2164404" cy="2516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ABEDBD0-F1EA-73C1-2BF6-795F79FF115B}"/>
                </a:ext>
              </a:extLst>
            </p:cNvPr>
            <p:cNvCxnSpPr/>
            <p:nvPr/>
          </p:nvCxnSpPr>
          <p:spPr>
            <a:xfrm flipV="1">
              <a:off x="5739530" y="2556314"/>
              <a:ext cx="424756" cy="119188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453" name="TextBox 33">
              <a:extLst>
                <a:ext uri="{FF2B5EF4-FFF2-40B4-BE49-F238E27FC236}">
                  <a16:creationId xmlns:a16="http://schemas.microsoft.com/office/drawing/2014/main" id="{DC854093-1D77-0322-7653-C3A5AB342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355" y="2416575"/>
              <a:ext cx="548996" cy="59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>
                  <a:solidFill>
                    <a:schemeClr val="bg1"/>
                  </a:solidFill>
                </a:rPr>
                <a:t>r</a:t>
              </a:r>
            </a:p>
          </p:txBody>
        </p:sp>
      </p:grpSp>
      <p:sp>
        <p:nvSpPr>
          <p:cNvPr id="18440" name="AutoShape 12">
            <a:extLst>
              <a:ext uri="{FF2B5EF4-FFF2-40B4-BE49-F238E27FC236}">
                <a16:creationId xmlns:a16="http://schemas.microsoft.com/office/drawing/2014/main" id="{7F6E337C-025F-CF41-1408-4BA0D81963BF}"/>
              </a:ext>
            </a:extLst>
          </p:cNvPr>
          <p:cNvSpPr>
            <a:spLocks/>
          </p:cNvSpPr>
          <p:nvPr/>
        </p:nvSpPr>
        <p:spPr bwMode="auto">
          <a:xfrm flipH="1">
            <a:off x="3436939" y="2667001"/>
            <a:ext cx="231775" cy="911225"/>
          </a:xfrm>
          <a:prstGeom prst="rightBrace">
            <a:avLst>
              <a:gd name="adj1" fmla="val 70439"/>
              <a:gd name="adj2" fmla="val 49935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41" name="AutoShape 12">
            <a:extLst>
              <a:ext uri="{FF2B5EF4-FFF2-40B4-BE49-F238E27FC236}">
                <a16:creationId xmlns:a16="http://schemas.microsoft.com/office/drawing/2014/main" id="{96953F64-DF03-2FC4-D5AC-2FF89CBA0A24}"/>
              </a:ext>
            </a:extLst>
          </p:cNvPr>
          <p:cNvSpPr>
            <a:spLocks/>
          </p:cNvSpPr>
          <p:nvPr/>
        </p:nvSpPr>
        <p:spPr bwMode="auto">
          <a:xfrm flipH="1">
            <a:off x="3429001" y="3713164"/>
            <a:ext cx="233363" cy="909637"/>
          </a:xfrm>
          <a:prstGeom prst="rightBrace">
            <a:avLst>
              <a:gd name="adj1" fmla="val 69838"/>
              <a:gd name="adj2" fmla="val 49935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42" name="Text Box 4">
            <a:extLst>
              <a:ext uri="{FF2B5EF4-FFF2-40B4-BE49-F238E27FC236}">
                <a16:creationId xmlns:a16="http://schemas.microsoft.com/office/drawing/2014/main" id="{883BBB37-3130-C33F-3F0A-D40BA8789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1" y="2635251"/>
            <a:ext cx="17303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+mn-lt"/>
              </a:rPr>
              <a:t>Predicted minimum Scaled Jacobian near Curve 64 </a:t>
            </a:r>
            <a:endParaRPr lang="en-US" altLang="en-US" sz="2400">
              <a:latin typeface="+mn-lt"/>
            </a:endParaRPr>
          </a:p>
        </p:txBody>
      </p:sp>
      <p:sp>
        <p:nvSpPr>
          <p:cNvPr id="18443" name="Text Box 4">
            <a:extLst>
              <a:ext uri="{FF2B5EF4-FFF2-40B4-BE49-F238E27FC236}">
                <a16:creationId xmlns:a16="http://schemas.microsoft.com/office/drawing/2014/main" id="{E9E82C9C-E61C-30C9-760C-F3F39A5C2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1" y="3663951"/>
            <a:ext cx="17303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+mn-lt"/>
              </a:rPr>
              <a:t>Predicted minimum Inradius ratio near Curve 64 </a:t>
            </a:r>
            <a:endParaRPr lang="en-US" altLang="en-US" sz="2400">
              <a:latin typeface="+mn-lt"/>
            </a:endParaRPr>
          </a:p>
        </p:txBody>
      </p:sp>
      <p:sp>
        <p:nvSpPr>
          <p:cNvPr id="18444" name="Line 15">
            <a:extLst>
              <a:ext uri="{FF2B5EF4-FFF2-40B4-BE49-F238E27FC236}">
                <a16:creationId xmlns:a16="http://schemas.microsoft.com/office/drawing/2014/main" id="{7FD11D46-137D-1ED8-46D3-AC42A9DCE3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5000" y="3810000"/>
            <a:ext cx="914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E38A8477-C16E-EA8D-87E2-5D63B195ED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7888" y="4421189"/>
            <a:ext cx="1587500" cy="1493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6" name="Picture 6">
            <a:extLst>
              <a:ext uri="{FF2B5EF4-FFF2-40B4-BE49-F238E27FC236}">
                <a16:creationId xmlns:a16="http://schemas.microsoft.com/office/drawing/2014/main" id="{1C362AB7-57C5-E9B4-533E-1867A22C7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888" y="1216025"/>
            <a:ext cx="1612900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Rectangle 14">
            <a:extLst>
              <a:ext uri="{FF2B5EF4-FFF2-40B4-BE49-F238E27FC236}">
                <a16:creationId xmlns:a16="http://schemas.microsoft.com/office/drawing/2014/main" id="{5FD93698-DBE3-9051-BEFC-167FDE0A6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4014" y="4757739"/>
            <a:ext cx="96837" cy="98425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8448" name="Freeform 9">
            <a:extLst>
              <a:ext uri="{FF2B5EF4-FFF2-40B4-BE49-F238E27FC236}">
                <a16:creationId xmlns:a16="http://schemas.microsoft.com/office/drawing/2014/main" id="{7F3483F2-EDDE-A172-5A57-CDEC230DA79C}"/>
              </a:ext>
            </a:extLst>
          </p:cNvPr>
          <p:cNvSpPr>
            <a:spLocks/>
          </p:cNvSpPr>
          <p:nvPr/>
        </p:nvSpPr>
        <p:spPr bwMode="auto">
          <a:xfrm flipH="1" flipV="1">
            <a:off x="8883650" y="2209800"/>
            <a:ext cx="412750" cy="2547938"/>
          </a:xfrm>
          <a:custGeom>
            <a:avLst/>
            <a:gdLst>
              <a:gd name="T0" fmla="*/ 2147483646 w 1118"/>
              <a:gd name="T1" fmla="*/ 2147483646 h 469"/>
              <a:gd name="T2" fmla="*/ 0 w 1118"/>
              <a:gd name="T3" fmla="*/ 0 h 4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18" h="469">
                <a:moveTo>
                  <a:pt x="1118" y="469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Text Box 7">
            <a:extLst>
              <a:ext uri="{FF2B5EF4-FFF2-40B4-BE49-F238E27FC236}">
                <a16:creationId xmlns:a16="http://schemas.microsoft.com/office/drawing/2014/main" id="{25FBCA2C-D877-1B08-2694-A3FEDFA01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3938" y="4829175"/>
            <a:ext cx="1320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Curve 64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C28997A-E9E5-D609-0978-0DEB69A09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5384" y="217488"/>
            <a:ext cx="8005707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00"/>
                </a:solidFill>
              </a:rPr>
              <a:t>Geometry Power Tool ML Example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0">
            <a:extLst>
              <a:ext uri="{FF2B5EF4-FFF2-40B4-BE49-F238E27FC236}">
                <a16:creationId xmlns:a16="http://schemas.microsoft.com/office/drawing/2014/main" id="{DFF168A4-0825-B588-E482-2110E894F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39" y="1295400"/>
            <a:ext cx="2725737" cy="637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7">
            <a:extLst>
              <a:ext uri="{FF2B5EF4-FFF2-40B4-BE49-F238E27FC236}">
                <a16:creationId xmlns:a16="http://schemas.microsoft.com/office/drawing/2014/main" id="{E5A36C4B-93B8-6AF9-268F-2AFADDFD7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6" y="1731963"/>
            <a:ext cx="1585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Click Show Solutions</a:t>
            </a:r>
          </a:p>
        </p:txBody>
      </p:sp>
      <p:sp>
        <p:nvSpPr>
          <p:cNvPr id="20484" name="Freeform 9">
            <a:extLst>
              <a:ext uri="{FF2B5EF4-FFF2-40B4-BE49-F238E27FC236}">
                <a16:creationId xmlns:a16="http://schemas.microsoft.com/office/drawing/2014/main" id="{10DD50EF-6FB6-2465-1990-AEF593D742C0}"/>
              </a:ext>
            </a:extLst>
          </p:cNvPr>
          <p:cNvSpPr>
            <a:spLocks/>
          </p:cNvSpPr>
          <p:nvPr/>
        </p:nvSpPr>
        <p:spPr bwMode="auto">
          <a:xfrm flipH="1" flipV="1">
            <a:off x="3136900" y="2043114"/>
            <a:ext cx="596900" cy="166687"/>
          </a:xfrm>
          <a:custGeom>
            <a:avLst/>
            <a:gdLst>
              <a:gd name="T0" fmla="*/ 2147483646 w 1118"/>
              <a:gd name="T1" fmla="*/ 2147483646 h 469"/>
              <a:gd name="T2" fmla="*/ 0 w 1118"/>
              <a:gd name="T3" fmla="*/ 0 h 4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18" h="469">
                <a:moveTo>
                  <a:pt x="1118" y="469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Text Box 7">
            <a:extLst>
              <a:ext uri="{FF2B5EF4-FFF2-40B4-BE49-F238E27FC236}">
                <a16:creationId xmlns:a16="http://schemas.microsoft.com/office/drawing/2014/main" id="{7C2E0608-DE03-1D50-6027-419217DB8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988" y="4705351"/>
            <a:ext cx="1981201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>
                <a:latin typeface="+mn-lt"/>
              </a:rPr>
              <a:t>List of proposed solutions for Curve 64 ordered by Scaled Jacobian prediction</a:t>
            </a:r>
          </a:p>
        </p:txBody>
      </p:sp>
      <p:sp>
        <p:nvSpPr>
          <p:cNvPr id="20487" name="AutoShape 12">
            <a:extLst>
              <a:ext uri="{FF2B5EF4-FFF2-40B4-BE49-F238E27FC236}">
                <a16:creationId xmlns:a16="http://schemas.microsoft.com/office/drawing/2014/main" id="{C5DE4DA9-F6C3-7F11-93EF-8A628276ABB4}"/>
              </a:ext>
            </a:extLst>
          </p:cNvPr>
          <p:cNvSpPr>
            <a:spLocks/>
          </p:cNvSpPr>
          <p:nvPr/>
        </p:nvSpPr>
        <p:spPr bwMode="auto">
          <a:xfrm flipH="1">
            <a:off x="3389314" y="4789489"/>
            <a:ext cx="231775" cy="909637"/>
          </a:xfrm>
          <a:prstGeom prst="rightBrace">
            <a:avLst>
              <a:gd name="adj1" fmla="val 70317"/>
              <a:gd name="adj2" fmla="val 49935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488" name="Text Box 7">
            <a:extLst>
              <a:ext uri="{FF2B5EF4-FFF2-40B4-BE49-F238E27FC236}">
                <a16:creationId xmlns:a16="http://schemas.microsoft.com/office/drawing/2014/main" id="{E9AF9E2F-EC42-B203-CA50-5CC128D6E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6525" y="4343400"/>
            <a:ext cx="4191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Best predicted Solution: 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	</a:t>
            </a:r>
            <a:r>
              <a:rPr lang="en-US" altLang="en-US" b="1" dirty="0">
                <a:solidFill>
                  <a:srgbClr val="0070C0"/>
                </a:solidFill>
                <a:cs typeface="Arial" panose="020B0604020202020204" pitchFamily="34" charset="0"/>
              </a:rPr>
              <a:t>Remove Surface 94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Predicted Scaled Jacobian: </a:t>
            </a:r>
            <a:r>
              <a:rPr lang="en-US" altLang="en-US" b="1" dirty="0">
                <a:latin typeface="+mn-lt"/>
              </a:rPr>
              <a:t>0.3977</a:t>
            </a:r>
          </a:p>
        </p:txBody>
      </p:sp>
      <p:pic>
        <p:nvPicPr>
          <p:cNvPr id="20489" name="Picture 8">
            <a:extLst>
              <a:ext uri="{FF2B5EF4-FFF2-40B4-BE49-F238E27FC236}">
                <a16:creationId xmlns:a16="http://schemas.microsoft.com/office/drawing/2014/main" id="{E52163FA-13B8-BB86-D739-3F389A249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112" y="2824163"/>
            <a:ext cx="1750973" cy="136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Freeform 9">
            <a:extLst>
              <a:ext uri="{FF2B5EF4-FFF2-40B4-BE49-F238E27FC236}">
                <a16:creationId xmlns:a16="http://schemas.microsoft.com/office/drawing/2014/main" id="{8FC5A925-B14C-0037-8203-FBACBC73EB83}"/>
              </a:ext>
            </a:extLst>
          </p:cNvPr>
          <p:cNvSpPr>
            <a:spLocks/>
          </p:cNvSpPr>
          <p:nvPr/>
        </p:nvSpPr>
        <p:spPr bwMode="auto">
          <a:xfrm flipV="1">
            <a:off x="4800600" y="4494214"/>
            <a:ext cx="1727200" cy="295275"/>
          </a:xfrm>
          <a:custGeom>
            <a:avLst/>
            <a:gdLst>
              <a:gd name="T0" fmla="*/ 2147483646 w 1118"/>
              <a:gd name="T1" fmla="*/ 2147483646 h 469"/>
              <a:gd name="T2" fmla="*/ 0 w 1118"/>
              <a:gd name="T3" fmla="*/ 0 h 4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18" h="469">
                <a:moveTo>
                  <a:pt x="1118" y="469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Freeform 9">
            <a:extLst>
              <a:ext uri="{FF2B5EF4-FFF2-40B4-BE49-F238E27FC236}">
                <a16:creationId xmlns:a16="http://schemas.microsoft.com/office/drawing/2014/main" id="{18205EAB-2833-E963-C556-6D9EFF3A1554}"/>
              </a:ext>
            </a:extLst>
          </p:cNvPr>
          <p:cNvSpPr>
            <a:spLocks/>
          </p:cNvSpPr>
          <p:nvPr/>
        </p:nvSpPr>
        <p:spPr bwMode="auto">
          <a:xfrm>
            <a:off x="5867400" y="4841875"/>
            <a:ext cx="660400" cy="46038"/>
          </a:xfrm>
          <a:custGeom>
            <a:avLst/>
            <a:gdLst>
              <a:gd name="T0" fmla="*/ 2147483646 w 1118"/>
              <a:gd name="T1" fmla="*/ 2147483646 h 469"/>
              <a:gd name="T2" fmla="*/ 0 w 1118"/>
              <a:gd name="T3" fmla="*/ 0 h 4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18" h="469">
                <a:moveTo>
                  <a:pt x="1118" y="469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Text Box 7">
            <a:extLst>
              <a:ext uri="{FF2B5EF4-FFF2-40B4-BE49-F238E27FC236}">
                <a16:creationId xmlns:a16="http://schemas.microsoft.com/office/drawing/2014/main" id="{60A5ECFD-8FA3-0237-A227-C80B71750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1492250"/>
            <a:ext cx="4191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+mn-lt"/>
              </a:rPr>
              <a:t>ML generated Solutions for Curve 64</a:t>
            </a:r>
            <a:endParaRPr lang="en-US" altLang="en-US" b="1">
              <a:latin typeface="+mn-lt"/>
            </a:endParaRPr>
          </a:p>
        </p:txBody>
      </p:sp>
      <p:sp>
        <p:nvSpPr>
          <p:cNvPr id="20493" name="Text Box 7">
            <a:extLst>
              <a:ext uri="{FF2B5EF4-FFF2-40B4-BE49-F238E27FC236}">
                <a16:creationId xmlns:a16="http://schemas.microsoft.com/office/drawing/2014/main" id="{5A3C8034-C8E2-744D-1545-B1BDBC54A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963" y="2443164"/>
            <a:ext cx="4191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+mn-lt"/>
              </a:rPr>
              <a:t>Right Click:</a:t>
            </a:r>
            <a:endParaRPr lang="en-US" altLang="en-US" b="1">
              <a:latin typeface="+mn-lt"/>
            </a:endParaRPr>
          </a:p>
        </p:txBody>
      </p:sp>
      <p:sp>
        <p:nvSpPr>
          <p:cNvPr id="20494" name="Text Box 7">
            <a:extLst>
              <a:ext uri="{FF2B5EF4-FFF2-40B4-BE49-F238E27FC236}">
                <a16:creationId xmlns:a16="http://schemas.microsoft.com/office/drawing/2014/main" id="{4CEC8028-4AAF-CC3B-FC57-676F627F8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6285" y="3128168"/>
            <a:ext cx="20970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>
                <a:latin typeface="+mn-lt"/>
              </a:rPr>
              <a:t>Execute the solution</a:t>
            </a:r>
            <a:endParaRPr lang="en-US" altLang="en-US" sz="1200" b="1">
              <a:latin typeface="+mn-lt"/>
            </a:endParaRPr>
          </a:p>
        </p:txBody>
      </p:sp>
      <p:sp>
        <p:nvSpPr>
          <p:cNvPr id="20495" name="Text Box 7">
            <a:extLst>
              <a:ext uri="{FF2B5EF4-FFF2-40B4-BE49-F238E27FC236}">
                <a16:creationId xmlns:a16="http://schemas.microsoft.com/office/drawing/2014/main" id="{576C5BC1-EB0D-6959-9700-B4F7BC7E6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6285" y="3352006"/>
            <a:ext cx="21732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>
                <a:latin typeface="+mn-lt"/>
              </a:rPr>
              <a:t>Jump to Command Panel</a:t>
            </a:r>
            <a:endParaRPr lang="en-US" altLang="en-US" sz="1200" b="1">
              <a:latin typeface="+mn-lt"/>
            </a:endParaRPr>
          </a:p>
        </p:txBody>
      </p:sp>
      <p:sp>
        <p:nvSpPr>
          <p:cNvPr id="20496" name="Text Box 7">
            <a:extLst>
              <a:ext uri="{FF2B5EF4-FFF2-40B4-BE49-F238E27FC236}">
                <a16:creationId xmlns:a16="http://schemas.microsoft.com/office/drawing/2014/main" id="{58E9EA9D-5381-969B-7F89-7A96E66E1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7871" y="2870993"/>
            <a:ext cx="15621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>
                <a:latin typeface="+mn-lt"/>
              </a:rPr>
              <a:t>Visualize solution</a:t>
            </a:r>
            <a:endParaRPr lang="en-US" altLang="en-US" sz="1200" b="1">
              <a:latin typeface="+mn-lt"/>
            </a:endParaRPr>
          </a:p>
        </p:txBody>
      </p:sp>
      <p:sp>
        <p:nvSpPr>
          <p:cNvPr id="20497" name="Freeform 9">
            <a:extLst>
              <a:ext uri="{FF2B5EF4-FFF2-40B4-BE49-F238E27FC236}">
                <a16:creationId xmlns:a16="http://schemas.microsoft.com/office/drawing/2014/main" id="{E39232EB-E47F-1C8A-8D3D-5C7ADDDE0044}"/>
              </a:ext>
            </a:extLst>
          </p:cNvPr>
          <p:cNvSpPr>
            <a:spLocks/>
          </p:cNvSpPr>
          <p:nvPr/>
        </p:nvSpPr>
        <p:spPr bwMode="auto">
          <a:xfrm flipV="1">
            <a:off x="8168084" y="3021806"/>
            <a:ext cx="876300" cy="61913"/>
          </a:xfrm>
          <a:custGeom>
            <a:avLst/>
            <a:gdLst>
              <a:gd name="T0" fmla="*/ 2147483646 w 1118"/>
              <a:gd name="T1" fmla="*/ 2147483646 h 469"/>
              <a:gd name="T2" fmla="*/ 0 w 1118"/>
              <a:gd name="T3" fmla="*/ 0 h 4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18" h="469">
                <a:moveTo>
                  <a:pt x="1118" y="469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Freeform 9">
            <a:extLst>
              <a:ext uri="{FF2B5EF4-FFF2-40B4-BE49-F238E27FC236}">
                <a16:creationId xmlns:a16="http://schemas.microsoft.com/office/drawing/2014/main" id="{D0A55601-DE3E-A3C3-711F-A24102403BD7}"/>
              </a:ext>
            </a:extLst>
          </p:cNvPr>
          <p:cNvSpPr>
            <a:spLocks/>
          </p:cNvSpPr>
          <p:nvPr/>
        </p:nvSpPr>
        <p:spPr bwMode="auto">
          <a:xfrm flipV="1">
            <a:off x="8053026" y="3267868"/>
            <a:ext cx="991358" cy="307785"/>
          </a:xfrm>
          <a:custGeom>
            <a:avLst/>
            <a:gdLst>
              <a:gd name="T0" fmla="*/ 2147483646 w 1118"/>
              <a:gd name="T1" fmla="*/ 2147483646 h 469"/>
              <a:gd name="T2" fmla="*/ 0 w 1118"/>
              <a:gd name="T3" fmla="*/ 0 h 46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18" h="469">
                <a:moveTo>
                  <a:pt x="1118" y="469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499" name="Straight Arrow Connector 10">
            <a:extLst>
              <a:ext uri="{FF2B5EF4-FFF2-40B4-BE49-F238E27FC236}">
                <a16:creationId xmlns:a16="http://schemas.microsoft.com/office/drawing/2014/main" id="{469ECA29-1E85-6E1B-217A-D48A58CAF371}"/>
              </a:ext>
            </a:extLst>
          </p:cNvPr>
          <p:cNvCxnSpPr>
            <a:cxnSpLocks/>
            <a:stCxn id="20495" idx="1"/>
          </p:cNvCxnSpPr>
          <p:nvPr/>
        </p:nvCxnSpPr>
        <p:spPr bwMode="auto">
          <a:xfrm flipH="1">
            <a:off x="8595360" y="3490913"/>
            <a:ext cx="410925" cy="30208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00" name="Text Box 7">
            <a:extLst>
              <a:ext uri="{FF2B5EF4-FFF2-40B4-BE49-F238E27FC236}">
                <a16:creationId xmlns:a16="http://schemas.microsoft.com/office/drawing/2014/main" id="{1069D720-A849-597C-04F4-1AAFFA3E4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6850" y="1830389"/>
            <a:ext cx="2882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Single Click: Preview Solution</a:t>
            </a:r>
            <a:endParaRPr lang="en-US" altLang="en-US" b="1" dirty="0">
              <a:latin typeface="+mn-lt"/>
            </a:endParaRPr>
          </a:p>
        </p:txBody>
      </p:sp>
      <p:sp>
        <p:nvSpPr>
          <p:cNvPr id="20501" name="Text Box 7">
            <a:extLst>
              <a:ext uri="{FF2B5EF4-FFF2-40B4-BE49-F238E27FC236}">
                <a16:creationId xmlns:a16="http://schemas.microsoft.com/office/drawing/2014/main" id="{876E201D-ACE6-8662-2D61-980E53E2C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964" y="2132014"/>
            <a:ext cx="31765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+mn-lt"/>
              </a:rPr>
              <a:t>Double Click: Execute Solution</a:t>
            </a:r>
            <a:endParaRPr lang="en-US" altLang="en-US" b="1">
              <a:latin typeface="+mn-lt"/>
            </a:endParaRPr>
          </a:p>
        </p:txBody>
      </p:sp>
      <p:sp>
        <p:nvSpPr>
          <p:cNvPr id="2" name="Oval 23">
            <a:extLst>
              <a:ext uri="{FF2B5EF4-FFF2-40B4-BE49-F238E27FC236}">
                <a16:creationId xmlns:a16="http://schemas.microsoft.com/office/drawing/2014/main" id="{82116672-CAA3-5A37-4BCA-BFFC1E1DC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3475" y="1754867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/>
              <a:t>1</a:t>
            </a:r>
          </a:p>
        </p:txBody>
      </p:sp>
      <p:sp>
        <p:nvSpPr>
          <p:cNvPr id="3" name="Oval 24">
            <a:extLst>
              <a:ext uri="{FF2B5EF4-FFF2-40B4-BE49-F238E27FC236}">
                <a16:creationId xmlns:a16="http://schemas.microsoft.com/office/drawing/2014/main" id="{796E7EE3-5AE6-B5AF-716E-09994CA90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5014" y="183868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/>
              <a:t>2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6F334F1-B24F-2611-34EC-D63BF468C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5384" y="217488"/>
            <a:ext cx="8005707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00"/>
                </a:solidFill>
              </a:rPr>
              <a:t>Geometry Power Tool ML Example</a:t>
            </a:r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id="{00DEA013-51DA-A14F-6EDB-5D4099B44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2364" y="4814527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/>
              <a:t>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707B87F-9EF7-278C-64CA-3E506FF6B5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Exercise 8.3 </a:t>
            </a:r>
            <a:br>
              <a:rPr lang="en-US" dirty="0"/>
            </a:br>
            <a:r>
              <a:rPr lang="en-US" dirty="0"/>
              <a:t>ML Defeaturing</a:t>
            </a:r>
          </a:p>
        </p:txBody>
      </p:sp>
      <p:pic>
        <p:nvPicPr>
          <p:cNvPr id="22531" name="Picture 38">
            <a:extLst>
              <a:ext uri="{FF2B5EF4-FFF2-40B4-BE49-F238E27FC236}">
                <a16:creationId xmlns:a16="http://schemas.microsoft.com/office/drawing/2014/main" id="{979A3374-6BB0-B1B6-10EB-4C983B47D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44286"/>
            <a:ext cx="3864435" cy="326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7">
            <a:extLst>
              <a:ext uri="{FF2B5EF4-FFF2-40B4-BE49-F238E27FC236}">
                <a16:creationId xmlns:a16="http://schemas.microsoft.com/office/drawing/2014/main" id="{5BDC7804-BC4F-4942-25D6-551E5FC3F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664314"/>
            <a:ext cx="4343400" cy="452431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800" dirty="0">
                <a:latin typeface="+mn-lt"/>
              </a:rPr>
              <a:t>Import the </a:t>
            </a:r>
            <a:r>
              <a:rPr lang="en-US" altLang="en-US" sz="1800" dirty="0" err="1">
                <a:latin typeface="+mn-lt"/>
              </a:rPr>
              <a:t>acis</a:t>
            </a:r>
            <a:r>
              <a:rPr lang="en-US" altLang="en-US" sz="1800" dirty="0">
                <a:latin typeface="+mn-lt"/>
              </a:rPr>
              <a:t> file </a:t>
            </a:r>
            <a:r>
              <a:rPr lang="en-US" altLang="en-US" sz="1800" b="1" dirty="0">
                <a:latin typeface="+mn-lt"/>
              </a:rPr>
              <a:t>B3.sat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800" dirty="0">
                <a:latin typeface="+mn-lt"/>
              </a:rPr>
              <a:t>Mesh with </a:t>
            </a:r>
            <a:r>
              <a:rPr lang="en-US" altLang="en-US" sz="1800" dirty="0" err="1">
                <a:latin typeface="+mn-lt"/>
              </a:rPr>
              <a:t>tets</a:t>
            </a:r>
            <a:r>
              <a:rPr lang="en-US" altLang="en-US" sz="1800" dirty="0">
                <a:latin typeface="+mn-lt"/>
              </a:rPr>
              <a:t> using a size of 1.0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800" dirty="0">
                <a:latin typeface="+mn-lt"/>
              </a:rPr>
              <a:t>Display and record minimum scaled Jacobian and/or Inradius metric.  Note the minimums and where the worst quality elements occur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800" dirty="0">
                <a:latin typeface="+mn-lt"/>
              </a:rPr>
              <a:t>Delete the mesh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800" dirty="0">
                <a:latin typeface="+mn-lt"/>
              </a:rPr>
              <a:t>Use the Geometry Power Tool with ML to defeature the model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800" dirty="0">
                <a:latin typeface="+mn-lt"/>
              </a:rPr>
              <a:t>Mesh the volume again and check mesh quality.  How has the mesh quality changed</a:t>
            </a:r>
          </a:p>
          <a:p>
            <a:pPr>
              <a:spcBef>
                <a:spcPct val="50000"/>
              </a:spcBef>
              <a:defRPr/>
            </a:pPr>
            <a:endParaRPr lang="en-US" altLang="en-US" sz="1800" dirty="0">
              <a:latin typeface="+mn-lt"/>
            </a:endParaRPr>
          </a:p>
        </p:txBody>
      </p:sp>
      <p:pic>
        <p:nvPicPr>
          <p:cNvPr id="22533" name="Picture 4">
            <a:extLst>
              <a:ext uri="{FF2B5EF4-FFF2-40B4-BE49-F238E27FC236}">
                <a16:creationId xmlns:a16="http://schemas.microsoft.com/office/drawing/2014/main" id="{74673747-6CDF-C83E-06DA-867B99C41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982" y="3366287"/>
            <a:ext cx="3546793" cy="29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23">
            <a:extLst>
              <a:ext uri="{FF2B5EF4-FFF2-40B4-BE49-F238E27FC236}">
                <a16:creationId xmlns:a16="http://schemas.microsoft.com/office/drawing/2014/main" id="{901F256C-7A59-A355-A1CA-3E3E76CAB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0" y="168953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/>
              <a:t>1</a:t>
            </a:r>
          </a:p>
        </p:txBody>
      </p:sp>
      <p:sp>
        <p:nvSpPr>
          <p:cNvPr id="3" name="Oval 24">
            <a:extLst>
              <a:ext uri="{FF2B5EF4-FFF2-40B4-BE49-F238E27FC236}">
                <a16:creationId xmlns:a16="http://schemas.microsoft.com/office/drawing/2014/main" id="{83006F5A-989A-B8F9-7FC5-E2535DC4F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6450" y="2114207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/>
              <a:t>2</a:t>
            </a:r>
          </a:p>
        </p:txBody>
      </p:sp>
      <p:sp>
        <p:nvSpPr>
          <p:cNvPr id="4" name="Oval 11">
            <a:extLst>
              <a:ext uri="{FF2B5EF4-FFF2-40B4-BE49-F238E27FC236}">
                <a16:creationId xmlns:a16="http://schemas.microsoft.com/office/drawing/2014/main" id="{F43358C8-A950-E44A-90D6-92898F47F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6450" y="2558121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" name="Oval 62">
            <a:extLst>
              <a:ext uri="{FF2B5EF4-FFF2-40B4-BE49-F238E27FC236}">
                <a16:creationId xmlns:a16="http://schemas.microsoft.com/office/drawing/2014/main" id="{2C243FA0-DDD7-5B29-EE6C-49802EBB0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788481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" name="Oval 56">
            <a:extLst>
              <a:ext uri="{FF2B5EF4-FFF2-40B4-BE49-F238E27FC236}">
                <a16:creationId xmlns:a16="http://schemas.microsoft.com/office/drawing/2014/main" id="{BD0A58DA-39E8-4FE5-72AF-6E6ECB8EC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235384"/>
            <a:ext cx="381000" cy="304800"/>
          </a:xfrm>
          <a:prstGeom prst="ellips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7" name="Oval 57">
            <a:extLst>
              <a:ext uri="{FF2B5EF4-FFF2-40B4-BE49-F238E27FC236}">
                <a16:creationId xmlns:a16="http://schemas.microsoft.com/office/drawing/2014/main" id="{0863AD11-C88B-ABB1-983D-3D5B31382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863662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BCBD6465-730A-AFE8-4494-C2EF6EDF9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217488"/>
            <a:ext cx="67913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00"/>
                </a:solidFill>
              </a:rPr>
              <a:t>Defeaturing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1F3842-671D-61AA-FBBA-E3911C6B508C}"/>
              </a:ext>
            </a:extLst>
          </p:cNvPr>
          <p:cNvSpPr txBox="1"/>
          <p:nvPr/>
        </p:nvSpPr>
        <p:spPr>
          <a:xfrm>
            <a:off x="2530169" y="892714"/>
            <a:ext cx="7025116" cy="1416791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/>
              <a:t>Geometry from CAD design tools can include many unnecessary features</a:t>
            </a:r>
          </a:p>
          <a:p>
            <a:pPr algn="l"/>
            <a:r>
              <a:rPr lang="en-US" dirty="0"/>
              <a:t>May be too complex for hex meshing </a:t>
            </a:r>
          </a:p>
          <a:p>
            <a:pPr algn="l"/>
            <a:r>
              <a:rPr lang="en-US" dirty="0"/>
              <a:t>May require too many elements resulting in long run times</a:t>
            </a:r>
          </a:p>
          <a:p>
            <a:pPr algn="l"/>
            <a:r>
              <a:rPr lang="en-US" dirty="0"/>
              <a:t>Customer may only want approximate, fast turn-around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63558C-A306-76B7-B710-EB5B8908DE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7155" y="2184329"/>
            <a:ext cx="3350842" cy="22494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127A10-E70C-3924-61AF-CA310027B9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554" y="4421228"/>
            <a:ext cx="3260795" cy="22165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0B7E73-DCC7-7EA6-EBC4-FF5F4E80C867}"/>
              </a:ext>
            </a:extLst>
          </p:cNvPr>
          <p:cNvSpPr/>
          <p:nvPr/>
        </p:nvSpPr>
        <p:spPr>
          <a:xfrm>
            <a:off x="9496767" y="6296251"/>
            <a:ext cx="952043" cy="284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effectLst/>
              </a:rPr>
              <a:t>32,559 tets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53C811-11F1-2DF4-1A73-8490C4CBF5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7427" y="4364289"/>
            <a:ext cx="3347841" cy="23740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3E314CA-0ABF-0AD9-FF41-984E77E1878D}"/>
              </a:ext>
            </a:extLst>
          </p:cNvPr>
          <p:cNvSpPr/>
          <p:nvPr/>
        </p:nvSpPr>
        <p:spPr>
          <a:xfrm>
            <a:off x="1656711" y="6226517"/>
            <a:ext cx="1042200" cy="284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/>
              </a:rPr>
              <a:t>397,258 </a:t>
            </a:r>
            <a:r>
              <a:rPr lang="en-US" dirty="0" err="1">
                <a:effectLst/>
              </a:rPr>
              <a:t>tets</a:t>
            </a:r>
            <a:endParaRPr lang="en-US" dirty="0"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D65701-CCE0-4481-289A-2F7F6EF28A05}"/>
              </a:ext>
            </a:extLst>
          </p:cNvPr>
          <p:cNvSpPr txBox="1"/>
          <p:nvPr/>
        </p:nvSpPr>
        <p:spPr>
          <a:xfrm>
            <a:off x="397206" y="2355041"/>
            <a:ext cx="1661263" cy="497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CAD part from designer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FC39AE5-4A00-113C-D1E7-8FAE4048ADA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283" y="2196879"/>
            <a:ext cx="3260795" cy="222434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E5D6B1-8E32-3BD2-D2B3-13F46F83792C}"/>
              </a:ext>
            </a:extLst>
          </p:cNvPr>
          <p:cNvSpPr txBox="1"/>
          <p:nvPr/>
        </p:nvSpPr>
        <p:spPr>
          <a:xfrm>
            <a:off x="5528285" y="2809057"/>
            <a:ext cx="995417" cy="284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Defeaturing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813CB0-715A-86AD-CC93-CEC478533C1C}"/>
              </a:ext>
            </a:extLst>
          </p:cNvPr>
          <p:cNvSpPr txBox="1"/>
          <p:nvPr/>
        </p:nvSpPr>
        <p:spPr>
          <a:xfrm>
            <a:off x="10030759" y="2318492"/>
            <a:ext cx="1661263" cy="497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CAD part for simulation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E0AC4F40-04B4-D737-C4E3-D901095F9975}"/>
              </a:ext>
            </a:extLst>
          </p:cNvPr>
          <p:cNvSpPr/>
          <p:nvPr/>
        </p:nvSpPr>
        <p:spPr>
          <a:xfrm>
            <a:off x="5547735" y="3197262"/>
            <a:ext cx="1340674" cy="188872"/>
          </a:xfrm>
          <a:prstGeom prst="rightArrow">
            <a:avLst/>
          </a:prstGeom>
          <a:solidFill>
            <a:srgbClr val="31469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98E13D-33AD-4113-69CB-33C822C35324}"/>
              </a:ext>
            </a:extLst>
          </p:cNvPr>
          <p:cNvSpPr/>
          <p:nvPr/>
        </p:nvSpPr>
        <p:spPr>
          <a:xfrm>
            <a:off x="583564" y="3743083"/>
            <a:ext cx="19466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/>
              </a:rPr>
              <a:t>595 surfaces</a:t>
            </a:r>
          </a:p>
          <a:p>
            <a:r>
              <a:rPr lang="en-US" dirty="0">
                <a:effectLst/>
              </a:rPr>
              <a:t>1506 curves</a:t>
            </a:r>
          </a:p>
          <a:p>
            <a:r>
              <a:rPr lang="en-US" dirty="0">
                <a:effectLst/>
              </a:rPr>
              <a:t>994 vertices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6E8913-D1C9-DD63-8B29-05379D94447F}"/>
              </a:ext>
            </a:extLst>
          </p:cNvPr>
          <p:cNvSpPr txBox="1"/>
          <p:nvPr/>
        </p:nvSpPr>
        <p:spPr>
          <a:xfrm>
            <a:off x="1939565" y="67097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3F0ED0ED-FDE3-FCFD-6ECA-E265AF716750}"/>
              </a:ext>
            </a:extLst>
          </p:cNvPr>
          <p:cNvSpPr txBox="1">
            <a:spLocks/>
          </p:cNvSpPr>
          <p:nvPr/>
        </p:nvSpPr>
        <p:spPr>
          <a:xfrm>
            <a:off x="10484311" y="6511063"/>
            <a:ext cx="377080" cy="2813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B149FD-26F7-3645-B4E7-BA8B8CC5EEA8}" type="slidenum">
              <a:rPr lang="en-US" sz="14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3</a:t>
            </a:fld>
            <a:endParaRPr lang="en-US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051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BCBD6465-730A-AFE8-4494-C2EF6EDF9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217488"/>
            <a:ext cx="67913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00"/>
                </a:solidFill>
              </a:rPr>
              <a:t>GUI Tools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1F3842-671D-61AA-FBBA-E3911C6B508C}"/>
              </a:ext>
            </a:extLst>
          </p:cNvPr>
          <p:cNvSpPr txBox="1"/>
          <p:nvPr/>
        </p:nvSpPr>
        <p:spPr>
          <a:xfrm>
            <a:off x="1155416" y="1189106"/>
            <a:ext cx="7025116" cy="1416791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42D3BF-0EEC-E215-57D9-F6D3F5688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5" y="1189106"/>
            <a:ext cx="6074420" cy="51534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7F7400-49F0-74BD-F045-909B349DFFFC}"/>
              </a:ext>
            </a:extLst>
          </p:cNvPr>
          <p:cNvSpPr txBox="1"/>
          <p:nvPr/>
        </p:nvSpPr>
        <p:spPr>
          <a:xfrm>
            <a:off x="7321243" y="1140174"/>
            <a:ext cx="4168665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/>
              <a:t>Select Surface in graphics window</a:t>
            </a:r>
          </a:p>
          <a:p>
            <a:pPr algn="l"/>
            <a:r>
              <a:rPr lang="en-US" dirty="0"/>
              <a:t>Right Click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F56AE0-FA8D-3F23-D284-633B1C69920F}"/>
              </a:ext>
            </a:extLst>
          </p:cNvPr>
          <p:cNvSpPr txBox="1"/>
          <p:nvPr/>
        </p:nvSpPr>
        <p:spPr>
          <a:xfrm>
            <a:off x="7321243" y="1792556"/>
            <a:ext cx="4168665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/>
              <a:t>A list of available selection tools will be </a:t>
            </a:r>
            <a:br>
              <a:rPr lang="en-US" dirty="0"/>
            </a:br>
            <a:r>
              <a:rPr lang="en-US" dirty="0"/>
              <a:t>offered based on the selected surface</a:t>
            </a:r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E9F77EC8-DD62-50B7-94DD-6609E7B1056E}"/>
              </a:ext>
            </a:extLst>
          </p:cNvPr>
          <p:cNvSpPr/>
          <p:nvPr/>
        </p:nvSpPr>
        <p:spPr>
          <a:xfrm rot="2783593">
            <a:off x="5381191" y="3546643"/>
            <a:ext cx="252248" cy="151349"/>
          </a:xfrm>
          <a:prstGeom prst="leftArrow">
            <a:avLst>
              <a:gd name="adj1" fmla="val 40774"/>
              <a:gd name="adj2" fmla="val 9510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302A6B9-1E9F-7795-2D91-F94F022817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185114"/>
              </p:ext>
            </p:extLst>
          </p:nvPr>
        </p:nvGraphicFramePr>
        <p:xfrm>
          <a:off x="7321243" y="2559579"/>
          <a:ext cx="4677275" cy="4080933"/>
        </p:xfrm>
        <a:graphic>
          <a:graphicData uri="http://schemas.openxmlformats.org/drawingml/2006/table">
            <a:tbl>
              <a:tblPr/>
              <a:tblGrid>
                <a:gridCol w="1441094">
                  <a:extLst>
                    <a:ext uri="{9D8B030D-6E8A-4147-A177-3AD203B41FA5}">
                      <a16:colId xmlns:a16="http://schemas.microsoft.com/office/drawing/2014/main" val="347254312"/>
                    </a:ext>
                  </a:extLst>
                </a:gridCol>
                <a:gridCol w="3236181">
                  <a:extLst>
                    <a:ext uri="{9D8B030D-6E8A-4147-A177-3AD203B41FA5}">
                      <a16:colId xmlns:a16="http://schemas.microsoft.com/office/drawing/2014/main" val="1962316433"/>
                    </a:ext>
                  </a:extLst>
                </a:gridCol>
              </a:tblGrid>
              <a:tr h="728738">
                <a:tc>
                  <a:txBody>
                    <a:bodyPr/>
                    <a:lstStyle/>
                    <a:p>
                      <a:r>
                        <a:rPr lang="en-US" sz="1400" b="1" dirty="0"/>
                        <a:t>Select 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Similar</a:t>
                      </a:r>
                      <a:r>
                        <a:rPr lang="en-US" sz="1400" b="1" dirty="0"/>
                        <a:t> </a:t>
                      </a:r>
                      <a:br>
                        <a:rPr lang="en-US" sz="1400" b="1" dirty="0"/>
                      </a:br>
                      <a:endParaRPr lang="en-US" sz="1400" dirty="0"/>
                    </a:p>
                  </a:txBody>
                  <a:tcPr marL="72874" marR="72874" marT="36437" marB="36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Selects other entities with the same geometric description (volume, area, length, topology)</a:t>
                      </a:r>
                    </a:p>
                  </a:txBody>
                  <a:tcPr marL="72874" marR="72874" marT="36437" marB="36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507536"/>
                  </a:ext>
                </a:extLst>
              </a:tr>
              <a:tr h="728738">
                <a:tc>
                  <a:txBody>
                    <a:bodyPr/>
                    <a:lstStyle/>
                    <a:p>
                      <a:r>
                        <a:rPr lang="en-US" sz="1400" b="1"/>
                        <a:t>Select Blend Chain</a:t>
                      </a:r>
                      <a:endParaRPr lang="en-US" sz="1400"/>
                    </a:p>
                  </a:txBody>
                  <a:tcPr marL="72874" marR="72874" marT="36437" marB="36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Selects other 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surfaces</a:t>
                      </a:r>
                      <a:r>
                        <a:rPr lang="en-US" sz="1400" dirty="0"/>
                        <a:t> in the same blend chain that have the same radius of curvature</a:t>
                      </a:r>
                    </a:p>
                  </a:txBody>
                  <a:tcPr marL="72874" marR="72874" marT="36437" marB="36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684722"/>
                  </a:ext>
                </a:extLst>
              </a:tr>
              <a:tr h="1165981">
                <a:tc>
                  <a:txBody>
                    <a:bodyPr/>
                    <a:lstStyle/>
                    <a:p>
                      <a:r>
                        <a:rPr lang="en-US" sz="1400" b="1" dirty="0"/>
                        <a:t>Select Cavity</a:t>
                      </a:r>
                      <a:endParaRPr lang="en-US" sz="1400" dirty="0"/>
                    </a:p>
                  </a:txBody>
                  <a:tcPr marL="72874" marR="72874" marT="36437" marB="36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Selects other 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surfaces</a:t>
                      </a:r>
                      <a:r>
                        <a:rPr lang="en-US" sz="1400" dirty="0"/>
                        <a:t> in the same cavity collection. 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Surfaces</a:t>
                      </a:r>
                      <a:r>
                        <a:rPr lang="en-US" sz="1400" dirty="0"/>
                        <a:t> bounded by curves where the external angle is greater than 180 degrees.</a:t>
                      </a:r>
                    </a:p>
                  </a:txBody>
                  <a:tcPr marL="72874" marR="72874" marT="36437" marB="36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313297"/>
                  </a:ext>
                </a:extLst>
              </a:tr>
              <a:tr h="510117">
                <a:tc>
                  <a:txBody>
                    <a:bodyPr/>
                    <a:lstStyle/>
                    <a:p>
                      <a:r>
                        <a:rPr lang="en-US" sz="1400" b="1" dirty="0"/>
                        <a:t>Select Hole</a:t>
                      </a:r>
                      <a:endParaRPr lang="en-US" sz="1400" dirty="0"/>
                    </a:p>
                  </a:txBody>
                  <a:tcPr marL="72874" marR="72874" marT="36437" marB="36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Selects other surfaces that are within the same hole definition</a:t>
                      </a:r>
                    </a:p>
                  </a:txBody>
                  <a:tcPr marL="72874" marR="72874" marT="36437" marB="36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0433033"/>
                  </a:ext>
                </a:extLst>
              </a:tr>
              <a:tr h="947359">
                <a:tc>
                  <a:txBody>
                    <a:bodyPr/>
                    <a:lstStyle/>
                    <a:p>
                      <a:r>
                        <a:rPr lang="en-US" sz="1400" b="1" dirty="0"/>
                        <a:t>Select by Name</a:t>
                      </a:r>
                      <a:endParaRPr lang="en-US" sz="1400" dirty="0"/>
                    </a:p>
                  </a:txBody>
                  <a:tcPr marL="72874" marR="72874" marT="36437" marB="36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Selects other entities with the same name. Includes entities with the same name prefix prior to the "@" character if it exists.</a:t>
                      </a:r>
                    </a:p>
                  </a:txBody>
                  <a:tcPr marL="72874" marR="72874" marT="36437" marB="36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7946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4586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7B8CBA61-F59B-A1DE-3A40-FA944AE8C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0250" y="397055"/>
            <a:ext cx="10096500" cy="774779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Exercise 8.1 </a:t>
            </a:r>
            <a:br>
              <a:rPr lang="en-US" dirty="0">
                <a:ea typeface="+mj-ea"/>
              </a:rPr>
            </a:br>
            <a:r>
              <a:rPr lang="en-US" dirty="0">
                <a:ea typeface="+mj-ea"/>
              </a:rPr>
              <a:t>Defeaturing with the GUI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23F79D-5967-CC9D-5DA8-E263D776E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74" y="3744867"/>
            <a:ext cx="3919281" cy="29592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62EA7F-B186-F59F-5EF1-F7E56ED34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42" y="3657198"/>
            <a:ext cx="4071192" cy="30886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941F2A-C60B-097E-2B08-B1DD83470BB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477" y="3652117"/>
            <a:ext cx="4004199" cy="3042882"/>
          </a:xfrm>
          <a:prstGeom prst="rect">
            <a:avLst/>
          </a:prstGeom>
        </p:spPr>
      </p:pic>
      <p:sp>
        <p:nvSpPr>
          <p:cNvPr id="15" name="TextBox 18">
            <a:extLst>
              <a:ext uri="{FF2B5EF4-FFF2-40B4-BE49-F238E27FC236}">
                <a16:creationId xmlns:a16="http://schemas.microsoft.com/office/drawing/2014/main" id="{C2EDD955-2CC6-5C75-C53B-746248189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250" y="1443144"/>
            <a:ext cx="3422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rgbClr val="000000"/>
                </a:solidFill>
              </a:rPr>
              <a:t>Import the </a:t>
            </a:r>
            <a:r>
              <a:rPr lang="en-US" altLang="en-US" dirty="0" err="1">
                <a:solidFill>
                  <a:srgbClr val="000000"/>
                </a:solidFill>
              </a:rPr>
              <a:t>acis</a:t>
            </a:r>
            <a:r>
              <a:rPr lang="en-US" altLang="en-US" dirty="0">
                <a:solidFill>
                  <a:srgbClr val="000000"/>
                </a:solidFill>
              </a:rPr>
              <a:t> file “anc101.sat”</a:t>
            </a: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6D8B0FC3-6840-8D8D-231C-A45CEA0CA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062" y="1417155"/>
            <a:ext cx="49429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rgbClr val="000000"/>
                </a:solidFill>
              </a:rPr>
              <a:t>Use the GUI selections and </a:t>
            </a:r>
            <a:r>
              <a:rPr lang="en-US" altLang="en-US" b="1" dirty="0">
                <a:solidFill>
                  <a:srgbClr val="000000"/>
                </a:solidFill>
              </a:rPr>
              <a:t>remove</a:t>
            </a:r>
            <a:r>
              <a:rPr lang="en-US" altLang="en-US" dirty="0">
                <a:solidFill>
                  <a:srgbClr val="000000"/>
                </a:solidFill>
              </a:rPr>
              <a:t> operation </a:t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>to simplify so it looks like the image below </a:t>
            </a:r>
          </a:p>
        </p:txBody>
      </p:sp>
      <p:sp>
        <p:nvSpPr>
          <p:cNvPr id="17" name="TextBox 22">
            <a:extLst>
              <a:ext uri="{FF2B5EF4-FFF2-40B4-BE49-F238E27FC236}">
                <a16:creationId xmlns:a16="http://schemas.microsoft.com/office/drawing/2014/main" id="{97FDE5D3-D902-0794-F5ED-A0A1058B8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250" y="1908195"/>
            <a:ext cx="4298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rgbClr val="000000"/>
                </a:solidFill>
              </a:rPr>
              <a:t>Measure the volume before defeaturing</a:t>
            </a:r>
          </a:p>
        </p:txBody>
      </p:sp>
      <p:sp>
        <p:nvSpPr>
          <p:cNvPr id="19" name="TextBox 26">
            <a:extLst>
              <a:ext uri="{FF2B5EF4-FFF2-40B4-BE49-F238E27FC236}">
                <a16:creationId xmlns:a16="http://schemas.microsoft.com/office/drawing/2014/main" id="{64BF18BD-3336-B186-8E97-E091589BF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9501" y="2929675"/>
            <a:ext cx="39405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rgbClr val="000000"/>
                </a:solidFill>
              </a:rPr>
              <a:t>Use the sweep scheme to mesh the </a:t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>defeatured volume</a:t>
            </a:r>
          </a:p>
        </p:txBody>
      </p:sp>
      <p:sp>
        <p:nvSpPr>
          <p:cNvPr id="20" name="Oval 23">
            <a:extLst>
              <a:ext uri="{FF2B5EF4-FFF2-40B4-BE49-F238E27FC236}">
                <a16:creationId xmlns:a16="http://schemas.microsoft.com/office/drawing/2014/main" id="{4EB2777D-3263-9B39-095D-3C3C91F24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786" y="1474894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/>
              <a:t>1</a:t>
            </a:r>
          </a:p>
        </p:txBody>
      </p:sp>
      <p:sp>
        <p:nvSpPr>
          <p:cNvPr id="21" name="Oval 24">
            <a:extLst>
              <a:ext uri="{FF2B5EF4-FFF2-40B4-BE49-F238E27FC236}">
                <a16:creationId xmlns:a16="http://schemas.microsoft.com/office/drawing/2014/main" id="{3FF2A1FC-8D3A-776A-701A-698900752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786" y="1932094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22" name="Oval 11">
            <a:extLst>
              <a:ext uri="{FF2B5EF4-FFF2-40B4-BE49-F238E27FC236}">
                <a16:creationId xmlns:a16="http://schemas.microsoft.com/office/drawing/2014/main" id="{20439F2A-2BDE-3206-0966-B64DD5BF8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7598" y="146156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3" name="Oval 62">
            <a:extLst>
              <a:ext uri="{FF2B5EF4-FFF2-40B4-BE49-F238E27FC236}">
                <a16:creationId xmlns:a16="http://schemas.microsoft.com/office/drawing/2014/main" id="{6560529E-21EF-5507-91B3-B598B69E7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8501" y="223116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4" name="TextBox 22">
            <a:extLst>
              <a:ext uri="{FF2B5EF4-FFF2-40B4-BE49-F238E27FC236}">
                <a16:creationId xmlns:a16="http://schemas.microsoft.com/office/drawing/2014/main" id="{1E88D1EE-B142-51CE-85DB-37503497C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520" y="2377927"/>
            <a:ext cx="24929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volume 1 geometry</a:t>
            </a:r>
          </a:p>
        </p:txBody>
      </p:sp>
      <p:sp>
        <p:nvSpPr>
          <p:cNvPr id="25" name="TextBox 22">
            <a:extLst>
              <a:ext uri="{FF2B5EF4-FFF2-40B4-BE49-F238E27FC236}">
                <a16:creationId xmlns:a16="http://schemas.microsoft.com/office/drawing/2014/main" id="{94F14B71-C789-D88A-7EF1-7A25BEC71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250" y="2831470"/>
            <a:ext cx="42083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rgbClr val="000000"/>
                </a:solidFill>
              </a:rPr>
              <a:t>Make a note of the volume of volume 1</a:t>
            </a:r>
          </a:p>
        </p:txBody>
      </p:sp>
      <p:sp>
        <p:nvSpPr>
          <p:cNvPr id="26" name="TextBox 22">
            <a:extLst>
              <a:ext uri="{FF2B5EF4-FFF2-40B4-BE49-F238E27FC236}">
                <a16:creationId xmlns:a16="http://schemas.microsoft.com/office/drawing/2014/main" id="{84770803-33F3-BBB9-CADF-879543A4D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062" y="2176683"/>
            <a:ext cx="48002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rgbClr val="000000"/>
                </a:solidFill>
              </a:rPr>
              <a:t>Find the volume of the defeatured geometry.</a:t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>Compute the percent difference in volume</a:t>
            </a:r>
          </a:p>
        </p:txBody>
      </p:sp>
      <p:sp>
        <p:nvSpPr>
          <p:cNvPr id="27" name="Oval 30">
            <a:extLst>
              <a:ext uri="{FF2B5EF4-FFF2-40B4-BE49-F238E27FC236}">
                <a16:creationId xmlns:a16="http://schemas.microsoft.com/office/drawing/2014/main" id="{2DF7DBD0-C937-623F-0B34-F3C06AB8A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8501" y="294804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3997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>
            <a:extLst>
              <a:ext uri="{FF2B5EF4-FFF2-40B4-BE49-F238E27FC236}">
                <a16:creationId xmlns:a16="http://schemas.microsoft.com/office/drawing/2014/main" id="{CA17A5CD-2525-CE49-8B6A-4D2E055DC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1076326"/>
            <a:ext cx="7308850" cy="542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" name="Group 12">
            <a:extLst>
              <a:ext uri="{FF2B5EF4-FFF2-40B4-BE49-F238E27FC236}">
                <a16:creationId xmlns:a16="http://schemas.microsoft.com/office/drawing/2014/main" id="{B8F09E63-FBC8-4947-B6B4-FC2FE183DD15}"/>
              </a:ext>
            </a:extLst>
          </p:cNvPr>
          <p:cNvGrpSpPr>
            <a:grpSpLocks/>
          </p:cNvGrpSpPr>
          <p:nvPr/>
        </p:nvGrpSpPr>
        <p:grpSpPr bwMode="auto">
          <a:xfrm>
            <a:off x="4583114" y="1925639"/>
            <a:ext cx="3482975" cy="915987"/>
            <a:chOff x="1584" y="1177"/>
            <a:chExt cx="2262" cy="595"/>
          </a:xfrm>
        </p:grpSpPr>
        <p:pic>
          <p:nvPicPr>
            <p:cNvPr id="19460" name="Picture 7" descr="geometryrepair_button">
              <a:extLst>
                <a:ext uri="{FF2B5EF4-FFF2-40B4-BE49-F238E27FC236}">
                  <a16:creationId xmlns:a16="http://schemas.microsoft.com/office/drawing/2014/main" id="{7FA0C450-ACB1-A742-BA24-126FA55965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" y="1547"/>
              <a:ext cx="22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1" name="Rectangle 8">
              <a:extLst>
                <a:ext uri="{FF2B5EF4-FFF2-40B4-BE49-F238E27FC236}">
                  <a16:creationId xmlns:a16="http://schemas.microsoft.com/office/drawing/2014/main" id="{358B626E-49E7-3F40-B42D-5798AA1E1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1177"/>
              <a:ext cx="240" cy="14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62" name="Line 9">
              <a:extLst>
                <a:ext uri="{FF2B5EF4-FFF2-40B4-BE49-F238E27FC236}">
                  <a16:creationId xmlns:a16="http://schemas.microsoft.com/office/drawing/2014/main" id="{DC3E003B-5510-794C-AEFB-88CCC1A115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1" y="1321"/>
              <a:ext cx="495" cy="1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3" name="Text Box 10">
              <a:extLst>
                <a:ext uri="{FF2B5EF4-FFF2-40B4-BE49-F238E27FC236}">
                  <a16:creationId xmlns:a16="http://schemas.microsoft.com/office/drawing/2014/main" id="{6CBD5A75-E425-9B43-9423-F22F2CE265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235"/>
              <a:ext cx="158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>
                  <a:solidFill>
                    <a:schemeClr val="bg1"/>
                  </a:solidFill>
                </a:rPr>
                <a:t>Geometry Power Tools are located in the second tab of the PowerTools window.</a:t>
              </a:r>
              <a:endParaRPr lang="en-US" alt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4" name="Rectangle 11">
            <a:extLst>
              <a:ext uri="{FF2B5EF4-FFF2-40B4-BE49-F238E27FC236}">
                <a16:creationId xmlns:a16="http://schemas.microsoft.com/office/drawing/2014/main" id="{51DEE1B0-DDA6-4CD5-13F9-33343CA69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217488"/>
            <a:ext cx="67913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00"/>
                </a:solidFill>
              </a:rPr>
              <a:t>Geometry Power Tool</a:t>
            </a:r>
          </a:p>
        </p:txBody>
      </p:sp>
    </p:spTree>
    <p:extLst>
      <p:ext uri="{BB962C8B-B14F-4D97-AF65-F5344CB8AC3E}">
        <p14:creationId xmlns:p14="http://schemas.microsoft.com/office/powerpoint/2010/main" val="3311703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>
            <a:extLst>
              <a:ext uri="{FF2B5EF4-FFF2-40B4-BE49-F238E27FC236}">
                <a16:creationId xmlns:a16="http://schemas.microsoft.com/office/drawing/2014/main" id="{1FEBD61E-AA4D-7C4D-BCDE-F67E41353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1214439"/>
            <a:ext cx="3081338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4">
            <a:extLst>
              <a:ext uri="{FF2B5EF4-FFF2-40B4-BE49-F238E27FC236}">
                <a16:creationId xmlns:a16="http://schemas.microsoft.com/office/drawing/2014/main" id="{F2F947BB-3B30-7C4B-A3B8-210031EBF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2414" y="1377951"/>
            <a:ext cx="2865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+mn-lt"/>
              </a:rPr>
              <a:t>Pick volumes to analyze</a:t>
            </a:r>
            <a:endParaRPr lang="en-US" altLang="en-US" sz="2400">
              <a:latin typeface="+mn-lt"/>
            </a:endParaRPr>
          </a:p>
        </p:txBody>
      </p:sp>
      <p:sp>
        <p:nvSpPr>
          <p:cNvPr id="21508" name="Text Box 6">
            <a:extLst>
              <a:ext uri="{FF2B5EF4-FFF2-40B4-BE49-F238E27FC236}">
                <a16:creationId xmlns:a16="http://schemas.microsoft.com/office/drawing/2014/main" id="{2A859F41-DE0D-6649-B912-B6234D267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650" y="2241552"/>
            <a:ext cx="2419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+mn-lt"/>
              </a:rPr>
              <a:t>Run geometry analysis </a:t>
            </a:r>
            <a:br>
              <a:rPr lang="en-US" altLang="en-US">
                <a:latin typeface="+mn-lt"/>
              </a:rPr>
            </a:br>
            <a:r>
              <a:rPr lang="en-US" altLang="en-US">
                <a:latin typeface="+mn-lt"/>
              </a:rPr>
              <a:t>(disabled until Options… selected)</a:t>
            </a:r>
            <a:endParaRPr lang="en-US" altLang="en-US" sz="2400">
              <a:latin typeface="+mn-lt"/>
            </a:endParaRPr>
          </a:p>
        </p:txBody>
      </p:sp>
      <p:sp>
        <p:nvSpPr>
          <p:cNvPr id="21509" name="Text Box 7">
            <a:extLst>
              <a:ext uri="{FF2B5EF4-FFF2-40B4-BE49-F238E27FC236}">
                <a16:creationId xmlns:a16="http://schemas.microsoft.com/office/drawing/2014/main" id="{3D015D31-533D-F54D-8E08-628B0C990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651250"/>
            <a:ext cx="1981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+mn-lt"/>
              </a:rPr>
              <a:t>Geometry analysis output</a:t>
            </a:r>
            <a:endParaRPr lang="en-US" altLang="en-US" sz="2400">
              <a:latin typeface="+mn-lt"/>
            </a:endParaRPr>
          </a:p>
        </p:txBody>
      </p:sp>
      <p:sp>
        <p:nvSpPr>
          <p:cNvPr id="21510" name="Text Box 8">
            <a:extLst>
              <a:ext uri="{FF2B5EF4-FFF2-40B4-BE49-F238E27FC236}">
                <a16:creationId xmlns:a16="http://schemas.microsoft.com/office/drawing/2014/main" id="{901BC862-1907-5847-AAE2-D7C14AEA7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5401" y="5638800"/>
            <a:ext cx="2513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+mn-lt"/>
              </a:rPr>
              <a:t>Additional Geometry Operations</a:t>
            </a:r>
            <a:endParaRPr lang="en-US" altLang="en-US" sz="2400">
              <a:latin typeface="+mn-lt"/>
            </a:endParaRPr>
          </a:p>
        </p:txBody>
      </p:sp>
      <p:sp>
        <p:nvSpPr>
          <p:cNvPr id="21511" name="AutoShape 12">
            <a:extLst>
              <a:ext uri="{FF2B5EF4-FFF2-40B4-BE49-F238E27FC236}">
                <a16:creationId xmlns:a16="http://schemas.microsoft.com/office/drawing/2014/main" id="{C47F1816-5025-614E-923B-4AA78CC6A09D}"/>
              </a:ext>
            </a:extLst>
          </p:cNvPr>
          <p:cNvSpPr>
            <a:spLocks/>
          </p:cNvSpPr>
          <p:nvPr/>
        </p:nvSpPr>
        <p:spPr bwMode="auto">
          <a:xfrm>
            <a:off x="7396163" y="2670176"/>
            <a:ext cx="228600" cy="2327275"/>
          </a:xfrm>
          <a:prstGeom prst="rightBrace">
            <a:avLst>
              <a:gd name="adj1" fmla="val 69803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12" name="AutoShape 13">
            <a:extLst>
              <a:ext uri="{FF2B5EF4-FFF2-40B4-BE49-F238E27FC236}">
                <a16:creationId xmlns:a16="http://schemas.microsoft.com/office/drawing/2014/main" id="{AE34A97B-C522-384C-B44E-63A9077A1FD8}"/>
              </a:ext>
            </a:extLst>
          </p:cNvPr>
          <p:cNvSpPr>
            <a:spLocks/>
          </p:cNvSpPr>
          <p:nvPr/>
        </p:nvSpPr>
        <p:spPr bwMode="auto">
          <a:xfrm>
            <a:off x="7396163" y="5426075"/>
            <a:ext cx="228600" cy="762000"/>
          </a:xfrm>
          <a:prstGeom prst="rightBrace">
            <a:avLst>
              <a:gd name="adj1" fmla="val 39167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13" name="Line 15">
            <a:extLst>
              <a:ext uri="{FF2B5EF4-FFF2-40B4-BE49-F238E27FC236}">
                <a16:creationId xmlns:a16="http://schemas.microsoft.com/office/drawing/2014/main" id="{A1AC3749-457A-D647-B4B5-09A6A1CCDA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8800" y="1582738"/>
            <a:ext cx="2228850" cy="279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Line 17">
            <a:extLst>
              <a:ext uri="{FF2B5EF4-FFF2-40B4-BE49-F238E27FC236}">
                <a16:creationId xmlns:a16="http://schemas.microsoft.com/office/drawing/2014/main" id="{73F23F62-0B2D-AE46-AD3B-EC698634EC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2428875"/>
            <a:ext cx="20764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Line 17">
            <a:extLst>
              <a:ext uri="{FF2B5EF4-FFF2-40B4-BE49-F238E27FC236}">
                <a16:creationId xmlns:a16="http://schemas.microsoft.com/office/drawing/2014/main" id="{3F804E18-4820-6245-AF66-2BF90349A05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91200" y="2133601"/>
            <a:ext cx="0" cy="2952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Text Box 6">
            <a:extLst>
              <a:ext uri="{FF2B5EF4-FFF2-40B4-BE49-F238E27FC236}">
                <a16:creationId xmlns:a16="http://schemas.microsoft.com/office/drawing/2014/main" id="{F615EFD3-0CA0-7C46-B570-3AECFED44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301" y="1677989"/>
            <a:ext cx="2511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+mn-lt"/>
              </a:rPr>
              <a:t>Update analysis after each geometry operation</a:t>
            </a:r>
            <a:endParaRPr lang="en-US" altLang="en-US" sz="2400">
              <a:latin typeface="+mn-lt"/>
            </a:endParaRPr>
          </a:p>
        </p:txBody>
      </p:sp>
      <p:sp>
        <p:nvSpPr>
          <p:cNvPr id="21517" name="Line 17">
            <a:extLst>
              <a:ext uri="{FF2B5EF4-FFF2-40B4-BE49-F238E27FC236}">
                <a16:creationId xmlns:a16="http://schemas.microsoft.com/office/drawing/2014/main" id="{DA467DEA-CA2D-CB48-BAEA-4801571C03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6600" y="1882776"/>
            <a:ext cx="774700" cy="219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Text Box 6">
            <a:extLst>
              <a:ext uri="{FF2B5EF4-FFF2-40B4-BE49-F238E27FC236}">
                <a16:creationId xmlns:a16="http://schemas.microsoft.com/office/drawing/2014/main" id="{CF0785D9-C31E-324D-BF49-28F661649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485902"/>
            <a:ext cx="1924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Select Geometry Diagnostics 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(Click Here first)</a:t>
            </a:r>
            <a:endParaRPr lang="en-US" altLang="en-US" sz="2400" dirty="0">
              <a:latin typeface="+mn-lt"/>
            </a:endParaRPr>
          </a:p>
        </p:txBody>
      </p:sp>
      <p:sp>
        <p:nvSpPr>
          <p:cNvPr id="21519" name="Line 17">
            <a:extLst>
              <a:ext uri="{FF2B5EF4-FFF2-40B4-BE49-F238E27FC236}">
                <a16:creationId xmlns:a16="http://schemas.microsoft.com/office/drawing/2014/main" id="{2D9D43B8-6E5F-324A-9994-62596168CDB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02038" y="1725614"/>
            <a:ext cx="1046162" cy="3317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Text Box 6">
            <a:extLst>
              <a:ext uri="{FF2B5EF4-FFF2-40B4-BE49-F238E27FC236}">
                <a16:creationId xmlns:a16="http://schemas.microsoft.com/office/drawing/2014/main" id="{BA08BDD3-35F4-F24F-BBAE-5336C135F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464" y="2290764"/>
            <a:ext cx="2098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>
                <a:latin typeface="+mn-lt"/>
              </a:rPr>
              <a:t>Show Documentation</a:t>
            </a:r>
          </a:p>
        </p:txBody>
      </p:sp>
      <p:sp>
        <p:nvSpPr>
          <p:cNvPr id="21521" name="Line 17">
            <a:extLst>
              <a:ext uri="{FF2B5EF4-FFF2-40B4-BE49-F238E27FC236}">
                <a16:creationId xmlns:a16="http://schemas.microsoft.com/office/drawing/2014/main" id="{0EC480F1-3C91-C844-8C56-76E33B57C6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02038" y="2133601"/>
            <a:ext cx="741362" cy="4349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Text Box 6">
            <a:extLst>
              <a:ext uri="{FF2B5EF4-FFF2-40B4-BE49-F238E27FC236}">
                <a16:creationId xmlns:a16="http://schemas.microsoft.com/office/drawing/2014/main" id="{51139495-F3E0-C244-8656-76D27E7AF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6" y="2941640"/>
            <a:ext cx="20986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>
                <a:latin typeface="+mn-lt"/>
              </a:rPr>
              <a:t>Display Solution Window</a:t>
            </a:r>
          </a:p>
        </p:txBody>
      </p:sp>
      <p:sp>
        <p:nvSpPr>
          <p:cNvPr id="21523" name="Line 17">
            <a:extLst>
              <a:ext uri="{FF2B5EF4-FFF2-40B4-BE49-F238E27FC236}">
                <a16:creationId xmlns:a16="http://schemas.microsoft.com/office/drawing/2014/main" id="{3AB46C58-0C70-884A-869B-F405A5EEA4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02039" y="2414588"/>
            <a:ext cx="708025" cy="7921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EFDBA02F-F533-0B61-EAF4-2BDB0AD80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217488"/>
            <a:ext cx="67913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00"/>
                </a:solidFill>
              </a:rPr>
              <a:t>Geometry Power Tool Panel</a:t>
            </a:r>
          </a:p>
        </p:txBody>
      </p:sp>
    </p:spTree>
    <p:extLst>
      <p:ext uri="{BB962C8B-B14F-4D97-AF65-F5344CB8AC3E}">
        <p14:creationId xmlns:p14="http://schemas.microsoft.com/office/powerpoint/2010/main" val="3522499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>
            <a:extLst>
              <a:ext uri="{FF2B5EF4-FFF2-40B4-BE49-F238E27FC236}">
                <a16:creationId xmlns:a16="http://schemas.microsoft.com/office/drawing/2014/main" id="{781E8912-538A-EA48-8AB3-108A1DF2F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5976" y="1095375"/>
            <a:ext cx="2016125" cy="569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4">
            <a:extLst>
              <a:ext uri="{FF2B5EF4-FFF2-40B4-BE49-F238E27FC236}">
                <a16:creationId xmlns:a16="http://schemas.microsoft.com/office/drawing/2014/main" id="{EAEF8828-0D37-AF45-A081-911627DBA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228726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Add Additional Diagnostics that use machine learning</a:t>
            </a:r>
            <a:endParaRPr lang="en-US" altLang="en-US" sz="2400" dirty="0">
              <a:latin typeface="+mn-lt"/>
            </a:endParaRPr>
          </a:p>
        </p:txBody>
      </p:sp>
      <p:sp>
        <p:nvSpPr>
          <p:cNvPr id="23556" name="Text Box 6">
            <a:extLst>
              <a:ext uri="{FF2B5EF4-FFF2-40B4-BE49-F238E27FC236}">
                <a16:creationId xmlns:a16="http://schemas.microsoft.com/office/drawing/2014/main" id="{36FF2D08-EBC9-F141-83E5-04FE25689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313" y="2428875"/>
            <a:ext cx="24193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+mn-lt"/>
              </a:rPr>
              <a:t>Threshold values for Diagnostics</a:t>
            </a:r>
            <a:endParaRPr lang="en-US" altLang="en-US" sz="2400">
              <a:latin typeface="+mn-lt"/>
            </a:endParaRPr>
          </a:p>
        </p:txBody>
      </p:sp>
      <p:sp>
        <p:nvSpPr>
          <p:cNvPr id="23557" name="Text Box 8">
            <a:extLst>
              <a:ext uri="{FF2B5EF4-FFF2-40B4-BE49-F238E27FC236}">
                <a16:creationId xmlns:a16="http://schemas.microsoft.com/office/drawing/2014/main" id="{FA9EA6FD-A46F-DA42-BC73-A91DF3F58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839" y="4532313"/>
            <a:ext cx="25114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+mn-lt"/>
              </a:rPr>
              <a:t>Diagnostic Checks </a:t>
            </a:r>
            <a:br>
              <a:rPr lang="en-US" altLang="en-US">
                <a:latin typeface="+mn-lt"/>
              </a:rPr>
            </a:br>
            <a:r>
              <a:rPr lang="en-US" altLang="en-US">
                <a:latin typeface="+mn-lt"/>
              </a:rPr>
              <a:t>(select only those you want to perform)</a:t>
            </a:r>
          </a:p>
        </p:txBody>
      </p:sp>
      <p:sp>
        <p:nvSpPr>
          <p:cNvPr id="23558" name="AutoShape 12">
            <a:extLst>
              <a:ext uri="{FF2B5EF4-FFF2-40B4-BE49-F238E27FC236}">
                <a16:creationId xmlns:a16="http://schemas.microsoft.com/office/drawing/2014/main" id="{DA4B92CB-995E-BE41-8335-B32139195786}"/>
              </a:ext>
            </a:extLst>
          </p:cNvPr>
          <p:cNvSpPr>
            <a:spLocks/>
          </p:cNvSpPr>
          <p:nvPr/>
        </p:nvSpPr>
        <p:spPr bwMode="auto">
          <a:xfrm>
            <a:off x="6678613" y="2062163"/>
            <a:ext cx="228600" cy="1192212"/>
          </a:xfrm>
          <a:prstGeom prst="rightBrace">
            <a:avLst>
              <a:gd name="adj1" fmla="val 69803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3559" name="AutoShape 13">
            <a:extLst>
              <a:ext uri="{FF2B5EF4-FFF2-40B4-BE49-F238E27FC236}">
                <a16:creationId xmlns:a16="http://schemas.microsoft.com/office/drawing/2014/main" id="{7D993A3A-F9D3-D849-BC6D-4C57E0E04947}"/>
              </a:ext>
            </a:extLst>
          </p:cNvPr>
          <p:cNvSpPr>
            <a:spLocks/>
          </p:cNvSpPr>
          <p:nvPr/>
        </p:nvSpPr>
        <p:spPr bwMode="auto">
          <a:xfrm>
            <a:off x="6707188" y="3406776"/>
            <a:ext cx="228600" cy="2841625"/>
          </a:xfrm>
          <a:prstGeom prst="rightBrace">
            <a:avLst>
              <a:gd name="adj1" fmla="val 39191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3560" name="Line 15">
            <a:extLst>
              <a:ext uri="{FF2B5EF4-FFF2-40B4-BE49-F238E27FC236}">
                <a16:creationId xmlns:a16="http://schemas.microsoft.com/office/drawing/2014/main" id="{DD6D7911-72D0-7B4E-BC25-0A4D79EB68B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1638300"/>
            <a:ext cx="609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Text Box 6">
            <a:extLst>
              <a:ext uri="{FF2B5EF4-FFF2-40B4-BE49-F238E27FC236}">
                <a16:creationId xmlns:a16="http://schemas.microsoft.com/office/drawing/2014/main" id="{488FC5D5-BC0A-C444-92AB-54418B034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314" y="1630364"/>
            <a:ext cx="31130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+mn-lt"/>
              </a:rPr>
              <a:t>Generate diagnostic threshold values automatically</a:t>
            </a:r>
          </a:p>
        </p:txBody>
      </p:sp>
      <p:sp>
        <p:nvSpPr>
          <p:cNvPr id="23562" name="Line 17">
            <a:extLst>
              <a:ext uri="{FF2B5EF4-FFF2-40B4-BE49-F238E27FC236}">
                <a16:creationId xmlns:a16="http://schemas.microsoft.com/office/drawing/2014/main" id="{E05EC86C-7C05-A743-BAD8-CDC74E93F7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1" y="1933575"/>
            <a:ext cx="5556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Text Box 6">
            <a:extLst>
              <a:ext uri="{FF2B5EF4-FFF2-40B4-BE49-F238E27FC236}">
                <a16:creationId xmlns:a16="http://schemas.microsoft.com/office/drawing/2014/main" id="{9694BB94-828E-A545-A6F8-7CE5148B8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7076" y="6229350"/>
            <a:ext cx="20986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+mn-lt"/>
              </a:rPr>
              <a:t>Select Done to return to Power Tool</a:t>
            </a:r>
          </a:p>
        </p:txBody>
      </p:sp>
      <p:sp>
        <p:nvSpPr>
          <p:cNvPr id="23564" name="Line 17">
            <a:extLst>
              <a:ext uri="{FF2B5EF4-FFF2-40B4-BE49-F238E27FC236}">
                <a16:creationId xmlns:a16="http://schemas.microsoft.com/office/drawing/2014/main" id="{9A85140A-2745-284B-9A1F-2B05E8F248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21451" y="6477000"/>
            <a:ext cx="5556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Text Box 4">
            <a:extLst>
              <a:ext uri="{FF2B5EF4-FFF2-40B4-BE49-F238E27FC236}">
                <a16:creationId xmlns:a16="http://schemas.microsoft.com/office/drawing/2014/main" id="{2D3DF6DB-ACED-014F-9019-31D17DC4D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1" y="6183314"/>
            <a:ext cx="23606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>
                <a:latin typeface="+mn-lt"/>
              </a:rPr>
              <a:t>Fast way to select or unselect diagnostics</a:t>
            </a:r>
          </a:p>
        </p:txBody>
      </p:sp>
      <p:sp>
        <p:nvSpPr>
          <p:cNvPr id="23566" name="Line 17">
            <a:extLst>
              <a:ext uri="{FF2B5EF4-FFF2-40B4-BE49-F238E27FC236}">
                <a16:creationId xmlns:a16="http://schemas.microsoft.com/office/drawing/2014/main" id="{5CF836C3-5BDD-7C4F-9A33-4E32D451E5D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6714" y="6475414"/>
            <a:ext cx="555625" cy="15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37A32E2-B7BE-8F08-55B9-485206C2D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217488"/>
            <a:ext cx="67913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00"/>
                </a:solidFill>
              </a:rPr>
              <a:t>Geometry Power Tool Options Panel</a:t>
            </a:r>
          </a:p>
        </p:txBody>
      </p:sp>
    </p:spTree>
    <p:extLst>
      <p:ext uri="{BB962C8B-B14F-4D97-AF65-F5344CB8AC3E}">
        <p14:creationId xmlns:p14="http://schemas.microsoft.com/office/powerpoint/2010/main" val="2055130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15">
            <a:extLst>
              <a:ext uri="{FF2B5EF4-FFF2-40B4-BE49-F238E27FC236}">
                <a16:creationId xmlns:a16="http://schemas.microsoft.com/office/drawing/2014/main" id="{92CED4D4-F0A0-064D-81EF-017E4B737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5670550"/>
            <a:ext cx="3581400" cy="10668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5603" name="Text Box 8">
            <a:extLst>
              <a:ext uri="{FF2B5EF4-FFF2-40B4-BE49-F238E27FC236}">
                <a16:creationId xmlns:a16="http://schemas.microsoft.com/office/drawing/2014/main" id="{2CAC6AC4-DDC2-FE42-A4B6-CE084DD9C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0160" y="1531144"/>
            <a:ext cx="320040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0350" indent="-2603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altLang="en-US" sz="2000" dirty="0">
                <a:latin typeface="+mn-lt"/>
              </a:rPr>
              <a:t>Import anc101.sat</a:t>
            </a:r>
          </a:p>
          <a:p>
            <a:pPr marL="0" indent="0">
              <a:spcBef>
                <a:spcPct val="50000"/>
              </a:spcBef>
            </a:pPr>
            <a:r>
              <a:rPr lang="en-US" altLang="en-US" sz="2000" dirty="0">
                <a:latin typeface="+mn-lt"/>
              </a:rPr>
              <a:t>Enter </a:t>
            </a:r>
            <a:r>
              <a:rPr lang="ja-JP" altLang="en-US" sz="2000">
                <a:latin typeface="+mn-lt"/>
              </a:rPr>
              <a:t>“</a:t>
            </a:r>
            <a:r>
              <a:rPr lang="en-US" altLang="ja-JP" sz="2000" dirty="0">
                <a:latin typeface="+mn-lt"/>
              </a:rPr>
              <a:t>all</a:t>
            </a:r>
            <a:r>
              <a:rPr lang="ja-JP" altLang="en-US" sz="2000">
                <a:latin typeface="+mn-lt"/>
              </a:rPr>
              <a:t>”</a:t>
            </a:r>
            <a:r>
              <a:rPr lang="en-US" altLang="ja-JP" sz="2000" dirty="0">
                <a:latin typeface="+mn-lt"/>
              </a:rPr>
              <a:t> or </a:t>
            </a:r>
            <a:r>
              <a:rPr lang="ja-JP" altLang="en-US" sz="2000">
                <a:latin typeface="+mn-lt"/>
              </a:rPr>
              <a:t>“</a:t>
            </a:r>
            <a:r>
              <a:rPr lang="en-US" altLang="ja-JP" sz="2000" dirty="0">
                <a:latin typeface="+mn-lt"/>
              </a:rPr>
              <a:t>1</a:t>
            </a:r>
            <a:r>
              <a:rPr lang="ja-JP" altLang="en-US" sz="2000">
                <a:latin typeface="+mn-lt"/>
              </a:rPr>
              <a:t>”</a:t>
            </a:r>
            <a:r>
              <a:rPr lang="en-US" altLang="ja-JP" sz="2000" dirty="0">
                <a:latin typeface="+mn-lt"/>
              </a:rPr>
              <a:t> for volumes to analyze</a:t>
            </a:r>
          </a:p>
          <a:p>
            <a:pPr marL="0" indent="0">
              <a:spcBef>
                <a:spcPct val="50000"/>
              </a:spcBef>
            </a:pPr>
            <a:r>
              <a:rPr lang="en-US" altLang="ja-JP" sz="2000" dirty="0">
                <a:latin typeface="+mn-lt"/>
              </a:rPr>
              <a:t>Select “Options…”</a:t>
            </a:r>
          </a:p>
          <a:p>
            <a:pPr marL="0" indent="0">
              <a:spcBef>
                <a:spcPct val="50000"/>
              </a:spcBef>
            </a:pPr>
            <a:r>
              <a:rPr lang="en-US" altLang="ja-JP" sz="2000" dirty="0">
                <a:latin typeface="+mn-lt"/>
              </a:rPr>
              <a:t>Select “Auto Size”</a:t>
            </a:r>
          </a:p>
          <a:p>
            <a:pPr marL="0" indent="0">
              <a:spcBef>
                <a:spcPct val="50000"/>
              </a:spcBef>
            </a:pPr>
            <a:r>
              <a:rPr lang="en-US" altLang="ja-JP" sz="2000" dirty="0">
                <a:latin typeface="+mn-lt"/>
              </a:rPr>
              <a:t>Select “Select All”</a:t>
            </a:r>
          </a:p>
          <a:p>
            <a:pPr marL="0" indent="0">
              <a:spcBef>
                <a:spcPct val="50000"/>
              </a:spcBef>
            </a:pPr>
            <a:r>
              <a:rPr lang="en-US" altLang="ja-JP" sz="2000" dirty="0">
                <a:latin typeface="+mn-lt"/>
              </a:rPr>
              <a:t>Select “Done”</a:t>
            </a:r>
          </a:p>
          <a:p>
            <a:pPr marL="0" indent="0">
              <a:spcBef>
                <a:spcPct val="50000"/>
              </a:spcBef>
            </a:pPr>
            <a:r>
              <a:rPr lang="en-US" altLang="ja-JP" sz="2000" dirty="0">
                <a:latin typeface="+mn-lt"/>
              </a:rPr>
              <a:t>Select “Analyze”</a:t>
            </a:r>
          </a:p>
        </p:txBody>
      </p:sp>
      <p:sp>
        <p:nvSpPr>
          <p:cNvPr id="25604" name="Text Box 14">
            <a:extLst>
              <a:ext uri="{FF2B5EF4-FFF2-40B4-BE49-F238E27FC236}">
                <a16:creationId xmlns:a16="http://schemas.microsoft.com/office/drawing/2014/main" id="{85026FC1-7684-054E-A8CC-58FC7FA41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1212" y="5708651"/>
            <a:ext cx="32780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+mn-lt"/>
              </a:rPr>
              <a:t>You should see results  in the power tool that look similar to those shown.</a:t>
            </a:r>
          </a:p>
        </p:txBody>
      </p:sp>
      <p:pic>
        <p:nvPicPr>
          <p:cNvPr id="25605" name="Picture 3">
            <a:extLst>
              <a:ext uri="{FF2B5EF4-FFF2-40B4-BE49-F238E27FC236}">
                <a16:creationId xmlns:a16="http://schemas.microsoft.com/office/drawing/2014/main" id="{F8DC2146-19C8-0048-B0FE-9037A1A1F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1" y="1162050"/>
            <a:ext cx="2619375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>
            <a:extLst>
              <a:ext uri="{FF2B5EF4-FFF2-40B4-BE49-F238E27FC236}">
                <a16:creationId xmlns:a16="http://schemas.microsoft.com/office/drawing/2014/main" id="{6AD339DB-A344-C44C-94B0-F084B903B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1975" y="5400676"/>
            <a:ext cx="23241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>
            <a:extLst>
              <a:ext uri="{FF2B5EF4-FFF2-40B4-BE49-F238E27FC236}">
                <a16:creationId xmlns:a16="http://schemas.microsoft.com/office/drawing/2014/main" id="{2C1D5184-6749-9A40-A844-08D0BD994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9426" y="1160464"/>
            <a:ext cx="2614613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Line 15">
            <a:extLst>
              <a:ext uri="{FF2B5EF4-FFF2-40B4-BE49-F238E27FC236}">
                <a16:creationId xmlns:a16="http://schemas.microsoft.com/office/drawing/2014/main" id="{0EAFF2A4-651D-1F4B-B1CC-0B1B4522FD0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77001" y="3810001"/>
            <a:ext cx="1082675" cy="18780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6828124C-04EA-FE94-C7DF-55628AF84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217488"/>
            <a:ext cx="67913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00"/>
                </a:solidFill>
              </a:rPr>
              <a:t>Geometry Power Tool Example</a:t>
            </a:r>
          </a:p>
        </p:txBody>
      </p:sp>
      <p:sp>
        <p:nvSpPr>
          <p:cNvPr id="6" name="Oval 23">
            <a:extLst>
              <a:ext uri="{FF2B5EF4-FFF2-40B4-BE49-F238E27FC236}">
                <a16:creationId xmlns:a16="http://schemas.microsoft.com/office/drawing/2014/main" id="{5586FA70-8449-F50F-21EB-0F5423DD0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1860" y="158591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/>
              <a:t>1</a:t>
            </a:r>
          </a:p>
        </p:txBody>
      </p:sp>
      <p:sp>
        <p:nvSpPr>
          <p:cNvPr id="7" name="Oval 24">
            <a:extLst>
              <a:ext uri="{FF2B5EF4-FFF2-40B4-BE49-F238E27FC236}">
                <a16:creationId xmlns:a16="http://schemas.microsoft.com/office/drawing/2014/main" id="{17B727B3-F5AF-DCA2-F67F-93E9AD6E8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9160" y="2038352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/>
              <a:t>2</a:t>
            </a: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8CC3B95B-0831-8D1A-D159-AD710B807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1860" y="281444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9" name="Oval 62">
            <a:extLst>
              <a:ext uri="{FF2B5EF4-FFF2-40B4-BE49-F238E27FC236}">
                <a16:creationId xmlns:a16="http://schemas.microsoft.com/office/drawing/2014/main" id="{8D61286B-2322-D00E-7A8C-B07C3DF4B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1860" y="3249612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0" name="Oval 56">
            <a:extLst>
              <a:ext uri="{FF2B5EF4-FFF2-40B4-BE49-F238E27FC236}">
                <a16:creationId xmlns:a16="http://schemas.microsoft.com/office/drawing/2014/main" id="{99E52982-A81B-0ADB-8229-944D4FE50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1860" y="3720907"/>
            <a:ext cx="381000" cy="304800"/>
          </a:xfrm>
          <a:prstGeom prst="ellips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1" name="Oval 57">
            <a:extLst>
              <a:ext uri="{FF2B5EF4-FFF2-40B4-BE49-F238E27FC236}">
                <a16:creationId xmlns:a16="http://schemas.microsoft.com/office/drawing/2014/main" id="{1FFEEA3D-BE3D-CBCA-651D-2525CB309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1860" y="4156076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2" name="Oval 57">
            <a:extLst>
              <a:ext uri="{FF2B5EF4-FFF2-40B4-BE49-F238E27FC236}">
                <a16:creationId xmlns:a16="http://schemas.microsoft.com/office/drawing/2014/main" id="{1E7DF95E-0F8B-255F-3AC0-B63E56947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9160" y="4643116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3" name="Oval 24">
            <a:extLst>
              <a:ext uri="{FF2B5EF4-FFF2-40B4-BE49-F238E27FC236}">
                <a16:creationId xmlns:a16="http://schemas.microsoft.com/office/drawing/2014/main" id="{95102AF0-423C-E452-FC80-94F207D39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4138" y="1021556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/>
              <a:t>2</a:t>
            </a:r>
          </a:p>
        </p:txBody>
      </p:sp>
      <p:sp>
        <p:nvSpPr>
          <p:cNvPr id="14" name="Oval 11">
            <a:extLst>
              <a:ext uri="{FF2B5EF4-FFF2-40B4-BE49-F238E27FC236}">
                <a16:creationId xmlns:a16="http://schemas.microsoft.com/office/drawing/2014/main" id="{8253BBBE-3AF2-ED41-4829-30A398603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009" y="1752601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5" name="Oval 57">
            <a:extLst>
              <a:ext uri="{FF2B5EF4-FFF2-40B4-BE49-F238E27FC236}">
                <a16:creationId xmlns:a16="http://schemas.microsoft.com/office/drawing/2014/main" id="{849575B5-5DAD-E0A9-1E40-9B94B7A9F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5417" y="1876426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6" name="Oval 62">
            <a:extLst>
              <a:ext uri="{FF2B5EF4-FFF2-40B4-BE49-F238E27FC236}">
                <a16:creationId xmlns:a16="http://schemas.microsoft.com/office/drawing/2014/main" id="{E3C6CE8C-31A8-49EF-10EC-750FDA8C7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1672" y="189071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7" name="Oval 56">
            <a:extLst>
              <a:ext uri="{FF2B5EF4-FFF2-40B4-BE49-F238E27FC236}">
                <a16:creationId xmlns:a16="http://schemas.microsoft.com/office/drawing/2014/main" id="{F30EA8F7-6177-FE04-D88C-20E98FEB0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0246" y="5076796"/>
            <a:ext cx="381000" cy="304800"/>
          </a:xfrm>
          <a:prstGeom prst="ellips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8" name="Oval 57">
            <a:extLst>
              <a:ext uri="{FF2B5EF4-FFF2-40B4-BE49-F238E27FC236}">
                <a16:creationId xmlns:a16="http://schemas.microsoft.com/office/drawing/2014/main" id="{F271E857-86EE-9B62-27C5-53D62C2E4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8631" y="5200279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63164603"/>
      </p:ext>
    </p:extLst>
  </p:cSld>
  <p:clrMapOvr>
    <a:masterClrMapping/>
  </p:clrMapOvr>
</p:sld>
</file>

<file path=ppt/theme/theme1.xml><?xml version="1.0" encoding="utf-8"?>
<a:theme xmlns:a="http://schemas.openxmlformats.org/drawingml/2006/main" name="Sandia Angles">
  <a:themeElements>
    <a:clrScheme name="SandiaBrandTheme">
      <a:dk1>
        <a:srgbClr val="3C3C3C"/>
      </a:dk1>
      <a:lt1>
        <a:srgbClr val="FFFFFF"/>
      </a:lt1>
      <a:dk2>
        <a:srgbClr val="005376"/>
      </a:dk2>
      <a:lt2>
        <a:srgbClr val="FFFFFF"/>
      </a:lt2>
      <a:accent1>
        <a:srgbClr val="00ADD0"/>
      </a:accent1>
      <a:accent2>
        <a:srgbClr val="6CB312"/>
      </a:accent2>
      <a:accent3>
        <a:srgbClr val="FFA033"/>
      </a:accent3>
      <a:accent4>
        <a:srgbClr val="008E74"/>
      </a:accent4>
      <a:accent5>
        <a:srgbClr val="A92C00"/>
      </a:accent5>
      <a:accent6>
        <a:srgbClr val="7D0D7C"/>
      </a:accent6>
      <a:hlink>
        <a:srgbClr val="27ADCF"/>
      </a:hlink>
      <a:folHlink>
        <a:srgbClr val="2588BA"/>
      </a:folHlink>
    </a:clrScheme>
    <a:fontScheme name="Open Sans Bold &amp; light">
      <a:majorFont>
        <a:latin typeface="Open Sans bold"/>
        <a:ea typeface=""/>
        <a:cs typeface=""/>
      </a:majorFont>
      <a:minorFont>
        <a:latin typeface="Open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9615</TotalTime>
  <Words>1387</Words>
  <Application>Microsoft Macintosh PowerPoint</Application>
  <PresentationFormat>Widescreen</PresentationFormat>
  <Paragraphs>336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Times New Roman</vt:lpstr>
      <vt:lpstr>Open Sans Light</vt:lpstr>
      <vt:lpstr>Arial Black</vt:lpstr>
      <vt:lpstr>Calibri</vt:lpstr>
      <vt:lpstr>Arial</vt:lpstr>
      <vt:lpstr>Wingdings</vt:lpstr>
      <vt:lpstr>Open Sans</vt:lpstr>
      <vt:lpstr>Courier New</vt:lpstr>
      <vt:lpstr>ＭＳ Ｐゴシック</vt:lpstr>
      <vt:lpstr>Open Sans bold</vt:lpstr>
      <vt:lpstr>ＭＳ Ｐゴシック</vt:lpstr>
      <vt:lpstr>Sandia Angles</vt:lpstr>
      <vt:lpstr>Defeaturing</vt:lpstr>
      <vt:lpstr>PowerPoint Presentation</vt:lpstr>
      <vt:lpstr>PowerPoint Presentation</vt:lpstr>
      <vt:lpstr>PowerPoint Presentation</vt:lpstr>
      <vt:lpstr>Exercise 8.1  Defeaturing with the GUI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 8.2 Geometry Power Tool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 8.3  ML Defeaturing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Rejeki Lancar</dc:creator>
  <cp:lastModifiedBy>Zac White</cp:lastModifiedBy>
  <cp:revision>475</cp:revision>
  <dcterms:created xsi:type="dcterms:W3CDTF">2018-07-21T13:25:45Z</dcterms:created>
  <dcterms:modified xsi:type="dcterms:W3CDTF">2023-08-15T21:49:07Z</dcterms:modified>
</cp:coreProperties>
</file>