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9"/>
  </p:notesMasterIdLst>
  <p:handoutMasterIdLst>
    <p:handoutMasterId r:id="rId20"/>
  </p:handoutMasterIdLst>
  <p:sldIdLst>
    <p:sldId id="415" r:id="rId2"/>
    <p:sldId id="416" r:id="rId3"/>
    <p:sldId id="417" r:id="rId4"/>
    <p:sldId id="418" r:id="rId5"/>
    <p:sldId id="419" r:id="rId6"/>
    <p:sldId id="420" r:id="rId7"/>
    <p:sldId id="352" r:id="rId8"/>
    <p:sldId id="353" r:id="rId9"/>
    <p:sldId id="354" r:id="rId10"/>
    <p:sldId id="421" r:id="rId11"/>
    <p:sldId id="422" r:id="rId12"/>
    <p:sldId id="355" r:id="rId13"/>
    <p:sldId id="358" r:id="rId14"/>
    <p:sldId id="423" r:id="rId15"/>
    <p:sldId id="424" r:id="rId16"/>
    <p:sldId id="425" r:id="rId17"/>
    <p:sldId id="426" r:id="rId18"/>
  </p:sldIdLst>
  <p:sldSz cx="12192000" cy="6858000"/>
  <p:notesSz cx="6858000" cy="9144000"/>
  <p:embeddedFontLst>
    <p:embeddedFont>
      <p:font typeface="Arial Black" panose="020B0604020202020204" pitchFamily="34" charset="0"/>
      <p:bold r:id="rId21"/>
    </p:embeddedFont>
    <p:embeddedFont>
      <p:font typeface="Open Sans" panose="020B0606030504020204" pitchFamily="34" charset="0"/>
      <p:regular r:id="rId22"/>
      <p:bold r:id="rId23"/>
      <p:italic r:id="rId24"/>
      <p:boldItalic r:id="rId25"/>
    </p:embeddedFont>
    <p:embeddedFont>
      <p:font typeface="Open Sans bold" panose="020B0706030804020204" pitchFamily="34" charset="0"/>
      <p:regular r:id="rId26"/>
      <p:bold r:id="rId27"/>
      <p:italic r:id="rId28"/>
      <p:boldItalic r:id="rId29"/>
    </p:embeddedFont>
    <p:embeddedFont>
      <p:font typeface="Open Sans Light" panose="020B030603050402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shing Schemes" id="{3B49B4F5-E4BF-AD49-9977-40DEA2A674AE}">
          <p14:sldIdLst>
            <p14:sldId id="415"/>
            <p14:sldId id="416"/>
            <p14:sldId id="417"/>
            <p14:sldId id="418"/>
            <p14:sldId id="419"/>
            <p14:sldId id="420"/>
            <p14:sldId id="352"/>
            <p14:sldId id="353"/>
            <p14:sldId id="354"/>
            <p14:sldId id="421"/>
            <p14:sldId id="422"/>
            <p14:sldId id="355"/>
            <p14:sldId id="358"/>
            <p14:sldId id="423"/>
            <p14:sldId id="424"/>
            <p14:sldId id="425"/>
            <p14:sldId id="4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851" autoAdjust="0"/>
    <p:restoredTop sz="86413" autoAdjust="0"/>
  </p:normalViewPr>
  <p:slideViewPr>
    <p:cSldViewPr snapToGrid="0" showGuides="1">
      <p:cViewPr varScale="1">
        <p:scale>
          <a:sx n="118" d="100"/>
          <a:sy n="118" d="100"/>
        </p:scale>
        <p:origin x="216" y="336"/>
      </p:cViewPr>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0"/>
    </p:cViewPr>
  </p:sorterViewPr>
  <p:notesViewPr>
    <p:cSldViewPr snapToGrid="0" showGuides="1">
      <p:cViewPr varScale="1">
        <p:scale>
          <a:sx n="110" d="100"/>
          <a:sy n="110" d="100"/>
        </p:scale>
        <p:origin x="435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8/15/23</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8/15/23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A7267-269F-4D26-9F96-B6358A06B982}" type="slidenum">
              <a:rPr lang="en-US" smtClean="0"/>
              <a:pPr/>
              <a:t>2</a:t>
            </a:fld>
            <a:endParaRPr lang="en-US" dirty="0"/>
          </a:p>
        </p:txBody>
      </p:sp>
    </p:spTree>
    <p:extLst>
      <p:ext uri="{BB962C8B-B14F-4D97-AF65-F5344CB8AC3E}">
        <p14:creationId xmlns:p14="http://schemas.microsoft.com/office/powerpoint/2010/main" val="66031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A7267-269F-4D26-9F96-B6358A06B982}" type="slidenum">
              <a:rPr lang="en-US" smtClean="0"/>
              <a:pPr/>
              <a:t>5</a:t>
            </a:fld>
            <a:endParaRPr lang="en-US" dirty="0"/>
          </a:p>
        </p:txBody>
      </p:sp>
    </p:spTree>
    <p:extLst>
      <p:ext uri="{BB962C8B-B14F-4D97-AF65-F5344CB8AC3E}">
        <p14:creationId xmlns:p14="http://schemas.microsoft.com/office/powerpoint/2010/main" val="3608753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dirty="0">
                <a:solidFill>
                  <a:schemeClr val="bg2">
                    <a:lumMod val="50000"/>
                  </a:schemeClr>
                </a:solidFill>
                <a:effectLst/>
                <a:latin typeface="Open Sans" panose="020B0606030504020204" pitchFamily="34" charset="0"/>
                <a:ea typeface="+mn-ea"/>
                <a:cs typeface="+mn-cs"/>
              </a:rPr>
              <a:t>Sandia National Laboratories is a </a:t>
            </a:r>
            <a:r>
              <a:rPr lang="en-US" sz="800" b="0" i="0" kern="1200" dirty="0" err="1">
                <a:solidFill>
                  <a:schemeClr val="bg2">
                    <a:lumMod val="50000"/>
                  </a:schemeClr>
                </a:solidFill>
                <a:effectLst/>
                <a:latin typeface="Open Sans" panose="020B0606030504020204" pitchFamily="34" charset="0"/>
                <a:ea typeface="+mn-ea"/>
                <a:cs typeface="+mn-cs"/>
              </a:rPr>
              <a:t>multimission</a:t>
            </a:r>
            <a:r>
              <a:rPr lang="en-US" sz="8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3DFA447-14AF-A545-9261-F35FC30C7327}"/>
              </a:ext>
            </a:extLst>
          </p:cNvPr>
          <p:cNvSpPr>
            <a:spLocks noGrp="1" noChangeArrowheads="1"/>
          </p:cNvSpPr>
          <p:nvPr>
            <p:ph type="dt" sz="half" idx="10"/>
          </p:nvPr>
        </p:nvSpPr>
        <p:spPr>
          <a:ln/>
        </p:spPr>
        <p:txBody>
          <a:bodyPr/>
          <a:lstStyle>
            <a:lvl1pPr algn="r">
              <a:defRPr/>
            </a:lvl1pPr>
          </a:lstStyle>
          <a:p>
            <a:pPr>
              <a:defRPr/>
            </a:pPr>
            <a:r>
              <a:rPr lang="en-US"/>
              <a:t>CUBIT Basic Tutorial</a:t>
            </a:r>
          </a:p>
          <a:p>
            <a:pPr algn="l">
              <a:defRPr/>
            </a:pPr>
            <a:endParaRPr lang="en-US"/>
          </a:p>
        </p:txBody>
      </p:sp>
    </p:spTree>
    <p:extLst>
      <p:ext uri="{BB962C8B-B14F-4D97-AF65-F5344CB8AC3E}">
        <p14:creationId xmlns:p14="http://schemas.microsoft.com/office/powerpoint/2010/main" val="182087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52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4037B6B1-79DD-FE49-87B3-E7756D255549}"/>
              </a:ext>
            </a:extLst>
          </p:cNvPr>
          <p:cNvSpPr>
            <a:spLocks noGrp="1" noChangeArrowheads="1"/>
          </p:cNvSpPr>
          <p:nvPr>
            <p:ph type="dt" sz="half" idx="10"/>
          </p:nvPr>
        </p:nvSpPr>
        <p:spPr>
          <a:ln/>
        </p:spPr>
        <p:txBody>
          <a:bodyPr/>
          <a:lstStyle>
            <a:lvl1pPr algn="r">
              <a:defRPr/>
            </a:lvl1pPr>
          </a:lstStyle>
          <a:p>
            <a:pPr>
              <a:defRPr/>
            </a:pPr>
            <a:r>
              <a:rPr lang="en-US"/>
              <a:t>CUBIT Basic Tutorial</a:t>
            </a:r>
          </a:p>
          <a:p>
            <a:pPr algn="l">
              <a:defRPr/>
            </a:pPr>
            <a:endParaRPr lang="en-US"/>
          </a:p>
        </p:txBody>
      </p:sp>
    </p:spTree>
    <p:extLst>
      <p:ext uri="{BB962C8B-B14F-4D97-AF65-F5344CB8AC3E}">
        <p14:creationId xmlns:p14="http://schemas.microsoft.com/office/powerpoint/2010/main" val="250104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 id="2147483764" r:id="rId8"/>
    <p:sldLayoutId id="2147483766" r:id="rId9"/>
    <p:sldLayoutId id="214748376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xml"/><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xml"/><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1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8.xml"/><Relationship Id="rId4" Type="http://schemas.openxmlformats.org/officeDocument/2006/relationships/image" Target="../media/image92.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EA49-B5D0-1541-8EC1-3C4BE870D2BF}"/>
              </a:ext>
            </a:extLst>
          </p:cNvPr>
          <p:cNvSpPr>
            <a:spLocks noGrp="1"/>
          </p:cNvSpPr>
          <p:nvPr>
            <p:ph type="ctrTitle"/>
          </p:nvPr>
        </p:nvSpPr>
        <p:spPr>
          <a:xfrm>
            <a:off x="1028731" y="2404928"/>
            <a:ext cx="5454261" cy="1166421"/>
          </a:xfrm>
          <a:effectLst>
            <a:outerShdw blurRad="50800" dist="38100" dir="2700000" algn="tl" rotWithShape="0">
              <a:prstClr val="black">
                <a:alpha val="40000"/>
              </a:prstClr>
            </a:outerShdw>
          </a:effectLst>
        </p:spPr>
        <p:txBody>
          <a:bodyPr>
            <a:normAutofit/>
          </a:bodyPr>
          <a:lstStyle/>
          <a:p>
            <a:r>
              <a:rPr lang="en-US" b="1" dirty="0">
                <a:solidFill>
                  <a:srgbClr val="C00000"/>
                </a:solidFill>
                <a:latin typeface="Arial" charset="0"/>
                <a:ea typeface="ＭＳ Ｐゴシック" charset="0"/>
              </a:rPr>
              <a:t>Meshing Schemes</a:t>
            </a:r>
            <a:endParaRPr lang="en-US" dirty="0">
              <a:solidFill>
                <a:srgbClr val="C00000"/>
              </a:solidFill>
            </a:endParaRPr>
          </a:p>
        </p:txBody>
      </p:sp>
      <p:sp>
        <p:nvSpPr>
          <p:cNvPr id="8" name="Subtitle 7">
            <a:extLst>
              <a:ext uri="{FF2B5EF4-FFF2-40B4-BE49-F238E27FC236}">
                <a16:creationId xmlns:a16="http://schemas.microsoft.com/office/drawing/2014/main" id="{6572C9CA-5251-BE48-98C9-AEE6EB0EB890}"/>
              </a:ext>
            </a:extLst>
          </p:cNvPr>
          <p:cNvSpPr>
            <a:spLocks noGrp="1"/>
          </p:cNvSpPr>
          <p:nvPr>
            <p:ph type="subTitle" idx="1"/>
          </p:nvPr>
        </p:nvSpPr>
        <p:spPr>
          <a:xfrm>
            <a:off x="1028732" y="4256500"/>
            <a:ext cx="5243147" cy="667120"/>
          </a:xfrm>
        </p:spPr>
        <p:txBody>
          <a:bodyPr/>
          <a:lstStyle/>
          <a:p>
            <a:r>
              <a:rPr lang="en-US" dirty="0"/>
              <a:t>Steven Owen</a:t>
            </a:r>
          </a:p>
        </p:txBody>
      </p:sp>
      <p:sp>
        <p:nvSpPr>
          <p:cNvPr id="9" name="Text Placeholder 8">
            <a:extLst>
              <a:ext uri="{FF2B5EF4-FFF2-40B4-BE49-F238E27FC236}">
                <a16:creationId xmlns:a16="http://schemas.microsoft.com/office/drawing/2014/main" id="{A56AD260-9467-CE4A-B0C7-B567ACAF5F67}"/>
              </a:ext>
            </a:extLst>
          </p:cNvPr>
          <p:cNvSpPr>
            <a:spLocks noGrp="1"/>
          </p:cNvSpPr>
          <p:nvPr>
            <p:ph type="body" sz="quarter" idx="10"/>
          </p:nvPr>
        </p:nvSpPr>
        <p:spPr>
          <a:xfrm>
            <a:off x="1028733" y="3778308"/>
            <a:ext cx="6165850" cy="378587"/>
          </a:xfrm>
        </p:spPr>
        <p:txBody>
          <a:bodyPr/>
          <a:lstStyle/>
          <a:p>
            <a:r>
              <a:rPr lang="en-US" dirty="0"/>
              <a:t>CUBIT™ 100 Tutorials</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grpSp>
        <p:nvGrpSpPr>
          <p:cNvPr id="3" name="Group 2">
            <a:extLst>
              <a:ext uri="{FF2B5EF4-FFF2-40B4-BE49-F238E27FC236}">
                <a16:creationId xmlns:a16="http://schemas.microsoft.com/office/drawing/2014/main" id="{3152DC94-CDAD-B040-B849-6C3CC0DE930D}"/>
              </a:ext>
            </a:extLst>
          </p:cNvPr>
          <p:cNvGrpSpPr/>
          <p:nvPr/>
        </p:nvGrpSpPr>
        <p:grpSpPr>
          <a:xfrm>
            <a:off x="6292924" y="955497"/>
            <a:ext cx="5520487" cy="3686141"/>
            <a:chOff x="4474962" y="256854"/>
            <a:chExt cx="7446325" cy="4972062"/>
          </a:xfrm>
        </p:grpSpPr>
        <p:pic>
          <p:nvPicPr>
            <p:cNvPr id="12" name="Picture 9" descr="360_antenna_support">
              <a:extLst>
                <a:ext uri="{FF2B5EF4-FFF2-40B4-BE49-F238E27FC236}">
                  <a16:creationId xmlns:a16="http://schemas.microsoft.com/office/drawing/2014/main" id="{BC6E5148-1F87-1945-895B-5FA4464A632D}"/>
                </a:ext>
              </a:extLst>
            </p:cNvPr>
            <p:cNvPicPr>
              <a:picLocks noChangeAspect="1" noChangeArrowheads="1"/>
            </p:cNvPicPr>
            <p:nvPr/>
          </p:nvPicPr>
          <p:blipFill>
            <a:blip r:embed="rId3">
              <a:clrChange>
                <a:clrFrom>
                  <a:srgbClr val="FCFEFC"/>
                </a:clrFrom>
                <a:clrTo>
                  <a:srgbClr val="FCFEFC">
                    <a:alpha val="0"/>
                  </a:srgbClr>
                </a:clrTo>
              </a:clrChange>
              <a:lum contrast="60000"/>
              <a:extLst>
                <a:ext uri="{28A0092B-C50C-407E-A947-70E740481C1C}">
                  <a14:useLocalDpi xmlns:a14="http://schemas.microsoft.com/office/drawing/2010/main" val="0"/>
                </a:ext>
              </a:extLst>
            </a:blip>
            <a:srcRect/>
            <a:stretch>
              <a:fillRect/>
            </a:stretch>
          </p:blipFill>
          <p:spPr bwMode="auto">
            <a:xfrm>
              <a:off x="5855945" y="256854"/>
              <a:ext cx="5900565" cy="49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0" descr="Paper bag">
              <a:extLst>
                <a:ext uri="{FF2B5EF4-FFF2-40B4-BE49-F238E27FC236}">
                  <a16:creationId xmlns:a16="http://schemas.microsoft.com/office/drawing/2014/main" id="{228E9DF8-9DDE-174C-9F56-108426566B0B}"/>
                </a:ext>
              </a:extLst>
            </p:cNvPr>
            <p:cNvSpPr>
              <a:spLocks noChangeArrowheads="1" noChangeShapeType="1" noTextEdit="1"/>
            </p:cNvSpPr>
            <p:nvPr/>
          </p:nvSpPr>
          <p:spPr bwMode="auto">
            <a:xfrm>
              <a:off x="4474962" y="1462598"/>
              <a:ext cx="6779372" cy="2610268"/>
            </a:xfrm>
            <a:prstGeom prst="rect">
              <a:avLst/>
            </a:prstGeom>
          </p:spPr>
          <p:txBody>
            <a:bodyPr wrap="none" fromWordArt="1">
              <a:prstTxWarp prst="textCascadeUp">
                <a:avLst>
                  <a:gd name="adj" fmla="val 52528"/>
                </a:avLst>
              </a:prstTxWarp>
              <a:scene3d>
                <a:camera prst="legacyPerspectiveTopLeft">
                  <a:rot lat="0" lon="20519958" rev="0"/>
                </a:camera>
                <a:lightRig rig="legacyHarsh3" dir="r"/>
              </a:scene3d>
              <a:sp3d extrusionH="430200" prstMaterial="legacyMatte">
                <a:extrusionClr>
                  <a:srgbClr val="006600"/>
                </a:extrusionClr>
                <a:contourClr>
                  <a:srgbClr val="FFFFFF"/>
                </a:contourClr>
              </a:sp3d>
            </a:bodyPr>
            <a:lstStyle/>
            <a:p>
              <a:pPr algn="ctr"/>
              <a:r>
                <a:rPr lang="en-US" sz="3600" kern="10" dirty="0">
                  <a:ln w="9525">
                    <a:round/>
                    <a:headEnd/>
                    <a:tailEnd/>
                  </a:ln>
                  <a:blipFill dpi="0" rotWithShape="0">
                    <a:blip r:embed="rId4"/>
                    <a:srcRect/>
                    <a:tile tx="0" ty="0" sx="100000" sy="100000" flip="none" algn="tl"/>
                  </a:blipFill>
                  <a:latin typeface="Arial Black" panose="020B0604020202020204" pitchFamily="34" charset="0"/>
                  <a:cs typeface="Arial Black" panose="020B0604020202020204" pitchFamily="34" charset="0"/>
                </a:rPr>
                <a:t>CUBIT</a:t>
              </a:r>
            </a:p>
          </p:txBody>
        </p:sp>
        <p:sp>
          <p:nvSpPr>
            <p:cNvPr id="14" name="Text Box 11">
              <a:extLst>
                <a:ext uri="{FF2B5EF4-FFF2-40B4-BE49-F238E27FC236}">
                  <a16:creationId xmlns:a16="http://schemas.microsoft.com/office/drawing/2014/main" id="{E4459622-1D59-EF4D-8730-3A31E7B99DA2}"/>
                </a:ext>
              </a:extLst>
            </p:cNvPr>
            <p:cNvSpPr txBox="1">
              <a:spLocks noChangeArrowheads="1"/>
            </p:cNvSpPr>
            <p:nvPr/>
          </p:nvSpPr>
          <p:spPr bwMode="auto">
            <a:xfrm>
              <a:off x="6739984" y="3246368"/>
              <a:ext cx="5181303" cy="1156050"/>
            </a:xfrm>
            <a:prstGeom prst="rect">
              <a:avLst/>
            </a:prstGeom>
            <a:noFill/>
            <a:ln>
              <a:noFill/>
            </a:ln>
            <a:effectLst>
              <a:outerShdw blurRad="63500" dist="17961" dir="2700000" algn="ctr" rotWithShape="0">
                <a:schemeClr val="tx1">
                  <a:alpha val="74998"/>
                </a:schemeClr>
              </a:outerShdw>
            </a:effectLst>
          </p:spPr>
          <p:txBody>
            <a:bodyPr wrap="none">
              <a:spAutoFit/>
            </a:bodyPr>
            <a:lstStyle>
              <a:lvl1pPr>
                <a:defRPr sz="1000">
                  <a:solidFill>
                    <a:schemeClr val="tx1"/>
                  </a:solidFill>
                  <a:latin typeface="Arial" charset="0"/>
                  <a:ea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000">
                  <a:solidFill>
                    <a:schemeClr val="tx1"/>
                  </a:solidFill>
                  <a:latin typeface="Arial" charset="0"/>
                  <a:ea typeface="ＭＳ Ｐゴシック" charset="0"/>
                </a:defRPr>
              </a:lvl9pPr>
            </a:lstStyle>
            <a:p>
              <a:pPr algn="r">
                <a:defRPr/>
              </a:pPr>
              <a:r>
                <a:rPr lang="en-US" sz="2000" b="1">
                  <a:solidFill>
                    <a:srgbClr val="CD0000"/>
                  </a:solidFill>
                  <a:cs typeface="ＭＳ Ｐゴシック" charset="0"/>
                </a:rPr>
                <a:t>Geometry and </a:t>
              </a:r>
            </a:p>
            <a:p>
              <a:pPr algn="r">
                <a:defRPr/>
              </a:pPr>
              <a:r>
                <a:rPr lang="en-US" sz="2000" b="1">
                  <a:solidFill>
                    <a:srgbClr val="CD0000"/>
                  </a:solidFill>
                  <a:cs typeface="ＭＳ Ｐゴシック" charset="0"/>
                </a:rPr>
                <a:t>Mesh Generation Toolkit</a:t>
              </a:r>
            </a:p>
          </p:txBody>
        </p:sp>
      </p:grpSp>
      <p:sp>
        <p:nvSpPr>
          <p:cNvPr id="22" name="Subtitle 7">
            <a:extLst>
              <a:ext uri="{FF2B5EF4-FFF2-40B4-BE49-F238E27FC236}">
                <a16:creationId xmlns:a16="http://schemas.microsoft.com/office/drawing/2014/main" id="{58A160F5-8E7E-374A-A2DC-0F264F90FA3E}"/>
              </a:ext>
            </a:extLst>
          </p:cNvPr>
          <p:cNvSpPr txBox="1">
            <a:spLocks/>
          </p:cNvSpPr>
          <p:nvPr/>
        </p:nvSpPr>
        <p:spPr>
          <a:xfrm>
            <a:off x="1049777" y="1801063"/>
            <a:ext cx="5243147" cy="667120"/>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b="0" i="0" kern="1200" spc="0">
                <a:solidFill>
                  <a:schemeClr val="tx2">
                    <a:lumMod val="40000"/>
                    <a:lumOff val="60000"/>
                  </a:schemeClr>
                </a:solidFill>
                <a:latin typeface="+mj-lt"/>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dirty="0"/>
              <a:t>7</a:t>
            </a:r>
          </a:p>
        </p:txBody>
      </p:sp>
      <p:sp>
        <p:nvSpPr>
          <p:cNvPr id="2" name="Text Placeholder 2">
            <a:extLst>
              <a:ext uri="{FF2B5EF4-FFF2-40B4-BE49-F238E27FC236}">
                <a16:creationId xmlns:a16="http://schemas.microsoft.com/office/drawing/2014/main" id="{20055BD5-BA66-2DEC-048B-D23300F115A8}"/>
              </a:ext>
            </a:extLst>
          </p:cNvPr>
          <p:cNvSpPr>
            <a:spLocks noGrp="1"/>
          </p:cNvSpPr>
          <p:nvPr>
            <p:ph type="body" sz="quarter" idx="15"/>
          </p:nvPr>
        </p:nvSpPr>
        <p:spPr/>
        <p:txBody>
          <a:bodyPr/>
          <a:lstStyle/>
          <a:p>
            <a:r>
              <a:rPr lang="en-US" dirty="0"/>
              <a:t>SAND2022-15021 PE</a:t>
            </a:r>
          </a:p>
        </p:txBody>
      </p:sp>
    </p:spTree>
    <p:extLst>
      <p:ext uri="{BB962C8B-B14F-4D97-AF65-F5344CB8AC3E}">
        <p14:creationId xmlns:p14="http://schemas.microsoft.com/office/powerpoint/2010/main" val="12163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9">
            <a:extLst>
              <a:ext uri="{FF2B5EF4-FFF2-40B4-BE49-F238E27FC236}">
                <a16:creationId xmlns:a16="http://schemas.microsoft.com/office/drawing/2014/main" id="{C60A2949-42E8-6648-8079-3BD67D44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476" y="1501776"/>
            <a:ext cx="15843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7">
            <a:extLst>
              <a:ext uri="{FF2B5EF4-FFF2-40B4-BE49-F238E27FC236}">
                <a16:creationId xmlns:a16="http://schemas.microsoft.com/office/drawing/2014/main" id="{68967BEF-F945-E24A-8A20-C2AAD5B76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5749926"/>
            <a:ext cx="20208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a:extLst>
              <a:ext uri="{FF2B5EF4-FFF2-40B4-BE49-F238E27FC236}">
                <a16:creationId xmlns:a16="http://schemas.microsoft.com/office/drawing/2014/main" id="{01259FFC-5380-2341-84ED-586E38ECA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938" y="1577976"/>
            <a:ext cx="1947862"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a:extLst>
              <a:ext uri="{FF2B5EF4-FFF2-40B4-BE49-F238E27FC236}">
                <a16:creationId xmlns:a16="http://schemas.microsoft.com/office/drawing/2014/main" id="{B5286AF2-4CE8-274E-AC47-F259F1770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275" y="3276600"/>
            <a:ext cx="20701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a:extLst>
              <a:ext uri="{FF2B5EF4-FFF2-40B4-BE49-F238E27FC236}">
                <a16:creationId xmlns:a16="http://schemas.microsoft.com/office/drawing/2014/main" id="{321304BB-367B-1743-8DB3-FEB1EBB1AB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4276" y="4191001"/>
            <a:ext cx="17875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Line 8">
            <a:extLst>
              <a:ext uri="{FF2B5EF4-FFF2-40B4-BE49-F238E27FC236}">
                <a16:creationId xmlns:a16="http://schemas.microsoft.com/office/drawing/2014/main" id="{CEFF08F8-445E-4C4D-B366-1E7569B9367F}"/>
              </a:ext>
            </a:extLst>
          </p:cNvPr>
          <p:cNvSpPr>
            <a:spLocks noChangeShapeType="1"/>
          </p:cNvSpPr>
          <p:nvPr/>
        </p:nvSpPr>
        <p:spPr bwMode="auto">
          <a:xfrm flipV="1">
            <a:off x="6173789" y="3505201"/>
            <a:ext cx="1411287"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9">
            <a:extLst>
              <a:ext uri="{FF2B5EF4-FFF2-40B4-BE49-F238E27FC236}">
                <a16:creationId xmlns:a16="http://schemas.microsoft.com/office/drawing/2014/main" id="{B37C4A77-BD72-3042-B21B-11F6DFA6F01F}"/>
              </a:ext>
            </a:extLst>
          </p:cNvPr>
          <p:cNvSpPr>
            <a:spLocks noChangeShapeType="1"/>
          </p:cNvSpPr>
          <p:nvPr/>
        </p:nvSpPr>
        <p:spPr bwMode="auto">
          <a:xfrm flipV="1">
            <a:off x="6365875" y="4038601"/>
            <a:ext cx="1219200" cy="835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Line 10">
            <a:extLst>
              <a:ext uri="{FF2B5EF4-FFF2-40B4-BE49-F238E27FC236}">
                <a16:creationId xmlns:a16="http://schemas.microsoft.com/office/drawing/2014/main" id="{1DC21CD9-7E11-A04B-9FD7-DBCE1123B11B}"/>
              </a:ext>
            </a:extLst>
          </p:cNvPr>
          <p:cNvSpPr>
            <a:spLocks noChangeShapeType="1"/>
          </p:cNvSpPr>
          <p:nvPr/>
        </p:nvSpPr>
        <p:spPr bwMode="auto">
          <a:xfrm>
            <a:off x="6500813" y="5149850"/>
            <a:ext cx="2874962" cy="585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Text Box 11">
            <a:extLst>
              <a:ext uri="{FF2B5EF4-FFF2-40B4-BE49-F238E27FC236}">
                <a16:creationId xmlns:a16="http://schemas.microsoft.com/office/drawing/2014/main" id="{84688126-C931-674B-AE17-14F802A89CDB}"/>
              </a:ext>
            </a:extLst>
          </p:cNvPr>
          <p:cNvSpPr txBox="1">
            <a:spLocks noChangeArrowheads="1"/>
          </p:cNvSpPr>
          <p:nvPr/>
        </p:nvSpPr>
        <p:spPr bwMode="auto">
          <a:xfrm>
            <a:off x="1828801" y="1447800"/>
            <a:ext cx="270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dirty="0">
                <a:latin typeface="+mn-lt"/>
              </a:rPr>
              <a:t>Setting Source and target Surfaces</a:t>
            </a:r>
          </a:p>
        </p:txBody>
      </p:sp>
      <p:sp>
        <p:nvSpPr>
          <p:cNvPr id="34827" name="Oval 12">
            <a:extLst>
              <a:ext uri="{FF2B5EF4-FFF2-40B4-BE49-F238E27FC236}">
                <a16:creationId xmlns:a16="http://schemas.microsoft.com/office/drawing/2014/main" id="{62CD22D0-2EE7-614D-BF31-D2B4B4FF8607}"/>
              </a:ext>
            </a:extLst>
          </p:cNvPr>
          <p:cNvSpPr>
            <a:spLocks noChangeArrowheads="1"/>
          </p:cNvSpPr>
          <p:nvPr/>
        </p:nvSpPr>
        <p:spPr bwMode="auto">
          <a:xfrm>
            <a:off x="1517650" y="2949575"/>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4828" name="Oval 13">
            <a:extLst>
              <a:ext uri="{FF2B5EF4-FFF2-40B4-BE49-F238E27FC236}">
                <a16:creationId xmlns:a16="http://schemas.microsoft.com/office/drawing/2014/main" id="{48E220D7-4DE4-E841-823F-25FB8CE9ED19}"/>
              </a:ext>
            </a:extLst>
          </p:cNvPr>
          <p:cNvSpPr>
            <a:spLocks noChangeArrowheads="1"/>
          </p:cNvSpPr>
          <p:nvPr/>
        </p:nvSpPr>
        <p:spPr bwMode="auto">
          <a:xfrm>
            <a:off x="1517650" y="3533775"/>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4829" name="Oval 14">
            <a:extLst>
              <a:ext uri="{FF2B5EF4-FFF2-40B4-BE49-F238E27FC236}">
                <a16:creationId xmlns:a16="http://schemas.microsoft.com/office/drawing/2014/main" id="{039CE898-EE9F-254E-866D-A5C73D97DF93}"/>
              </a:ext>
            </a:extLst>
          </p:cNvPr>
          <p:cNvSpPr>
            <a:spLocks noChangeArrowheads="1"/>
          </p:cNvSpPr>
          <p:nvPr/>
        </p:nvSpPr>
        <p:spPr bwMode="auto">
          <a:xfrm>
            <a:off x="1517650" y="3965575"/>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34830" name="Oval 15">
            <a:extLst>
              <a:ext uri="{FF2B5EF4-FFF2-40B4-BE49-F238E27FC236}">
                <a16:creationId xmlns:a16="http://schemas.microsoft.com/office/drawing/2014/main" id="{EA410C8F-820B-6243-9179-CF3B1E7B9995}"/>
              </a:ext>
            </a:extLst>
          </p:cNvPr>
          <p:cNvSpPr>
            <a:spLocks noChangeArrowheads="1"/>
          </p:cNvSpPr>
          <p:nvPr/>
        </p:nvSpPr>
        <p:spPr bwMode="auto">
          <a:xfrm>
            <a:off x="1517650" y="43973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34831" name="AutoShape 20">
            <a:extLst>
              <a:ext uri="{FF2B5EF4-FFF2-40B4-BE49-F238E27FC236}">
                <a16:creationId xmlns:a16="http://schemas.microsoft.com/office/drawing/2014/main" id="{CBAE6064-A5DE-0042-A81F-5CBC10ABD0F1}"/>
              </a:ext>
            </a:extLst>
          </p:cNvPr>
          <p:cNvSpPr>
            <a:spLocks noChangeArrowheads="1"/>
          </p:cNvSpPr>
          <p:nvPr/>
        </p:nvSpPr>
        <p:spPr bwMode="auto">
          <a:xfrm rot="19406852">
            <a:off x="5449888" y="371475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32" name="AutoShape 21">
            <a:extLst>
              <a:ext uri="{FF2B5EF4-FFF2-40B4-BE49-F238E27FC236}">
                <a16:creationId xmlns:a16="http://schemas.microsoft.com/office/drawing/2014/main" id="{3ADA5B72-C549-664A-B298-97D4B95E408B}"/>
              </a:ext>
            </a:extLst>
          </p:cNvPr>
          <p:cNvSpPr>
            <a:spLocks noChangeArrowheads="1"/>
          </p:cNvSpPr>
          <p:nvPr/>
        </p:nvSpPr>
        <p:spPr bwMode="auto">
          <a:xfrm rot="2607229">
            <a:off x="4725988" y="44735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33" name="Text Box 22">
            <a:extLst>
              <a:ext uri="{FF2B5EF4-FFF2-40B4-BE49-F238E27FC236}">
                <a16:creationId xmlns:a16="http://schemas.microsoft.com/office/drawing/2014/main" id="{178E46A8-15FA-C445-B527-AC7DC7B14F04}"/>
              </a:ext>
            </a:extLst>
          </p:cNvPr>
          <p:cNvSpPr txBox="1">
            <a:spLocks noChangeArrowheads="1"/>
          </p:cNvSpPr>
          <p:nvPr/>
        </p:nvSpPr>
        <p:spPr bwMode="auto">
          <a:xfrm>
            <a:off x="1898650" y="2924176"/>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Navigate to Scheme Selection Command Panel</a:t>
            </a:r>
          </a:p>
        </p:txBody>
      </p:sp>
      <p:sp>
        <p:nvSpPr>
          <p:cNvPr id="34834" name="Text Box 24">
            <a:extLst>
              <a:ext uri="{FF2B5EF4-FFF2-40B4-BE49-F238E27FC236}">
                <a16:creationId xmlns:a16="http://schemas.microsoft.com/office/drawing/2014/main" id="{BB472EDB-D594-BD4C-A70D-05EEAC0491EF}"/>
              </a:ext>
            </a:extLst>
          </p:cNvPr>
          <p:cNvSpPr txBox="1">
            <a:spLocks noChangeArrowheads="1"/>
          </p:cNvSpPr>
          <p:nvPr/>
        </p:nvSpPr>
        <p:spPr bwMode="auto">
          <a:xfrm>
            <a:off x="7127875" y="1600201"/>
            <a:ext cx="16906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Shortcut from property panel to scheme selection</a:t>
            </a:r>
          </a:p>
        </p:txBody>
      </p:sp>
      <p:sp>
        <p:nvSpPr>
          <p:cNvPr id="34835" name="AutoShape 25">
            <a:extLst>
              <a:ext uri="{FF2B5EF4-FFF2-40B4-BE49-F238E27FC236}">
                <a16:creationId xmlns:a16="http://schemas.microsoft.com/office/drawing/2014/main" id="{3E757F4A-716F-C84D-9391-77EFB7115A5E}"/>
              </a:ext>
            </a:extLst>
          </p:cNvPr>
          <p:cNvSpPr>
            <a:spLocks noChangeArrowheads="1"/>
          </p:cNvSpPr>
          <p:nvPr/>
        </p:nvSpPr>
        <p:spPr bwMode="auto">
          <a:xfrm rot="21315226">
            <a:off x="9998075" y="390842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36" name="Line 26">
            <a:extLst>
              <a:ext uri="{FF2B5EF4-FFF2-40B4-BE49-F238E27FC236}">
                <a16:creationId xmlns:a16="http://schemas.microsoft.com/office/drawing/2014/main" id="{1ACD646E-DC4E-CA46-99D9-06081C70E3D3}"/>
              </a:ext>
            </a:extLst>
          </p:cNvPr>
          <p:cNvSpPr>
            <a:spLocks noChangeShapeType="1"/>
          </p:cNvSpPr>
          <p:nvPr/>
        </p:nvSpPr>
        <p:spPr bwMode="auto">
          <a:xfrm>
            <a:off x="8347076" y="2286001"/>
            <a:ext cx="1731963" cy="152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7" name="Text Box 28">
            <a:extLst>
              <a:ext uri="{FF2B5EF4-FFF2-40B4-BE49-F238E27FC236}">
                <a16:creationId xmlns:a16="http://schemas.microsoft.com/office/drawing/2014/main" id="{DEE5F049-3C27-4745-ACEB-DC75EE0CDAE8}"/>
              </a:ext>
            </a:extLst>
          </p:cNvPr>
          <p:cNvSpPr txBox="1">
            <a:spLocks noChangeArrowheads="1"/>
          </p:cNvSpPr>
          <p:nvPr/>
        </p:nvSpPr>
        <p:spPr bwMode="auto">
          <a:xfrm>
            <a:off x="1898650" y="3533775"/>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Choose Sweep Scheme</a:t>
            </a:r>
          </a:p>
        </p:txBody>
      </p:sp>
      <p:sp>
        <p:nvSpPr>
          <p:cNvPr id="34838" name="Text Box 29">
            <a:extLst>
              <a:ext uri="{FF2B5EF4-FFF2-40B4-BE49-F238E27FC236}">
                <a16:creationId xmlns:a16="http://schemas.microsoft.com/office/drawing/2014/main" id="{0542DD33-7076-ED4B-BA9D-BC7CD3A67DFE}"/>
              </a:ext>
            </a:extLst>
          </p:cNvPr>
          <p:cNvSpPr txBox="1">
            <a:spLocks noChangeArrowheads="1"/>
          </p:cNvSpPr>
          <p:nvPr/>
        </p:nvSpPr>
        <p:spPr bwMode="auto">
          <a:xfrm>
            <a:off x="1898650" y="3959225"/>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Pick Sources and Targets</a:t>
            </a:r>
          </a:p>
        </p:txBody>
      </p:sp>
      <p:sp>
        <p:nvSpPr>
          <p:cNvPr id="34839" name="Text Box 30">
            <a:extLst>
              <a:ext uri="{FF2B5EF4-FFF2-40B4-BE49-F238E27FC236}">
                <a16:creationId xmlns:a16="http://schemas.microsoft.com/office/drawing/2014/main" id="{A70D16D3-1400-EC4A-AAEF-480B5C02219F}"/>
              </a:ext>
            </a:extLst>
          </p:cNvPr>
          <p:cNvSpPr txBox="1">
            <a:spLocks noChangeArrowheads="1"/>
          </p:cNvSpPr>
          <p:nvPr/>
        </p:nvSpPr>
        <p:spPr bwMode="auto">
          <a:xfrm>
            <a:off x="1898651" y="4371975"/>
            <a:ext cx="2201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Apply Scheme</a:t>
            </a:r>
          </a:p>
        </p:txBody>
      </p:sp>
      <p:sp>
        <p:nvSpPr>
          <p:cNvPr id="34840" name="Oval 31">
            <a:extLst>
              <a:ext uri="{FF2B5EF4-FFF2-40B4-BE49-F238E27FC236}">
                <a16:creationId xmlns:a16="http://schemas.microsoft.com/office/drawing/2014/main" id="{F70E518A-A39F-EF4C-B4B7-F79384DBE89D}"/>
              </a:ext>
            </a:extLst>
          </p:cNvPr>
          <p:cNvSpPr>
            <a:spLocks noChangeArrowheads="1"/>
          </p:cNvSpPr>
          <p:nvPr/>
        </p:nvSpPr>
        <p:spPr bwMode="auto">
          <a:xfrm>
            <a:off x="9894888" y="4179888"/>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4841" name="Oval 33">
            <a:extLst>
              <a:ext uri="{FF2B5EF4-FFF2-40B4-BE49-F238E27FC236}">
                <a16:creationId xmlns:a16="http://schemas.microsoft.com/office/drawing/2014/main" id="{0AE4B56D-F2B4-6C4E-B3BF-E4053888CA12}"/>
              </a:ext>
            </a:extLst>
          </p:cNvPr>
          <p:cNvSpPr>
            <a:spLocks noChangeArrowheads="1"/>
          </p:cNvSpPr>
          <p:nvPr/>
        </p:nvSpPr>
        <p:spPr bwMode="auto">
          <a:xfrm>
            <a:off x="5602288" y="3638550"/>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4842" name="Oval 34">
            <a:extLst>
              <a:ext uri="{FF2B5EF4-FFF2-40B4-BE49-F238E27FC236}">
                <a16:creationId xmlns:a16="http://schemas.microsoft.com/office/drawing/2014/main" id="{3E2E65B5-DB24-3C4B-A621-BEA7CBC07701}"/>
              </a:ext>
            </a:extLst>
          </p:cNvPr>
          <p:cNvSpPr>
            <a:spLocks noChangeArrowheads="1"/>
          </p:cNvSpPr>
          <p:nvPr/>
        </p:nvSpPr>
        <p:spPr bwMode="auto">
          <a:xfrm>
            <a:off x="4421188" y="4702175"/>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34843" name="AutoShape 35">
            <a:extLst>
              <a:ext uri="{FF2B5EF4-FFF2-40B4-BE49-F238E27FC236}">
                <a16:creationId xmlns:a16="http://schemas.microsoft.com/office/drawing/2014/main" id="{FE93DB96-04D4-E546-B212-422FC008024C}"/>
              </a:ext>
            </a:extLst>
          </p:cNvPr>
          <p:cNvSpPr>
            <a:spLocks noChangeArrowheads="1"/>
          </p:cNvSpPr>
          <p:nvPr/>
        </p:nvSpPr>
        <p:spPr bwMode="auto">
          <a:xfrm rot="19406852">
            <a:off x="6670675" y="59467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44" name="Oval 36">
            <a:extLst>
              <a:ext uri="{FF2B5EF4-FFF2-40B4-BE49-F238E27FC236}">
                <a16:creationId xmlns:a16="http://schemas.microsoft.com/office/drawing/2014/main" id="{59F2F55F-726D-C44F-AB8E-5E6D513930F2}"/>
              </a:ext>
            </a:extLst>
          </p:cNvPr>
          <p:cNvSpPr>
            <a:spLocks noChangeArrowheads="1"/>
          </p:cNvSpPr>
          <p:nvPr/>
        </p:nvSpPr>
        <p:spPr bwMode="auto">
          <a:xfrm>
            <a:off x="6899275" y="60229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34845" name="AutoShape 17">
            <a:extLst>
              <a:ext uri="{FF2B5EF4-FFF2-40B4-BE49-F238E27FC236}">
                <a16:creationId xmlns:a16="http://schemas.microsoft.com/office/drawing/2014/main" id="{EC9A6C12-6C94-5940-9D34-D94B96C238F5}"/>
              </a:ext>
            </a:extLst>
          </p:cNvPr>
          <p:cNvSpPr>
            <a:spLocks noChangeArrowheads="1"/>
          </p:cNvSpPr>
          <p:nvPr/>
        </p:nvSpPr>
        <p:spPr bwMode="auto">
          <a:xfrm rot="19406852">
            <a:off x="5189538" y="19208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46" name="Oval 27">
            <a:extLst>
              <a:ext uri="{FF2B5EF4-FFF2-40B4-BE49-F238E27FC236}">
                <a16:creationId xmlns:a16="http://schemas.microsoft.com/office/drawing/2014/main" id="{9DBBDA3D-CA1E-F346-B9ED-B776CBFBE5EB}"/>
              </a:ext>
            </a:extLst>
          </p:cNvPr>
          <p:cNvSpPr>
            <a:spLocks noChangeArrowheads="1"/>
          </p:cNvSpPr>
          <p:nvPr/>
        </p:nvSpPr>
        <p:spPr bwMode="auto">
          <a:xfrm>
            <a:off x="5348288" y="2105025"/>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pic>
        <p:nvPicPr>
          <p:cNvPr id="34847" name="Picture 5">
            <a:extLst>
              <a:ext uri="{FF2B5EF4-FFF2-40B4-BE49-F238E27FC236}">
                <a16:creationId xmlns:a16="http://schemas.microsoft.com/office/drawing/2014/main" id="{618C8278-0380-D947-BA70-6C00EA91CE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8" y="2936876"/>
            <a:ext cx="622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a:extLst>
              <a:ext uri="{FF2B5EF4-FFF2-40B4-BE49-F238E27FC236}">
                <a16:creationId xmlns:a16="http://schemas.microsoft.com/office/drawing/2014/main" id="{93508E41-1285-77DD-6055-6B318A0985CE}"/>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Sweep Scheme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7ECC-E67A-9C33-4902-AAC9BA6421AA}"/>
              </a:ext>
            </a:extLst>
          </p:cNvPr>
          <p:cNvSpPr>
            <a:spLocks noGrp="1"/>
          </p:cNvSpPr>
          <p:nvPr>
            <p:ph type="title"/>
          </p:nvPr>
        </p:nvSpPr>
        <p:spPr/>
        <p:txBody>
          <a:bodyPr/>
          <a:lstStyle/>
          <a:p>
            <a:r>
              <a:rPr lang="en-US" dirty="0"/>
              <a:t>Exercise 7.2</a:t>
            </a:r>
            <a:br>
              <a:rPr lang="en-US" dirty="0"/>
            </a:br>
            <a:r>
              <a:rPr lang="en-US" dirty="0"/>
              <a:t>Sweeping</a:t>
            </a:r>
          </a:p>
        </p:txBody>
      </p:sp>
      <p:sp>
        <p:nvSpPr>
          <p:cNvPr id="4" name="Rectangle 3">
            <a:extLst>
              <a:ext uri="{FF2B5EF4-FFF2-40B4-BE49-F238E27FC236}">
                <a16:creationId xmlns:a16="http://schemas.microsoft.com/office/drawing/2014/main" id="{3A2028DE-0E6A-97D0-D10B-B83E93674214}"/>
              </a:ext>
            </a:extLst>
          </p:cNvPr>
          <p:cNvSpPr>
            <a:spLocks noChangeArrowheads="1"/>
          </p:cNvSpPr>
          <p:nvPr/>
        </p:nvSpPr>
        <p:spPr bwMode="auto">
          <a:xfrm>
            <a:off x="1464469" y="1592617"/>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dirty="0">
                <a:latin typeface="+mn-lt"/>
              </a:rPr>
              <a:t>Import “</a:t>
            </a:r>
            <a:r>
              <a:rPr lang="en-US" altLang="en-US" sz="1800" b="1" dirty="0" err="1">
                <a:latin typeface="+mn-lt"/>
              </a:rPr>
              <a:t>schemes.sat</a:t>
            </a:r>
            <a:r>
              <a:rPr lang="en-US" altLang="en-US" sz="1800" dirty="0">
                <a:latin typeface="+mn-lt"/>
              </a:rPr>
              <a:t>”</a:t>
            </a:r>
          </a:p>
          <a:p>
            <a:endParaRPr lang="en-US" altLang="en-US" sz="1800" dirty="0">
              <a:latin typeface="+mn-lt"/>
            </a:endParaRPr>
          </a:p>
        </p:txBody>
      </p:sp>
      <p:sp>
        <p:nvSpPr>
          <p:cNvPr id="5" name="Oval 14">
            <a:extLst>
              <a:ext uri="{FF2B5EF4-FFF2-40B4-BE49-F238E27FC236}">
                <a16:creationId xmlns:a16="http://schemas.microsoft.com/office/drawing/2014/main" id="{1258EC2A-D877-B9A7-63E6-7D2D1BA4F02B}"/>
              </a:ext>
            </a:extLst>
          </p:cNvPr>
          <p:cNvSpPr>
            <a:spLocks noChangeArrowheads="1"/>
          </p:cNvSpPr>
          <p:nvPr/>
        </p:nvSpPr>
        <p:spPr bwMode="auto">
          <a:xfrm>
            <a:off x="962614" y="2240693"/>
            <a:ext cx="381000" cy="304800"/>
          </a:xfrm>
          <a:prstGeom prst="ellipse">
            <a:avLst/>
          </a:prstGeom>
          <a:solidFill>
            <a:schemeClr val="bg1"/>
          </a:solidFill>
          <a:ln w="28575">
            <a:solidFill>
              <a:schemeClr val="accent2"/>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2</a:t>
            </a:r>
          </a:p>
        </p:txBody>
      </p:sp>
      <p:sp>
        <p:nvSpPr>
          <p:cNvPr id="6" name="Oval 16">
            <a:extLst>
              <a:ext uri="{FF2B5EF4-FFF2-40B4-BE49-F238E27FC236}">
                <a16:creationId xmlns:a16="http://schemas.microsoft.com/office/drawing/2014/main" id="{512F77AE-F8F8-A0A8-5412-DB16001407D8}"/>
              </a:ext>
            </a:extLst>
          </p:cNvPr>
          <p:cNvSpPr>
            <a:spLocks noChangeArrowheads="1"/>
          </p:cNvSpPr>
          <p:nvPr/>
        </p:nvSpPr>
        <p:spPr bwMode="auto">
          <a:xfrm>
            <a:off x="962614" y="2871850"/>
            <a:ext cx="381000" cy="304800"/>
          </a:xfrm>
          <a:prstGeom prst="ellipse">
            <a:avLst/>
          </a:prstGeom>
          <a:solidFill>
            <a:schemeClr val="bg1"/>
          </a:solidFill>
          <a:ln w="28575">
            <a:solidFill>
              <a:srgbClr val="339933"/>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3</a:t>
            </a:r>
          </a:p>
        </p:txBody>
      </p:sp>
      <p:sp>
        <p:nvSpPr>
          <p:cNvPr id="7" name="Oval 20">
            <a:extLst>
              <a:ext uri="{FF2B5EF4-FFF2-40B4-BE49-F238E27FC236}">
                <a16:creationId xmlns:a16="http://schemas.microsoft.com/office/drawing/2014/main" id="{EE8C58E1-617E-D2CC-1BC5-A1358F7FE44B}"/>
              </a:ext>
            </a:extLst>
          </p:cNvPr>
          <p:cNvSpPr>
            <a:spLocks noChangeArrowheads="1"/>
          </p:cNvSpPr>
          <p:nvPr/>
        </p:nvSpPr>
        <p:spPr bwMode="auto">
          <a:xfrm>
            <a:off x="962614" y="1643444"/>
            <a:ext cx="381000" cy="304800"/>
          </a:xfrm>
          <a:prstGeom prst="ellipse">
            <a:avLst/>
          </a:prstGeom>
          <a:solidFill>
            <a:schemeClr val="bg1"/>
          </a:solidFill>
          <a:ln w="28575">
            <a:solidFill>
              <a:srgbClr val="FF0000"/>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1</a:t>
            </a:r>
          </a:p>
        </p:txBody>
      </p:sp>
      <p:sp>
        <p:nvSpPr>
          <p:cNvPr id="8" name="Oval 25">
            <a:extLst>
              <a:ext uri="{FF2B5EF4-FFF2-40B4-BE49-F238E27FC236}">
                <a16:creationId xmlns:a16="http://schemas.microsoft.com/office/drawing/2014/main" id="{35558CDF-1BCB-572E-E96D-073E63A5239F}"/>
              </a:ext>
            </a:extLst>
          </p:cNvPr>
          <p:cNvSpPr>
            <a:spLocks noChangeArrowheads="1"/>
          </p:cNvSpPr>
          <p:nvPr/>
        </p:nvSpPr>
        <p:spPr bwMode="auto">
          <a:xfrm>
            <a:off x="874510" y="4972041"/>
            <a:ext cx="381000" cy="304800"/>
          </a:xfrm>
          <a:prstGeom prst="ellipse">
            <a:avLst/>
          </a:prstGeom>
          <a:solidFill>
            <a:schemeClr val="bg1"/>
          </a:solidFill>
          <a:ln w="28575">
            <a:solidFill>
              <a:srgbClr val="FF9900"/>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4</a:t>
            </a:r>
          </a:p>
        </p:txBody>
      </p:sp>
      <p:sp>
        <p:nvSpPr>
          <p:cNvPr id="9" name="Rectangle 8">
            <a:extLst>
              <a:ext uri="{FF2B5EF4-FFF2-40B4-BE49-F238E27FC236}">
                <a16:creationId xmlns:a16="http://schemas.microsoft.com/office/drawing/2014/main" id="{EC295360-F098-B9F3-0A02-019917506168}"/>
              </a:ext>
            </a:extLst>
          </p:cNvPr>
          <p:cNvSpPr>
            <a:spLocks noChangeArrowheads="1"/>
          </p:cNvSpPr>
          <p:nvPr/>
        </p:nvSpPr>
        <p:spPr bwMode="auto">
          <a:xfrm>
            <a:off x="1464469" y="2190494"/>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dirty="0">
                <a:latin typeface="+mn-lt"/>
              </a:rPr>
              <a:t>Isolate volume 14 </a:t>
            </a:r>
          </a:p>
          <a:p>
            <a:endParaRPr lang="en-US" altLang="en-US" sz="1800" dirty="0">
              <a:latin typeface="+mn-lt"/>
            </a:endParaRPr>
          </a:p>
        </p:txBody>
      </p:sp>
      <p:sp>
        <p:nvSpPr>
          <p:cNvPr id="10" name="Rectangle 9">
            <a:extLst>
              <a:ext uri="{FF2B5EF4-FFF2-40B4-BE49-F238E27FC236}">
                <a16:creationId xmlns:a16="http://schemas.microsoft.com/office/drawing/2014/main" id="{F3F9B11E-E790-3B29-E7BC-7D823F7C6B15}"/>
              </a:ext>
            </a:extLst>
          </p:cNvPr>
          <p:cNvSpPr>
            <a:spLocks noChangeArrowheads="1"/>
          </p:cNvSpPr>
          <p:nvPr/>
        </p:nvSpPr>
        <p:spPr bwMode="auto">
          <a:xfrm>
            <a:off x="1464469" y="2830437"/>
            <a:ext cx="3581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b="1" dirty="0">
                <a:latin typeface="+mn-lt"/>
              </a:rPr>
              <a:t>Sweep Option 1</a:t>
            </a:r>
            <a:r>
              <a:rPr lang="en-US" altLang="en-US" sz="1800" dirty="0">
                <a:latin typeface="+mn-lt"/>
              </a:rPr>
              <a:t>:</a:t>
            </a:r>
          </a:p>
          <a:p>
            <a:r>
              <a:rPr lang="en-US" altLang="en-US" sz="1800" dirty="0">
                <a:latin typeface="+mn-lt"/>
              </a:rPr>
              <a:t>Use the </a:t>
            </a:r>
            <a:r>
              <a:rPr lang="en-US" altLang="en-US" sz="1800" b="1" dirty="0">
                <a:latin typeface="+mn-lt"/>
              </a:rPr>
              <a:t>sweep scheme </a:t>
            </a:r>
            <a:r>
              <a:rPr lang="en-US" altLang="en-US" sz="1800" dirty="0">
                <a:latin typeface="+mn-lt"/>
              </a:rPr>
              <a:t>command</a:t>
            </a:r>
            <a:r>
              <a:rPr lang="en-US" altLang="en-US" sz="1800" b="1" dirty="0">
                <a:latin typeface="+mn-lt"/>
              </a:rPr>
              <a:t> </a:t>
            </a:r>
            <a:r>
              <a:rPr lang="en-US" altLang="en-US" sz="1800" dirty="0">
                <a:latin typeface="+mn-lt"/>
              </a:rPr>
              <a:t>panel to set source and target surfaces so that resulting mesh looks like Sweep Option 1  </a:t>
            </a:r>
          </a:p>
          <a:p>
            <a:endParaRPr lang="en-US" altLang="en-US" sz="1800" dirty="0">
              <a:latin typeface="+mn-lt"/>
            </a:endParaRPr>
          </a:p>
        </p:txBody>
      </p:sp>
      <p:sp>
        <p:nvSpPr>
          <p:cNvPr id="11" name="Rectangle 10">
            <a:extLst>
              <a:ext uri="{FF2B5EF4-FFF2-40B4-BE49-F238E27FC236}">
                <a16:creationId xmlns:a16="http://schemas.microsoft.com/office/drawing/2014/main" id="{1A96F8C3-C7EF-CA17-03DE-141860473E71}"/>
              </a:ext>
            </a:extLst>
          </p:cNvPr>
          <p:cNvSpPr>
            <a:spLocks noChangeArrowheads="1"/>
          </p:cNvSpPr>
          <p:nvPr/>
        </p:nvSpPr>
        <p:spPr bwMode="auto">
          <a:xfrm>
            <a:off x="1407907" y="4967308"/>
            <a:ext cx="358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b="1" dirty="0">
                <a:latin typeface="+mn-lt"/>
              </a:rPr>
              <a:t>Sweep Option 2</a:t>
            </a:r>
            <a:r>
              <a:rPr lang="en-US" altLang="en-US" sz="1800" dirty="0">
                <a:latin typeface="+mn-lt"/>
              </a:rPr>
              <a:t>:</a:t>
            </a:r>
          </a:p>
          <a:p>
            <a:r>
              <a:rPr lang="en-US" altLang="en-US" sz="1800" dirty="0">
                <a:latin typeface="+mn-lt"/>
              </a:rPr>
              <a:t>Do the same for Sweep option 2.</a:t>
            </a:r>
          </a:p>
          <a:p>
            <a:r>
              <a:rPr lang="en-US" altLang="en-US" sz="1800" dirty="0">
                <a:latin typeface="+mn-lt"/>
              </a:rPr>
              <a:t>(Important: Use 3 source surfaces and one target surface)</a:t>
            </a:r>
          </a:p>
          <a:p>
            <a:endParaRPr lang="en-US" altLang="en-US" sz="1800" dirty="0">
              <a:latin typeface="+mn-lt"/>
            </a:endParaRPr>
          </a:p>
        </p:txBody>
      </p:sp>
      <p:pic>
        <p:nvPicPr>
          <p:cNvPr id="13" name="Picture 12">
            <a:extLst>
              <a:ext uri="{FF2B5EF4-FFF2-40B4-BE49-F238E27FC236}">
                <a16:creationId xmlns:a16="http://schemas.microsoft.com/office/drawing/2014/main" id="{757FA4A1-526F-3D8E-CAC8-2D86F8D47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527" y="521493"/>
            <a:ext cx="1823010" cy="1793875"/>
          </a:xfrm>
          <a:prstGeom prst="rect">
            <a:avLst/>
          </a:prstGeom>
        </p:spPr>
      </p:pic>
      <p:sp>
        <p:nvSpPr>
          <p:cNvPr id="14" name="TextBox 13">
            <a:extLst>
              <a:ext uri="{FF2B5EF4-FFF2-40B4-BE49-F238E27FC236}">
                <a16:creationId xmlns:a16="http://schemas.microsoft.com/office/drawing/2014/main" id="{A727F95C-12B2-977E-8072-DCB29F0D595B}"/>
              </a:ext>
            </a:extLst>
          </p:cNvPr>
          <p:cNvSpPr txBox="1"/>
          <p:nvPr/>
        </p:nvSpPr>
        <p:spPr>
          <a:xfrm>
            <a:off x="5829299" y="1077005"/>
            <a:ext cx="1638301" cy="361950"/>
          </a:xfrm>
          <a:prstGeom prst="rect">
            <a:avLst/>
          </a:prstGeom>
        </p:spPr>
        <p:txBody>
          <a:bodyPr vert="horz" wrap="none" lIns="91440" tIns="45720" rIns="91440" bIns="45720" rtlCol="0">
            <a:noAutofit/>
          </a:bodyPr>
          <a:lstStyle/>
          <a:p>
            <a:pPr algn="l"/>
            <a:r>
              <a:rPr lang="en-US" sz="1200" dirty="0"/>
              <a:t>Volume 14</a:t>
            </a:r>
          </a:p>
        </p:txBody>
      </p:sp>
      <p:pic>
        <p:nvPicPr>
          <p:cNvPr id="15" name="Picture 6">
            <a:extLst>
              <a:ext uri="{FF2B5EF4-FFF2-40B4-BE49-F238E27FC236}">
                <a16:creationId xmlns:a16="http://schemas.microsoft.com/office/drawing/2014/main" id="{05A4F955-5057-35CF-8639-1C1C4EB37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068" y="2315368"/>
            <a:ext cx="2898776" cy="296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D7DAC189-E864-C726-3FAB-8B66699C2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488" y="2315368"/>
            <a:ext cx="3010692" cy="302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15ED623A-CBBD-AA52-E9A5-5FBEB356B537}"/>
              </a:ext>
            </a:extLst>
          </p:cNvPr>
          <p:cNvSpPr txBox="1"/>
          <p:nvPr/>
        </p:nvSpPr>
        <p:spPr>
          <a:xfrm>
            <a:off x="5743573" y="5414733"/>
            <a:ext cx="1638301" cy="361950"/>
          </a:xfrm>
          <a:prstGeom prst="rect">
            <a:avLst/>
          </a:prstGeom>
        </p:spPr>
        <p:txBody>
          <a:bodyPr vert="horz" wrap="none" lIns="91440" tIns="45720" rIns="91440" bIns="45720" rtlCol="0">
            <a:noAutofit/>
          </a:bodyPr>
          <a:lstStyle/>
          <a:p>
            <a:pPr algn="l"/>
            <a:r>
              <a:rPr lang="en-US" dirty="0"/>
              <a:t>Sweep Option 1</a:t>
            </a:r>
          </a:p>
        </p:txBody>
      </p:sp>
      <p:sp>
        <p:nvSpPr>
          <p:cNvPr id="18" name="TextBox 17">
            <a:extLst>
              <a:ext uri="{FF2B5EF4-FFF2-40B4-BE49-F238E27FC236}">
                <a16:creationId xmlns:a16="http://schemas.microsoft.com/office/drawing/2014/main" id="{97E831CB-0829-5C74-E299-0EF71EAFB249}"/>
              </a:ext>
            </a:extLst>
          </p:cNvPr>
          <p:cNvSpPr txBox="1"/>
          <p:nvPr/>
        </p:nvSpPr>
        <p:spPr>
          <a:xfrm>
            <a:off x="9046366" y="5414733"/>
            <a:ext cx="1638301" cy="361950"/>
          </a:xfrm>
          <a:prstGeom prst="rect">
            <a:avLst/>
          </a:prstGeom>
        </p:spPr>
        <p:txBody>
          <a:bodyPr vert="horz" wrap="none" lIns="91440" tIns="45720" rIns="91440" bIns="45720" rtlCol="0">
            <a:noAutofit/>
          </a:bodyPr>
          <a:lstStyle/>
          <a:p>
            <a:pPr algn="l"/>
            <a:r>
              <a:rPr lang="en-US" dirty="0"/>
              <a:t>Sweep Option 2</a:t>
            </a:r>
          </a:p>
        </p:txBody>
      </p:sp>
    </p:spTree>
    <p:extLst>
      <p:ext uri="{BB962C8B-B14F-4D97-AF65-F5344CB8AC3E}">
        <p14:creationId xmlns:p14="http://schemas.microsoft.com/office/powerpoint/2010/main" val="145449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1AEBB18B-6CBA-074F-BF69-262BBB415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511968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698B693-E338-464A-8B92-3981ED8FE3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739" y="1470026"/>
            <a:ext cx="518953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F923A19-1969-9341-8927-CA22F803E2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501776"/>
            <a:ext cx="51720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B0200B8-A0C3-994D-A4A6-67D4546F2D99}"/>
              </a:ext>
            </a:extLst>
          </p:cNvPr>
          <p:cNvGrpSpPr>
            <a:grpSpLocks/>
          </p:cNvGrpSpPr>
          <p:nvPr/>
        </p:nvGrpSpPr>
        <p:grpSpPr bwMode="auto">
          <a:xfrm>
            <a:off x="2486026" y="1470026"/>
            <a:ext cx="5286375" cy="2943225"/>
            <a:chOff x="1724009" y="2159921"/>
            <a:chExt cx="5743591" cy="3197778"/>
          </a:xfrm>
        </p:grpSpPr>
        <p:pic>
          <p:nvPicPr>
            <p:cNvPr id="29708" name="Picture 9">
              <a:extLst>
                <a:ext uri="{FF2B5EF4-FFF2-40B4-BE49-F238E27FC236}">
                  <a16:creationId xmlns:a16="http://schemas.microsoft.com/office/drawing/2014/main" id="{0190D8E2-9D9F-DA49-B18C-0726535B12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4009" y="2159921"/>
              <a:ext cx="5389179" cy="31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10">
              <a:extLst>
                <a:ext uri="{FF2B5EF4-FFF2-40B4-BE49-F238E27FC236}">
                  <a16:creationId xmlns:a16="http://schemas.microsoft.com/office/drawing/2014/main" id="{45A15B34-1513-A94A-A074-74344934B4A1}"/>
                </a:ext>
              </a:extLst>
            </p:cNvPr>
            <p:cNvSpPr>
              <a:spLocks noChangeArrowheads="1"/>
            </p:cNvSpPr>
            <p:nvPr/>
          </p:nvSpPr>
          <p:spPr bwMode="auto">
            <a:xfrm>
              <a:off x="7086600" y="2819400"/>
              <a:ext cx="381000" cy="1676400"/>
            </a:xfrm>
            <a:prstGeom prst="rect">
              <a:avLst/>
            </a:prstGeom>
            <a:solidFill>
              <a:srgbClr val="FFFFFF"/>
            </a:solidFill>
            <a:ln w="9525">
              <a:solidFill>
                <a:srgbClr val="FFFFFF"/>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pic>
        <p:nvPicPr>
          <p:cNvPr id="12" name="Picture 3">
            <a:extLst>
              <a:ext uri="{FF2B5EF4-FFF2-40B4-BE49-F238E27FC236}">
                <a16:creationId xmlns:a16="http://schemas.microsoft.com/office/drawing/2014/main" id="{DCCB6082-A9C5-5747-B5AB-A7EEEC833A6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505201"/>
            <a:ext cx="4343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26FFD37A-F017-DC4E-BECB-9F3786E5EA9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505201"/>
            <a:ext cx="43561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6D5C06E0-3501-4242-88A1-3A5F370BD7E2}"/>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013450" y="3541713"/>
            <a:ext cx="42751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4">
            <a:extLst>
              <a:ext uri="{FF2B5EF4-FFF2-40B4-BE49-F238E27FC236}">
                <a16:creationId xmlns:a16="http://schemas.microsoft.com/office/drawing/2014/main" id="{56DB66C2-2462-EA46-89FA-744C4C441031}"/>
              </a:ext>
            </a:extLst>
          </p:cNvPr>
          <p:cNvSpPr txBox="1">
            <a:spLocks noChangeArrowheads="1"/>
          </p:cNvSpPr>
          <p:nvPr/>
        </p:nvSpPr>
        <p:spPr bwMode="auto">
          <a:xfrm>
            <a:off x="7848600" y="16002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Ideal for non-mechanical/</a:t>
            </a:r>
          </a:p>
          <a:p>
            <a:r>
              <a:rPr lang="en-US" altLang="en-US" sz="1600">
                <a:latin typeface="+mn-lt"/>
              </a:rPr>
              <a:t>organic shapes</a:t>
            </a:r>
          </a:p>
        </p:txBody>
      </p:sp>
      <p:sp>
        <p:nvSpPr>
          <p:cNvPr id="16" name="TextBox 15">
            <a:extLst>
              <a:ext uri="{FF2B5EF4-FFF2-40B4-BE49-F238E27FC236}">
                <a16:creationId xmlns:a16="http://schemas.microsoft.com/office/drawing/2014/main" id="{D1D9D8A7-9A42-C64A-AD1E-B80DBBE98933}"/>
              </a:ext>
            </a:extLst>
          </p:cNvPr>
          <p:cNvSpPr txBox="1"/>
          <p:nvPr/>
        </p:nvSpPr>
        <p:spPr>
          <a:xfrm>
            <a:off x="1981200" y="5029201"/>
            <a:ext cx="3646488" cy="1077913"/>
          </a:xfrm>
          <a:prstGeom prst="rect">
            <a:avLst/>
          </a:prstGeom>
          <a:noFill/>
        </p:spPr>
        <p:txBody>
          <a:bodyPr wrap="none">
            <a:spAutoFit/>
          </a:bodyPr>
          <a:lstStyle/>
          <a:p>
            <a:pPr>
              <a:defRPr/>
            </a:pPr>
            <a:r>
              <a:rPr lang="en-US" sz="1600" dirty="0">
                <a:ea typeface="ＭＳ Ｐゴシック" charset="0"/>
                <a:cs typeface="ＭＳ Ｐゴシック" charset="0"/>
              </a:rPr>
              <a:t>Overlay Grid Method</a:t>
            </a:r>
          </a:p>
          <a:p>
            <a:pPr marL="285750" indent="-285750">
              <a:buFont typeface="Arial"/>
              <a:buChar char="•"/>
              <a:defRPr/>
            </a:pPr>
            <a:r>
              <a:rPr lang="en-US" sz="1600" dirty="0">
                <a:ea typeface="ＭＳ Ｐゴシック" charset="0"/>
                <a:cs typeface="ＭＳ Ｐゴシック" charset="0"/>
              </a:rPr>
              <a:t>Uses Cartesian Grid as Base Mesh</a:t>
            </a:r>
          </a:p>
          <a:p>
            <a:pPr marL="285750" indent="-285750">
              <a:buFont typeface="Arial"/>
              <a:buChar char="•"/>
              <a:defRPr/>
            </a:pPr>
            <a:r>
              <a:rPr lang="en-US" sz="1600" dirty="0">
                <a:ea typeface="ＭＳ Ｐゴシック" charset="0"/>
                <a:cs typeface="ＭＳ Ｐゴシック" charset="0"/>
              </a:rPr>
              <a:t>Adjusts nodes to geometry</a:t>
            </a:r>
          </a:p>
          <a:p>
            <a:pPr marL="285750" indent="-285750">
              <a:buFont typeface="Arial"/>
              <a:buChar char="•"/>
              <a:defRPr/>
            </a:pPr>
            <a:r>
              <a:rPr lang="en-US" sz="1600" dirty="0">
                <a:ea typeface="ＭＳ Ｐゴシック" charset="0"/>
                <a:cs typeface="ＭＳ Ｐゴシック" charset="0"/>
              </a:rPr>
              <a:t>Inserts Layer of Hexes</a:t>
            </a:r>
          </a:p>
        </p:txBody>
      </p:sp>
      <p:sp>
        <p:nvSpPr>
          <p:cNvPr id="17" name="TextBox 16">
            <a:extLst>
              <a:ext uri="{FF2B5EF4-FFF2-40B4-BE49-F238E27FC236}">
                <a16:creationId xmlns:a16="http://schemas.microsoft.com/office/drawing/2014/main" id="{8B016775-5EE8-394D-A6DE-324E245EDE9D}"/>
              </a:ext>
            </a:extLst>
          </p:cNvPr>
          <p:cNvSpPr txBox="1">
            <a:spLocks noChangeArrowheads="1"/>
          </p:cNvSpPr>
          <p:nvPr/>
        </p:nvSpPr>
        <p:spPr bwMode="auto">
          <a:xfrm>
            <a:off x="7848600" y="2438400"/>
            <a:ext cx="259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But can be used for any geometry </a:t>
            </a:r>
          </a:p>
        </p:txBody>
      </p:sp>
      <p:sp>
        <p:nvSpPr>
          <p:cNvPr id="4" name="Rectangle 11">
            <a:extLst>
              <a:ext uri="{FF2B5EF4-FFF2-40B4-BE49-F238E27FC236}">
                <a16:creationId xmlns:a16="http://schemas.microsoft.com/office/drawing/2014/main" id="{EEF96362-CBBB-E5A8-9989-81ED2B1C1DCD}"/>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Sculpt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FBA1C-B75E-51E0-3400-8CDC7C04C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216" y="1455413"/>
            <a:ext cx="3535458" cy="3546012"/>
          </a:xfrm>
          <a:prstGeom prst="rect">
            <a:avLst/>
          </a:prstGeom>
        </p:spPr>
      </p:pic>
      <p:sp>
        <p:nvSpPr>
          <p:cNvPr id="30723" name="AutoShape 26">
            <a:extLst>
              <a:ext uri="{FF2B5EF4-FFF2-40B4-BE49-F238E27FC236}">
                <a16:creationId xmlns:a16="http://schemas.microsoft.com/office/drawing/2014/main" id="{D61CBD79-A94B-F04A-82F0-CC36684909DC}"/>
              </a:ext>
            </a:extLst>
          </p:cNvPr>
          <p:cNvSpPr>
            <a:spLocks noChangeArrowheads="1"/>
          </p:cNvSpPr>
          <p:nvPr/>
        </p:nvSpPr>
        <p:spPr bwMode="auto">
          <a:xfrm rot="19347810">
            <a:off x="4479509" y="2216415"/>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27" name="AutoShape 26">
            <a:extLst>
              <a:ext uri="{FF2B5EF4-FFF2-40B4-BE49-F238E27FC236}">
                <a16:creationId xmlns:a16="http://schemas.microsoft.com/office/drawing/2014/main" id="{1CCDC72A-05FF-3043-A646-21034D401057}"/>
              </a:ext>
            </a:extLst>
          </p:cNvPr>
          <p:cNvSpPr>
            <a:spLocks noChangeArrowheads="1"/>
          </p:cNvSpPr>
          <p:nvPr/>
        </p:nvSpPr>
        <p:spPr bwMode="auto">
          <a:xfrm rot="19418442">
            <a:off x="6172274" y="4667752"/>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29" name="TextBox 18">
            <a:extLst>
              <a:ext uri="{FF2B5EF4-FFF2-40B4-BE49-F238E27FC236}">
                <a16:creationId xmlns:a16="http://schemas.microsoft.com/office/drawing/2014/main" id="{7A1D346C-3D8F-7846-A5DB-7988609EE5ED}"/>
              </a:ext>
            </a:extLst>
          </p:cNvPr>
          <p:cNvSpPr txBox="1">
            <a:spLocks noChangeArrowheads="1"/>
          </p:cNvSpPr>
          <p:nvPr/>
        </p:nvSpPr>
        <p:spPr bwMode="auto">
          <a:xfrm>
            <a:off x="696051" y="1413205"/>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dirty="0">
                <a:latin typeface="+mn-lt"/>
              </a:rPr>
              <a:t>Sculpt is a separate companion application to CUBIT™ .</a:t>
            </a:r>
          </a:p>
        </p:txBody>
      </p:sp>
      <p:sp>
        <p:nvSpPr>
          <p:cNvPr id="30730" name="TextBox 19">
            <a:extLst>
              <a:ext uri="{FF2B5EF4-FFF2-40B4-BE49-F238E27FC236}">
                <a16:creationId xmlns:a16="http://schemas.microsoft.com/office/drawing/2014/main" id="{7C585A08-9813-0842-97A8-5AE247C10FAA}"/>
              </a:ext>
            </a:extLst>
          </p:cNvPr>
          <p:cNvSpPr txBox="1">
            <a:spLocks noChangeArrowheads="1"/>
          </p:cNvSpPr>
          <p:nvPr/>
        </p:nvSpPr>
        <p:spPr bwMode="auto">
          <a:xfrm>
            <a:off x="696051" y="3242005"/>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Can be run from CUBIT™  GUI or in batch from OS command line</a:t>
            </a:r>
          </a:p>
        </p:txBody>
      </p:sp>
      <p:sp>
        <p:nvSpPr>
          <p:cNvPr id="30731" name="TextBox 20">
            <a:extLst>
              <a:ext uri="{FF2B5EF4-FFF2-40B4-BE49-F238E27FC236}">
                <a16:creationId xmlns:a16="http://schemas.microsoft.com/office/drawing/2014/main" id="{979BC752-E3E3-6443-B1AF-5F42F9A364E8}"/>
              </a:ext>
            </a:extLst>
          </p:cNvPr>
          <p:cNvSpPr txBox="1">
            <a:spLocks noChangeArrowheads="1"/>
          </p:cNvSpPr>
          <p:nvPr/>
        </p:nvSpPr>
        <p:spPr bwMode="auto">
          <a:xfrm>
            <a:off x="696051" y="4080205"/>
            <a:ext cx="236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mn-lt"/>
              </a:rPr>
              <a:t>Parallel application uses MPI to run on multiple cores/processors</a:t>
            </a:r>
          </a:p>
        </p:txBody>
      </p:sp>
      <p:sp>
        <p:nvSpPr>
          <p:cNvPr id="30732" name="TextBox 21">
            <a:extLst>
              <a:ext uri="{FF2B5EF4-FFF2-40B4-BE49-F238E27FC236}">
                <a16:creationId xmlns:a16="http://schemas.microsoft.com/office/drawing/2014/main" id="{F9E7B0C1-B7B6-AA4C-989A-C9ED77CFFE30}"/>
              </a:ext>
            </a:extLst>
          </p:cNvPr>
          <p:cNvSpPr txBox="1">
            <a:spLocks noChangeArrowheads="1"/>
          </p:cNvSpPr>
          <p:nvPr/>
        </p:nvSpPr>
        <p:spPr bwMode="auto">
          <a:xfrm>
            <a:off x="696051" y="5451804"/>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dirty="0">
                <a:latin typeface="+mn-lt"/>
              </a:rPr>
              <a:t>See Cubit 200 for more details/exercises</a:t>
            </a:r>
          </a:p>
        </p:txBody>
      </p:sp>
      <p:sp>
        <p:nvSpPr>
          <p:cNvPr id="30733" name="TextBox 22">
            <a:extLst>
              <a:ext uri="{FF2B5EF4-FFF2-40B4-BE49-F238E27FC236}">
                <a16:creationId xmlns:a16="http://schemas.microsoft.com/office/drawing/2014/main" id="{0AC562B6-184B-F349-8EB1-D33627D0AC00}"/>
              </a:ext>
            </a:extLst>
          </p:cNvPr>
          <p:cNvSpPr txBox="1">
            <a:spLocks noChangeArrowheads="1"/>
          </p:cNvSpPr>
          <p:nvPr/>
        </p:nvSpPr>
        <p:spPr bwMode="auto">
          <a:xfrm>
            <a:off x="696051" y="2327605"/>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dirty="0">
                <a:latin typeface="+mn-lt"/>
              </a:rPr>
              <a:t>Does not use </a:t>
            </a:r>
            <a:r>
              <a:rPr lang="en-US" altLang="en-US" sz="1600" i="1" dirty="0">
                <a:latin typeface="+mn-lt"/>
              </a:rPr>
              <a:t>Scheme</a:t>
            </a:r>
            <a:r>
              <a:rPr lang="en-US" altLang="en-US" sz="1600" dirty="0">
                <a:latin typeface="+mn-lt"/>
              </a:rPr>
              <a:t>, instead uses </a:t>
            </a:r>
            <a:r>
              <a:rPr lang="en-US" altLang="en-US" sz="1600" i="1" dirty="0">
                <a:latin typeface="+mn-lt"/>
              </a:rPr>
              <a:t>Sculpt Parallel</a:t>
            </a:r>
            <a:r>
              <a:rPr lang="en-US" altLang="en-US" sz="1600" dirty="0">
                <a:latin typeface="+mn-lt"/>
              </a:rPr>
              <a:t> command.</a:t>
            </a:r>
          </a:p>
        </p:txBody>
      </p:sp>
      <p:sp>
        <p:nvSpPr>
          <p:cNvPr id="5" name="Rectangle 11">
            <a:extLst>
              <a:ext uri="{FF2B5EF4-FFF2-40B4-BE49-F238E27FC236}">
                <a16:creationId xmlns:a16="http://schemas.microsoft.com/office/drawing/2014/main" id="{D91A1D94-1FB0-3221-8286-327CDD0D69D6}"/>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Sculpt</a:t>
            </a:r>
          </a:p>
        </p:txBody>
      </p:sp>
      <p:pic>
        <p:nvPicPr>
          <p:cNvPr id="7" name="Picture 6">
            <a:extLst>
              <a:ext uri="{FF2B5EF4-FFF2-40B4-BE49-F238E27FC236}">
                <a16:creationId xmlns:a16="http://schemas.microsoft.com/office/drawing/2014/main" id="{94A87913-A178-F24A-F09D-63EDD3810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27" y="123232"/>
            <a:ext cx="3034815" cy="6517280"/>
          </a:xfrm>
          <a:prstGeom prst="rect">
            <a:avLst/>
          </a:prstGeom>
        </p:spPr>
      </p:pic>
      <p:sp>
        <p:nvSpPr>
          <p:cNvPr id="8" name="Oval 16">
            <a:extLst>
              <a:ext uri="{FF2B5EF4-FFF2-40B4-BE49-F238E27FC236}">
                <a16:creationId xmlns:a16="http://schemas.microsoft.com/office/drawing/2014/main" id="{A75AC69D-0F9C-4E3E-A3D1-890D490394C1}"/>
              </a:ext>
            </a:extLst>
          </p:cNvPr>
          <p:cNvSpPr>
            <a:spLocks noChangeArrowheads="1"/>
          </p:cNvSpPr>
          <p:nvPr/>
        </p:nvSpPr>
        <p:spPr bwMode="auto">
          <a:xfrm>
            <a:off x="6605517" y="4975024"/>
            <a:ext cx="381000" cy="304800"/>
          </a:xfrm>
          <a:prstGeom prst="ellipse">
            <a:avLst/>
          </a:prstGeom>
          <a:solidFill>
            <a:schemeClr val="bg1"/>
          </a:solidFill>
          <a:ln w="28575">
            <a:solidFill>
              <a:srgbClr val="339933"/>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3</a:t>
            </a:r>
          </a:p>
        </p:txBody>
      </p:sp>
      <p:sp>
        <p:nvSpPr>
          <p:cNvPr id="11" name="Oval 20">
            <a:extLst>
              <a:ext uri="{FF2B5EF4-FFF2-40B4-BE49-F238E27FC236}">
                <a16:creationId xmlns:a16="http://schemas.microsoft.com/office/drawing/2014/main" id="{364231F9-CC66-E019-CD83-373C64D86D43}"/>
              </a:ext>
            </a:extLst>
          </p:cNvPr>
          <p:cNvSpPr>
            <a:spLocks noChangeArrowheads="1"/>
          </p:cNvSpPr>
          <p:nvPr/>
        </p:nvSpPr>
        <p:spPr bwMode="auto">
          <a:xfrm>
            <a:off x="4894514" y="2467131"/>
            <a:ext cx="381000" cy="304800"/>
          </a:xfrm>
          <a:prstGeom prst="ellipse">
            <a:avLst/>
          </a:prstGeom>
          <a:solidFill>
            <a:schemeClr val="bg1"/>
          </a:solidFill>
          <a:ln w="28575">
            <a:solidFill>
              <a:srgbClr val="FF0000"/>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1</a:t>
            </a:r>
          </a:p>
        </p:txBody>
      </p:sp>
      <p:sp>
        <p:nvSpPr>
          <p:cNvPr id="12" name="Oval 14">
            <a:extLst>
              <a:ext uri="{FF2B5EF4-FFF2-40B4-BE49-F238E27FC236}">
                <a16:creationId xmlns:a16="http://schemas.microsoft.com/office/drawing/2014/main" id="{991A8F18-0C68-F5D0-1D8B-7E62DA2D662E}"/>
              </a:ext>
            </a:extLst>
          </p:cNvPr>
          <p:cNvSpPr>
            <a:spLocks noChangeArrowheads="1"/>
          </p:cNvSpPr>
          <p:nvPr/>
        </p:nvSpPr>
        <p:spPr bwMode="auto">
          <a:xfrm>
            <a:off x="4620101" y="3289802"/>
            <a:ext cx="381000" cy="304800"/>
          </a:xfrm>
          <a:prstGeom prst="ellipse">
            <a:avLst/>
          </a:prstGeom>
          <a:solidFill>
            <a:schemeClr val="bg1"/>
          </a:solidFill>
          <a:ln w="28575">
            <a:solidFill>
              <a:schemeClr val="accent2"/>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2</a:t>
            </a:r>
          </a:p>
        </p:txBody>
      </p:sp>
      <p:sp>
        <p:nvSpPr>
          <p:cNvPr id="14" name="AutoShape 26">
            <a:extLst>
              <a:ext uri="{FF2B5EF4-FFF2-40B4-BE49-F238E27FC236}">
                <a16:creationId xmlns:a16="http://schemas.microsoft.com/office/drawing/2014/main" id="{B93A7EC9-AD9F-DE0C-1799-40B42A131DCF}"/>
              </a:ext>
            </a:extLst>
          </p:cNvPr>
          <p:cNvSpPr>
            <a:spLocks noChangeArrowheads="1"/>
          </p:cNvSpPr>
          <p:nvPr/>
        </p:nvSpPr>
        <p:spPr bwMode="auto">
          <a:xfrm rot="19347810">
            <a:off x="4184361" y="3023102"/>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7" name="TextBox 22">
            <a:extLst>
              <a:ext uri="{FF2B5EF4-FFF2-40B4-BE49-F238E27FC236}">
                <a16:creationId xmlns:a16="http://schemas.microsoft.com/office/drawing/2014/main" id="{24F75BF8-8BFB-1293-43DC-DAAEE8DF8892}"/>
              </a:ext>
            </a:extLst>
          </p:cNvPr>
          <p:cNvSpPr txBox="1">
            <a:spLocks noChangeArrowheads="1"/>
          </p:cNvSpPr>
          <p:nvPr/>
        </p:nvSpPr>
        <p:spPr bwMode="auto">
          <a:xfrm>
            <a:off x="3286851" y="5271166"/>
            <a:ext cx="3867428" cy="830997"/>
          </a:xfrm>
          <a:prstGeom prst="rect">
            <a:avLst/>
          </a:prstGeom>
          <a:solidFill>
            <a:schemeClr val="accent4">
              <a:lumMod val="20000"/>
              <a:lumOff val="80000"/>
            </a:schemeClr>
          </a:solidFill>
          <a:ln>
            <a:solidFill>
              <a:schemeClr val="tx1"/>
            </a:solidFill>
          </a:ln>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b="1" dirty="0">
                <a:latin typeface="+mn-lt"/>
              </a:rPr>
              <a:t>If you get an error</a:t>
            </a:r>
            <a:endParaRPr lang="en-US" altLang="en-US" sz="1200" dirty="0">
              <a:latin typeface="+mn-lt"/>
            </a:endParaRPr>
          </a:p>
          <a:p>
            <a:r>
              <a:rPr lang="en-US" altLang="en-US" sz="1200" dirty="0">
                <a:latin typeface="+mn-lt"/>
              </a:rPr>
              <a:t>Check your working directory with “</a:t>
            </a:r>
            <a:r>
              <a:rPr lang="en-US" altLang="en-US" sz="1200" b="1" dirty="0" err="1">
                <a:latin typeface="+mn-lt"/>
              </a:rPr>
              <a:t>pwd</a:t>
            </a:r>
            <a:r>
              <a:rPr lang="en-US" altLang="en-US" sz="1200" dirty="0">
                <a:latin typeface="+mn-lt"/>
              </a:rPr>
              <a:t>”</a:t>
            </a:r>
          </a:p>
          <a:p>
            <a:r>
              <a:rPr lang="en-US" altLang="en-US" sz="1200" dirty="0">
                <a:latin typeface="+mn-lt"/>
              </a:rPr>
              <a:t>Ensure your working directory has write permissions</a:t>
            </a:r>
          </a:p>
          <a:p>
            <a:r>
              <a:rPr lang="en-US" altLang="en-US" sz="1200" dirty="0">
                <a:latin typeface="+mn-lt"/>
              </a:rPr>
              <a:t>Change directories or create a new directory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FC7AFE-1EEB-C12F-8269-2B09AE1D3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105" y="401673"/>
            <a:ext cx="2826136" cy="6082337"/>
          </a:xfrm>
          <a:prstGeom prst="rect">
            <a:avLst/>
          </a:prstGeom>
        </p:spPr>
      </p:pic>
      <p:sp>
        <p:nvSpPr>
          <p:cNvPr id="2" name="Title 1">
            <a:extLst>
              <a:ext uri="{FF2B5EF4-FFF2-40B4-BE49-F238E27FC236}">
                <a16:creationId xmlns:a16="http://schemas.microsoft.com/office/drawing/2014/main" id="{ADA3441B-C267-95FE-DB20-C46C168C2AA3}"/>
              </a:ext>
            </a:extLst>
          </p:cNvPr>
          <p:cNvSpPr>
            <a:spLocks noGrp="1"/>
          </p:cNvSpPr>
          <p:nvPr>
            <p:ph type="title"/>
          </p:nvPr>
        </p:nvSpPr>
        <p:spPr/>
        <p:txBody>
          <a:bodyPr/>
          <a:lstStyle/>
          <a:p>
            <a:r>
              <a:rPr lang="en-US" dirty="0"/>
              <a:t>Exercise 7.3</a:t>
            </a:r>
            <a:br>
              <a:rPr lang="en-US" dirty="0"/>
            </a:br>
            <a:r>
              <a:rPr lang="en-US" dirty="0"/>
              <a:t>Sculpt</a:t>
            </a:r>
          </a:p>
        </p:txBody>
      </p:sp>
      <p:sp>
        <p:nvSpPr>
          <p:cNvPr id="4" name="Rectangle 3">
            <a:extLst>
              <a:ext uri="{FF2B5EF4-FFF2-40B4-BE49-F238E27FC236}">
                <a16:creationId xmlns:a16="http://schemas.microsoft.com/office/drawing/2014/main" id="{0593E00E-2D0B-F984-9FE8-A114638928EA}"/>
              </a:ext>
            </a:extLst>
          </p:cNvPr>
          <p:cNvSpPr>
            <a:spLocks noChangeArrowheads="1"/>
          </p:cNvSpPr>
          <p:nvPr/>
        </p:nvSpPr>
        <p:spPr bwMode="auto">
          <a:xfrm>
            <a:off x="1464468" y="1592617"/>
            <a:ext cx="47005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dirty="0">
                <a:latin typeface="+mn-lt"/>
              </a:rPr>
              <a:t>Import the </a:t>
            </a:r>
            <a:r>
              <a:rPr lang="en-US" altLang="en-US" sz="1800" dirty="0" err="1">
                <a:latin typeface="+mn-lt"/>
              </a:rPr>
              <a:t>stl</a:t>
            </a:r>
            <a:r>
              <a:rPr lang="en-US" altLang="en-US" sz="1800" dirty="0">
                <a:latin typeface="+mn-lt"/>
              </a:rPr>
              <a:t> file “</a:t>
            </a:r>
            <a:r>
              <a:rPr lang="en-US" altLang="en-US" sz="1800" dirty="0" err="1">
                <a:latin typeface="+mn-lt"/>
              </a:rPr>
              <a:t>eros_asteroid.stl</a:t>
            </a:r>
            <a:r>
              <a:rPr lang="en-US" altLang="en-US" sz="1800" dirty="0">
                <a:latin typeface="+mn-lt"/>
              </a:rPr>
              <a:t>” (change the file filter to “</a:t>
            </a:r>
            <a:r>
              <a:rPr lang="en-US" altLang="en-US" sz="1800" dirty="0" err="1">
                <a:latin typeface="+mn-lt"/>
              </a:rPr>
              <a:t>stl</a:t>
            </a:r>
            <a:r>
              <a:rPr lang="en-US" altLang="en-US" sz="1800" dirty="0">
                <a:latin typeface="+mn-lt"/>
              </a:rPr>
              <a:t>”)</a:t>
            </a:r>
          </a:p>
          <a:p>
            <a:endParaRPr lang="en-US" altLang="en-US" sz="1800" dirty="0">
              <a:latin typeface="+mn-lt"/>
            </a:endParaRPr>
          </a:p>
          <a:p>
            <a:endParaRPr lang="en-US" altLang="en-US" sz="1800" dirty="0">
              <a:latin typeface="+mn-lt"/>
            </a:endParaRPr>
          </a:p>
          <a:p>
            <a:r>
              <a:rPr lang="en-US" altLang="en-US" sz="1800" dirty="0">
                <a:latin typeface="+mn-lt"/>
              </a:rPr>
              <a:t>Preview the overlay grid resolution</a:t>
            </a:r>
          </a:p>
          <a:p>
            <a:endParaRPr lang="en-US" altLang="en-US" sz="1800" dirty="0">
              <a:latin typeface="+mn-lt"/>
            </a:endParaRPr>
          </a:p>
          <a:p>
            <a:r>
              <a:rPr lang="en-US" altLang="en-US" sz="1800" dirty="0">
                <a:latin typeface="+mn-lt"/>
              </a:rPr>
              <a:t>Mesh</a:t>
            </a:r>
          </a:p>
          <a:p>
            <a:endParaRPr lang="en-US" altLang="en-US" sz="1800" dirty="0">
              <a:latin typeface="+mn-lt"/>
            </a:endParaRPr>
          </a:p>
          <a:p>
            <a:r>
              <a:rPr lang="en-US" altLang="en-US" sz="1800" dirty="0">
                <a:latin typeface="+mn-lt"/>
              </a:rPr>
              <a:t>Use the slice tool to view the interior hexes</a:t>
            </a:r>
          </a:p>
          <a:p>
            <a:endParaRPr lang="en-US" altLang="en-US" sz="1800" dirty="0">
              <a:latin typeface="+mn-lt"/>
            </a:endParaRPr>
          </a:p>
          <a:p>
            <a:r>
              <a:rPr lang="en-US" altLang="en-US" sz="1800" dirty="0">
                <a:latin typeface="+mn-lt"/>
              </a:rPr>
              <a:t>Delete mesh and experiment with alternate sizes</a:t>
            </a:r>
          </a:p>
        </p:txBody>
      </p:sp>
      <p:sp>
        <p:nvSpPr>
          <p:cNvPr id="5" name="Oval 14">
            <a:extLst>
              <a:ext uri="{FF2B5EF4-FFF2-40B4-BE49-F238E27FC236}">
                <a16:creationId xmlns:a16="http://schemas.microsoft.com/office/drawing/2014/main" id="{1CBD5D71-5B6A-80EB-F0B7-89F07505E30F}"/>
              </a:ext>
            </a:extLst>
          </p:cNvPr>
          <p:cNvSpPr>
            <a:spLocks noChangeArrowheads="1"/>
          </p:cNvSpPr>
          <p:nvPr/>
        </p:nvSpPr>
        <p:spPr bwMode="auto">
          <a:xfrm>
            <a:off x="962614" y="2240693"/>
            <a:ext cx="381000" cy="304800"/>
          </a:xfrm>
          <a:prstGeom prst="ellipse">
            <a:avLst/>
          </a:prstGeom>
          <a:solidFill>
            <a:schemeClr val="bg1"/>
          </a:solidFill>
          <a:ln w="28575">
            <a:solidFill>
              <a:schemeClr val="accent2"/>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2</a:t>
            </a:r>
          </a:p>
        </p:txBody>
      </p:sp>
      <p:sp>
        <p:nvSpPr>
          <p:cNvPr id="6" name="Oval 20">
            <a:extLst>
              <a:ext uri="{FF2B5EF4-FFF2-40B4-BE49-F238E27FC236}">
                <a16:creationId xmlns:a16="http://schemas.microsoft.com/office/drawing/2014/main" id="{23283FCE-B63E-4FB2-D717-160F9B164BB2}"/>
              </a:ext>
            </a:extLst>
          </p:cNvPr>
          <p:cNvSpPr>
            <a:spLocks noChangeArrowheads="1"/>
          </p:cNvSpPr>
          <p:nvPr/>
        </p:nvSpPr>
        <p:spPr bwMode="auto">
          <a:xfrm>
            <a:off x="962614" y="1643444"/>
            <a:ext cx="381000" cy="304800"/>
          </a:xfrm>
          <a:prstGeom prst="ellipse">
            <a:avLst/>
          </a:prstGeom>
          <a:solidFill>
            <a:schemeClr val="bg1"/>
          </a:solidFill>
          <a:ln w="28575">
            <a:solidFill>
              <a:srgbClr val="FF0000"/>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1</a:t>
            </a:r>
          </a:p>
        </p:txBody>
      </p:sp>
      <p:sp>
        <p:nvSpPr>
          <p:cNvPr id="7" name="Rectangle 6">
            <a:extLst>
              <a:ext uri="{FF2B5EF4-FFF2-40B4-BE49-F238E27FC236}">
                <a16:creationId xmlns:a16="http://schemas.microsoft.com/office/drawing/2014/main" id="{1827A3A4-77A1-3914-E4D0-224680FB8DB7}"/>
              </a:ext>
            </a:extLst>
          </p:cNvPr>
          <p:cNvSpPr>
            <a:spLocks noChangeArrowheads="1"/>
          </p:cNvSpPr>
          <p:nvPr/>
        </p:nvSpPr>
        <p:spPr bwMode="auto">
          <a:xfrm>
            <a:off x="1464469" y="2190494"/>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dirty="0">
                <a:latin typeface="+mn-lt"/>
              </a:rPr>
              <a:t>Navigate to sculpt panel</a:t>
            </a:r>
          </a:p>
          <a:p>
            <a:endParaRPr lang="en-US" altLang="en-US" sz="1800" dirty="0">
              <a:latin typeface="+mn-lt"/>
            </a:endParaRPr>
          </a:p>
        </p:txBody>
      </p:sp>
      <p:pic>
        <p:nvPicPr>
          <p:cNvPr id="9" name="Picture 8">
            <a:extLst>
              <a:ext uri="{FF2B5EF4-FFF2-40B4-BE49-F238E27FC236}">
                <a16:creationId xmlns:a16="http://schemas.microsoft.com/office/drawing/2014/main" id="{E46A9387-405A-E41B-AF91-683128C90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27" y="706473"/>
            <a:ext cx="2597944" cy="1544989"/>
          </a:xfrm>
          <a:prstGeom prst="rect">
            <a:avLst/>
          </a:prstGeom>
        </p:spPr>
      </p:pic>
      <p:pic>
        <p:nvPicPr>
          <p:cNvPr id="11" name="Picture 10">
            <a:extLst>
              <a:ext uri="{FF2B5EF4-FFF2-40B4-BE49-F238E27FC236}">
                <a16:creationId xmlns:a16="http://schemas.microsoft.com/office/drawing/2014/main" id="{C01A5151-7D32-703F-6962-7CBBD6826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827" y="2794547"/>
            <a:ext cx="2379782" cy="1766013"/>
          </a:xfrm>
          <a:prstGeom prst="rect">
            <a:avLst/>
          </a:prstGeom>
        </p:spPr>
      </p:pic>
      <p:sp>
        <p:nvSpPr>
          <p:cNvPr id="12" name="Oval 14">
            <a:extLst>
              <a:ext uri="{FF2B5EF4-FFF2-40B4-BE49-F238E27FC236}">
                <a16:creationId xmlns:a16="http://schemas.microsoft.com/office/drawing/2014/main" id="{4518895B-A9DC-C96F-0878-563E93AF9BFE}"/>
              </a:ext>
            </a:extLst>
          </p:cNvPr>
          <p:cNvSpPr>
            <a:spLocks noChangeArrowheads="1"/>
          </p:cNvSpPr>
          <p:nvPr/>
        </p:nvSpPr>
        <p:spPr bwMode="auto">
          <a:xfrm>
            <a:off x="962614" y="2746770"/>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dirty="0"/>
              <a:t>3</a:t>
            </a:r>
          </a:p>
        </p:txBody>
      </p:sp>
      <p:sp>
        <p:nvSpPr>
          <p:cNvPr id="13" name="Oval 15">
            <a:extLst>
              <a:ext uri="{FF2B5EF4-FFF2-40B4-BE49-F238E27FC236}">
                <a16:creationId xmlns:a16="http://schemas.microsoft.com/office/drawing/2014/main" id="{50EEB06C-FFAF-C9A3-4193-C21A575FBBDF}"/>
              </a:ext>
            </a:extLst>
          </p:cNvPr>
          <p:cNvSpPr>
            <a:spLocks noChangeArrowheads="1"/>
          </p:cNvSpPr>
          <p:nvPr/>
        </p:nvSpPr>
        <p:spPr bwMode="auto">
          <a:xfrm>
            <a:off x="962614" y="3252847"/>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pic>
        <p:nvPicPr>
          <p:cNvPr id="17" name="Picture 16">
            <a:extLst>
              <a:ext uri="{FF2B5EF4-FFF2-40B4-BE49-F238E27FC236}">
                <a16:creationId xmlns:a16="http://schemas.microsoft.com/office/drawing/2014/main" id="{1400FB7D-C6B0-C98E-1695-4AB06436F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9036" y="4908134"/>
            <a:ext cx="1885526" cy="1686619"/>
          </a:xfrm>
          <a:prstGeom prst="rect">
            <a:avLst/>
          </a:prstGeom>
        </p:spPr>
      </p:pic>
      <p:sp>
        <p:nvSpPr>
          <p:cNvPr id="18" name="AutoShape 26">
            <a:extLst>
              <a:ext uri="{FF2B5EF4-FFF2-40B4-BE49-F238E27FC236}">
                <a16:creationId xmlns:a16="http://schemas.microsoft.com/office/drawing/2014/main" id="{E1CEC0BE-BFD3-C09E-2646-80C8497D85F5}"/>
              </a:ext>
            </a:extLst>
          </p:cNvPr>
          <p:cNvSpPr>
            <a:spLocks noChangeArrowheads="1"/>
          </p:cNvSpPr>
          <p:nvPr/>
        </p:nvSpPr>
        <p:spPr bwMode="auto">
          <a:xfrm rot="19347810">
            <a:off x="6932835" y="5415731"/>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9" name="Oval 14">
            <a:extLst>
              <a:ext uri="{FF2B5EF4-FFF2-40B4-BE49-F238E27FC236}">
                <a16:creationId xmlns:a16="http://schemas.microsoft.com/office/drawing/2014/main" id="{26C6195D-3E98-8E71-D88D-E216B491EBDF}"/>
              </a:ext>
            </a:extLst>
          </p:cNvPr>
          <p:cNvSpPr>
            <a:spLocks noChangeArrowheads="1"/>
          </p:cNvSpPr>
          <p:nvPr/>
        </p:nvSpPr>
        <p:spPr bwMode="auto">
          <a:xfrm>
            <a:off x="7343784" y="5446643"/>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dirty="0"/>
              <a:t>3</a:t>
            </a:r>
          </a:p>
        </p:txBody>
      </p:sp>
      <p:sp>
        <p:nvSpPr>
          <p:cNvPr id="20" name="Oval 20">
            <a:extLst>
              <a:ext uri="{FF2B5EF4-FFF2-40B4-BE49-F238E27FC236}">
                <a16:creationId xmlns:a16="http://schemas.microsoft.com/office/drawing/2014/main" id="{22C41FE1-2DBF-2742-CA8F-C1384AB9F45C}"/>
              </a:ext>
            </a:extLst>
          </p:cNvPr>
          <p:cNvSpPr>
            <a:spLocks noChangeArrowheads="1"/>
          </p:cNvSpPr>
          <p:nvPr/>
        </p:nvSpPr>
        <p:spPr bwMode="auto">
          <a:xfrm>
            <a:off x="11509295" y="883636"/>
            <a:ext cx="381000" cy="304800"/>
          </a:xfrm>
          <a:prstGeom prst="ellipse">
            <a:avLst/>
          </a:prstGeom>
          <a:solidFill>
            <a:schemeClr val="bg1"/>
          </a:solidFill>
          <a:ln w="28575">
            <a:solidFill>
              <a:srgbClr val="FF0000"/>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1</a:t>
            </a:r>
          </a:p>
        </p:txBody>
      </p:sp>
      <p:sp>
        <p:nvSpPr>
          <p:cNvPr id="22" name="Oval 30">
            <a:extLst>
              <a:ext uri="{FF2B5EF4-FFF2-40B4-BE49-F238E27FC236}">
                <a16:creationId xmlns:a16="http://schemas.microsoft.com/office/drawing/2014/main" id="{A59DF9F1-444E-EEC8-7A1A-EB7B81927B34}"/>
              </a:ext>
            </a:extLst>
          </p:cNvPr>
          <p:cNvSpPr>
            <a:spLocks noChangeArrowheads="1"/>
          </p:cNvSpPr>
          <p:nvPr/>
        </p:nvSpPr>
        <p:spPr bwMode="auto">
          <a:xfrm>
            <a:off x="962614" y="3806431"/>
            <a:ext cx="381000" cy="304800"/>
          </a:xfrm>
          <a:prstGeom prst="ellipse">
            <a:avLst/>
          </a:prstGeom>
          <a:solidFill>
            <a:schemeClr val="bg1"/>
          </a:solidFill>
          <a:ln w="28575">
            <a:solidFill>
              <a:srgbClr val="FF33CC"/>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5</a:t>
            </a:r>
          </a:p>
        </p:txBody>
      </p:sp>
      <p:sp>
        <p:nvSpPr>
          <p:cNvPr id="23" name="Oval 30">
            <a:extLst>
              <a:ext uri="{FF2B5EF4-FFF2-40B4-BE49-F238E27FC236}">
                <a16:creationId xmlns:a16="http://schemas.microsoft.com/office/drawing/2014/main" id="{37B986FC-DCE3-F81B-81F4-2717D25C333F}"/>
              </a:ext>
            </a:extLst>
          </p:cNvPr>
          <p:cNvSpPr>
            <a:spLocks noChangeArrowheads="1"/>
          </p:cNvSpPr>
          <p:nvPr/>
        </p:nvSpPr>
        <p:spPr bwMode="auto">
          <a:xfrm>
            <a:off x="11534562" y="5603282"/>
            <a:ext cx="381000" cy="304800"/>
          </a:xfrm>
          <a:prstGeom prst="ellipse">
            <a:avLst/>
          </a:prstGeom>
          <a:solidFill>
            <a:schemeClr val="bg1"/>
          </a:solidFill>
          <a:ln w="28575">
            <a:solidFill>
              <a:srgbClr val="FF33CC"/>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5</a:t>
            </a:r>
          </a:p>
        </p:txBody>
      </p:sp>
      <p:sp>
        <p:nvSpPr>
          <p:cNvPr id="24" name="AutoShape 26">
            <a:extLst>
              <a:ext uri="{FF2B5EF4-FFF2-40B4-BE49-F238E27FC236}">
                <a16:creationId xmlns:a16="http://schemas.microsoft.com/office/drawing/2014/main" id="{CE5E2F45-C64A-E054-6D21-B7067FF1C39C}"/>
              </a:ext>
            </a:extLst>
          </p:cNvPr>
          <p:cNvSpPr>
            <a:spLocks noChangeArrowheads="1"/>
          </p:cNvSpPr>
          <p:nvPr/>
        </p:nvSpPr>
        <p:spPr bwMode="auto">
          <a:xfrm rot="19347810">
            <a:off x="8686557" y="6217310"/>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5" name="Oval 15">
            <a:extLst>
              <a:ext uri="{FF2B5EF4-FFF2-40B4-BE49-F238E27FC236}">
                <a16:creationId xmlns:a16="http://schemas.microsoft.com/office/drawing/2014/main" id="{54F2FE62-DD2F-DA6F-8541-5530E3D1FF8F}"/>
              </a:ext>
            </a:extLst>
          </p:cNvPr>
          <p:cNvSpPr>
            <a:spLocks noChangeArrowheads="1"/>
          </p:cNvSpPr>
          <p:nvPr/>
        </p:nvSpPr>
        <p:spPr bwMode="auto">
          <a:xfrm>
            <a:off x="8934964" y="6289953"/>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26" name="Oval 14">
            <a:extLst>
              <a:ext uri="{FF2B5EF4-FFF2-40B4-BE49-F238E27FC236}">
                <a16:creationId xmlns:a16="http://schemas.microsoft.com/office/drawing/2014/main" id="{74DE98AE-20B7-CAAE-24AE-0FBA0149CE1B}"/>
              </a:ext>
            </a:extLst>
          </p:cNvPr>
          <p:cNvSpPr>
            <a:spLocks noChangeArrowheads="1"/>
          </p:cNvSpPr>
          <p:nvPr/>
        </p:nvSpPr>
        <p:spPr bwMode="auto">
          <a:xfrm>
            <a:off x="11537870" y="3779626"/>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dirty="0"/>
              <a:t>3</a:t>
            </a:r>
          </a:p>
        </p:txBody>
      </p:sp>
      <p:sp>
        <p:nvSpPr>
          <p:cNvPr id="27" name="Oval 36">
            <a:extLst>
              <a:ext uri="{FF2B5EF4-FFF2-40B4-BE49-F238E27FC236}">
                <a16:creationId xmlns:a16="http://schemas.microsoft.com/office/drawing/2014/main" id="{6886D714-5AA7-9148-D965-8D12C3653617}"/>
              </a:ext>
            </a:extLst>
          </p:cNvPr>
          <p:cNvSpPr>
            <a:spLocks noChangeArrowheads="1"/>
          </p:cNvSpPr>
          <p:nvPr/>
        </p:nvSpPr>
        <p:spPr bwMode="auto">
          <a:xfrm>
            <a:off x="962614" y="4360454"/>
            <a:ext cx="381000" cy="304800"/>
          </a:xfrm>
          <a:prstGeom prst="ellipse">
            <a:avLst/>
          </a:prstGeom>
          <a:solidFill>
            <a:schemeClr val="bg1"/>
          </a:solidFill>
          <a:ln w="28575">
            <a:solidFill>
              <a:srgbClr val="996600"/>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6</a:t>
            </a:r>
          </a:p>
        </p:txBody>
      </p:sp>
    </p:spTree>
    <p:extLst>
      <p:ext uri="{BB962C8B-B14F-4D97-AF65-F5344CB8AC3E}">
        <p14:creationId xmlns:p14="http://schemas.microsoft.com/office/powerpoint/2010/main" val="162338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8D2CB9C8-E6DD-7D43-927A-58AC74B9C3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5801" y="1676401"/>
            <a:ext cx="5072063"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8D2FCB5-A2FB-AB4D-9803-1587C864DD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1"/>
            <a:ext cx="51054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672F5E3-B924-0D4E-8690-D6A7854285F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38" y="1519239"/>
            <a:ext cx="67627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39B8351-F60E-B648-BD5A-1EAE0BD43C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8338" y="1709739"/>
            <a:ext cx="5554662"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40">
            <a:extLst>
              <a:ext uri="{FF2B5EF4-FFF2-40B4-BE49-F238E27FC236}">
                <a16:creationId xmlns:a16="http://schemas.microsoft.com/office/drawing/2014/main" id="{E3C08D23-42C0-E84E-A6CE-D70B7D52706F}"/>
              </a:ext>
            </a:extLst>
          </p:cNvPr>
          <p:cNvSpPr txBox="1">
            <a:spLocks noChangeArrowheads="1"/>
          </p:cNvSpPr>
          <p:nvPr/>
        </p:nvSpPr>
        <p:spPr bwMode="auto">
          <a:xfrm>
            <a:off x="1828800" y="5410498"/>
            <a:ext cx="41092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marL="285750" indent="-285750">
              <a:spcBef>
                <a:spcPts val="600"/>
              </a:spcBef>
              <a:buClr>
                <a:srgbClr val="000000"/>
              </a:buClr>
              <a:buSzPct val="100000"/>
              <a:buFont typeface="Times New Roman" panose="02020603050405020304" pitchFamily="18" charset="0"/>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9pPr>
          </a:lstStyle>
          <a:p>
            <a:pPr>
              <a:spcBef>
                <a:spcPct val="0"/>
              </a:spcBef>
              <a:buFont typeface="Arial" panose="020B0604020202020204" pitchFamily="34" charset="0"/>
              <a:buChar char="•"/>
            </a:pPr>
            <a:r>
              <a:rPr lang="en-US" altLang="en-US" sz="1800" b="0" dirty="0">
                <a:solidFill>
                  <a:schemeClr val="tx1"/>
                </a:solidFill>
                <a:latin typeface="+mn-lt"/>
              </a:rPr>
              <a:t>Arbitrary geometry</a:t>
            </a:r>
          </a:p>
          <a:p>
            <a:pPr>
              <a:spcBef>
                <a:spcPct val="0"/>
              </a:spcBef>
              <a:buFont typeface="Arial" panose="020B0604020202020204" pitchFamily="34" charset="0"/>
              <a:buChar char="•"/>
            </a:pPr>
            <a:r>
              <a:rPr lang="en-US" altLang="en-US" sz="1800" b="0" dirty="0">
                <a:solidFill>
                  <a:schemeClr val="tx1"/>
                </a:solidFill>
                <a:latin typeface="+mn-lt"/>
              </a:rPr>
              <a:t>Mostly push-button/automatic</a:t>
            </a:r>
          </a:p>
          <a:p>
            <a:pPr>
              <a:spcBef>
                <a:spcPct val="0"/>
              </a:spcBef>
              <a:buFont typeface="Arial" panose="020B0604020202020204" pitchFamily="34" charset="0"/>
              <a:buChar char="•"/>
            </a:pPr>
            <a:r>
              <a:rPr lang="en-US" altLang="en-US" sz="1800" b="0" dirty="0">
                <a:solidFill>
                  <a:schemeClr val="tx1"/>
                </a:solidFill>
                <a:latin typeface="+mn-lt"/>
              </a:rPr>
              <a:t>May still require geometry clean-up</a:t>
            </a:r>
          </a:p>
        </p:txBody>
      </p:sp>
      <p:sp>
        <p:nvSpPr>
          <p:cNvPr id="4" name="Rectangle 11">
            <a:extLst>
              <a:ext uri="{FF2B5EF4-FFF2-40B4-BE49-F238E27FC236}">
                <a16:creationId xmlns:a16="http://schemas.microsoft.com/office/drawing/2014/main" id="{BCBD6465-730A-AFE8-4494-C2EF6EDF9303}"/>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err="1">
                <a:solidFill>
                  <a:srgbClr val="000000"/>
                </a:solidFill>
              </a:rPr>
              <a:t>Tetmesh</a:t>
            </a:r>
            <a:r>
              <a:rPr lang="en-US" altLang="en-US" sz="2800" b="1" dirty="0">
                <a:solidFill>
                  <a:srgbClr val="000000"/>
                </a:solidFill>
              </a:rPr>
              <a:t> Scheme</a:t>
            </a:r>
          </a:p>
        </p:txBody>
      </p:sp>
    </p:spTree>
    <p:extLst>
      <p:ext uri="{BB962C8B-B14F-4D97-AF65-F5344CB8AC3E}">
        <p14:creationId xmlns:p14="http://schemas.microsoft.com/office/powerpoint/2010/main" val="1150119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D57C4C42-F7B8-BE4F-99F7-5309CDD6A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244" y="1347788"/>
            <a:ext cx="2938463"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a:extLst>
              <a:ext uri="{FF2B5EF4-FFF2-40B4-BE49-F238E27FC236}">
                <a16:creationId xmlns:a16="http://schemas.microsoft.com/office/drawing/2014/main" id="{739C7B70-2A11-124B-9C6C-9DBEDC48175E}"/>
              </a:ext>
            </a:extLst>
          </p:cNvPr>
          <p:cNvSpPr txBox="1">
            <a:spLocks noChangeArrowheads="1"/>
          </p:cNvSpPr>
          <p:nvPr/>
        </p:nvSpPr>
        <p:spPr bwMode="auto">
          <a:xfrm>
            <a:off x="290814" y="2712006"/>
            <a:ext cx="1659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dirty="0"/>
              <a:t>Import model </a:t>
            </a:r>
          </a:p>
        </p:txBody>
      </p:sp>
      <p:sp>
        <p:nvSpPr>
          <p:cNvPr id="30724" name="TextBox 6">
            <a:extLst>
              <a:ext uri="{FF2B5EF4-FFF2-40B4-BE49-F238E27FC236}">
                <a16:creationId xmlns:a16="http://schemas.microsoft.com/office/drawing/2014/main" id="{2817B853-CD84-234F-AD19-7833981316D1}"/>
              </a:ext>
            </a:extLst>
          </p:cNvPr>
          <p:cNvSpPr txBox="1">
            <a:spLocks noChangeArrowheads="1"/>
          </p:cNvSpPr>
          <p:nvPr/>
        </p:nvSpPr>
        <p:spPr bwMode="auto">
          <a:xfrm>
            <a:off x="5334000" y="1981200"/>
            <a:ext cx="413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t>Import ACIS file driver.sat OR cad6.sat</a:t>
            </a:r>
          </a:p>
        </p:txBody>
      </p:sp>
      <p:sp>
        <p:nvSpPr>
          <p:cNvPr id="30725" name="AutoShape 4">
            <a:extLst>
              <a:ext uri="{FF2B5EF4-FFF2-40B4-BE49-F238E27FC236}">
                <a16:creationId xmlns:a16="http://schemas.microsoft.com/office/drawing/2014/main" id="{B297672B-D781-E24B-95A9-3A6869F45CFE}"/>
              </a:ext>
            </a:extLst>
          </p:cNvPr>
          <p:cNvSpPr>
            <a:spLocks noChangeArrowheads="1"/>
          </p:cNvSpPr>
          <p:nvPr/>
        </p:nvSpPr>
        <p:spPr bwMode="auto">
          <a:xfrm rot="19347810">
            <a:off x="3359192" y="2781764"/>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pic>
        <p:nvPicPr>
          <p:cNvPr id="30726" name="Picture 13">
            <a:extLst>
              <a:ext uri="{FF2B5EF4-FFF2-40B4-BE49-F238E27FC236}">
                <a16:creationId xmlns:a16="http://schemas.microsoft.com/office/drawing/2014/main" id="{D77488DD-E6AD-7642-B862-968F30EABC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4494" y="2743200"/>
            <a:ext cx="39354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6">
            <a:extLst>
              <a:ext uri="{FF2B5EF4-FFF2-40B4-BE49-F238E27FC236}">
                <a16:creationId xmlns:a16="http://schemas.microsoft.com/office/drawing/2014/main" id="{8FC44916-6534-7B47-A115-0ECDF5EA40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8043" y="4038600"/>
            <a:ext cx="43434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7">
            <a:extLst>
              <a:ext uri="{FF2B5EF4-FFF2-40B4-BE49-F238E27FC236}">
                <a16:creationId xmlns:a16="http://schemas.microsoft.com/office/drawing/2014/main" id="{0DE0BE94-3E00-0544-9768-64AC5972787F}"/>
              </a:ext>
            </a:extLst>
          </p:cNvPr>
          <p:cNvSpPr txBox="1">
            <a:spLocks noChangeArrowheads="1"/>
          </p:cNvSpPr>
          <p:nvPr/>
        </p:nvSpPr>
        <p:spPr bwMode="auto">
          <a:xfrm>
            <a:off x="7301553" y="5715000"/>
            <a:ext cx="1148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t>driver.sat</a:t>
            </a:r>
          </a:p>
        </p:txBody>
      </p:sp>
      <p:sp>
        <p:nvSpPr>
          <p:cNvPr id="30729" name="TextBox 18">
            <a:extLst>
              <a:ext uri="{FF2B5EF4-FFF2-40B4-BE49-F238E27FC236}">
                <a16:creationId xmlns:a16="http://schemas.microsoft.com/office/drawing/2014/main" id="{F7E7E800-962C-8A4A-ADE1-3FCBB20EBF3C}"/>
              </a:ext>
            </a:extLst>
          </p:cNvPr>
          <p:cNvSpPr txBox="1">
            <a:spLocks noChangeArrowheads="1"/>
          </p:cNvSpPr>
          <p:nvPr/>
        </p:nvSpPr>
        <p:spPr bwMode="auto">
          <a:xfrm>
            <a:off x="2362201" y="55626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t>cad6.sat</a:t>
            </a:r>
          </a:p>
        </p:txBody>
      </p:sp>
      <p:sp>
        <p:nvSpPr>
          <p:cNvPr id="30730" name="Oval 23">
            <a:extLst>
              <a:ext uri="{FF2B5EF4-FFF2-40B4-BE49-F238E27FC236}">
                <a16:creationId xmlns:a16="http://schemas.microsoft.com/office/drawing/2014/main" id="{7851A94B-66CA-DB49-B77C-85C534D438BC}"/>
              </a:ext>
            </a:extLst>
          </p:cNvPr>
          <p:cNvSpPr>
            <a:spLocks noChangeArrowheads="1"/>
          </p:cNvSpPr>
          <p:nvPr/>
        </p:nvSpPr>
        <p:spPr bwMode="auto">
          <a:xfrm>
            <a:off x="3686217" y="2972264"/>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30731" name="Oval 23">
            <a:extLst>
              <a:ext uri="{FF2B5EF4-FFF2-40B4-BE49-F238E27FC236}">
                <a16:creationId xmlns:a16="http://schemas.microsoft.com/office/drawing/2014/main" id="{28EF763A-170D-0D4F-8C18-E592D7468BF5}"/>
              </a:ext>
            </a:extLst>
          </p:cNvPr>
          <p:cNvSpPr>
            <a:spLocks noChangeArrowheads="1"/>
          </p:cNvSpPr>
          <p:nvPr/>
        </p:nvSpPr>
        <p:spPr bwMode="auto">
          <a:xfrm>
            <a:off x="4994275" y="2028825"/>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13" name="Rectangle 4">
            <a:extLst>
              <a:ext uri="{FF2B5EF4-FFF2-40B4-BE49-F238E27FC236}">
                <a16:creationId xmlns:a16="http://schemas.microsoft.com/office/drawing/2014/main" id="{32DEF2AB-3D4C-AB4F-9274-B104525FDA25}"/>
              </a:ext>
            </a:extLst>
          </p:cNvPr>
          <p:cNvSpPr>
            <a:spLocks noGrp="1" noChangeArrowheads="1"/>
          </p:cNvSpPr>
          <p:nvPr>
            <p:ph type="title"/>
          </p:nvPr>
        </p:nvSpPr>
        <p:spPr>
          <a:xfrm>
            <a:off x="1613548" y="343083"/>
            <a:ext cx="10096500" cy="774779"/>
          </a:xfrm>
        </p:spPr>
        <p:txBody>
          <a:bodyPr/>
          <a:lstStyle/>
          <a:p>
            <a:pPr>
              <a:defRPr/>
            </a:pPr>
            <a:r>
              <a:rPr lang="en-US" dirty="0">
                <a:ea typeface="+mj-ea"/>
              </a:rPr>
              <a:t>Exercise 7.4</a:t>
            </a:r>
            <a:br>
              <a:rPr lang="en-US" dirty="0">
                <a:ea typeface="+mj-ea"/>
              </a:rPr>
            </a:br>
            <a:r>
              <a:rPr lang="en-US" dirty="0">
                <a:ea typeface="+mj-ea"/>
              </a:rPr>
              <a:t>Tet Meshing</a:t>
            </a:r>
          </a:p>
        </p:txBody>
      </p:sp>
    </p:spTree>
    <p:extLst>
      <p:ext uri="{BB962C8B-B14F-4D97-AF65-F5344CB8AC3E}">
        <p14:creationId xmlns:p14="http://schemas.microsoft.com/office/powerpoint/2010/main" val="392294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836A378-27CE-C04A-97C1-405568245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807373"/>
            <a:ext cx="3182909" cy="5568014"/>
          </a:xfrm>
          <a:prstGeom prst="rect">
            <a:avLst/>
          </a:prstGeom>
        </p:spPr>
      </p:pic>
      <p:sp>
        <p:nvSpPr>
          <p:cNvPr id="31747" name="AutoShape 4">
            <a:extLst>
              <a:ext uri="{FF2B5EF4-FFF2-40B4-BE49-F238E27FC236}">
                <a16:creationId xmlns:a16="http://schemas.microsoft.com/office/drawing/2014/main" id="{7F90D798-D13E-2B4B-8EB9-C17120027C15}"/>
              </a:ext>
            </a:extLst>
          </p:cNvPr>
          <p:cNvSpPr>
            <a:spLocks noChangeArrowheads="1"/>
          </p:cNvSpPr>
          <p:nvPr/>
        </p:nvSpPr>
        <p:spPr bwMode="auto">
          <a:xfrm rot="19347810">
            <a:off x="2015744" y="1181562"/>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48" name="AutoShape 4">
            <a:extLst>
              <a:ext uri="{FF2B5EF4-FFF2-40B4-BE49-F238E27FC236}">
                <a16:creationId xmlns:a16="http://schemas.microsoft.com/office/drawing/2014/main" id="{378B451B-3CAA-844E-9DF3-7197BB590F96}"/>
              </a:ext>
            </a:extLst>
          </p:cNvPr>
          <p:cNvSpPr>
            <a:spLocks noChangeArrowheads="1"/>
          </p:cNvSpPr>
          <p:nvPr/>
        </p:nvSpPr>
        <p:spPr bwMode="auto">
          <a:xfrm rot="19347810">
            <a:off x="2522201" y="1167274"/>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49" name="AutoShape 4">
            <a:extLst>
              <a:ext uri="{FF2B5EF4-FFF2-40B4-BE49-F238E27FC236}">
                <a16:creationId xmlns:a16="http://schemas.microsoft.com/office/drawing/2014/main" id="{224F6FE1-BCFB-624E-BF07-0065A58329F1}"/>
              </a:ext>
            </a:extLst>
          </p:cNvPr>
          <p:cNvSpPr>
            <a:spLocks noChangeArrowheads="1"/>
          </p:cNvSpPr>
          <p:nvPr/>
        </p:nvSpPr>
        <p:spPr bwMode="auto">
          <a:xfrm rot="19347810">
            <a:off x="3017198" y="1161848"/>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0" name="AutoShape 4">
            <a:extLst>
              <a:ext uri="{FF2B5EF4-FFF2-40B4-BE49-F238E27FC236}">
                <a16:creationId xmlns:a16="http://schemas.microsoft.com/office/drawing/2014/main" id="{87887874-7E6C-A842-80F3-7F5E76DDBF99}"/>
              </a:ext>
            </a:extLst>
          </p:cNvPr>
          <p:cNvSpPr>
            <a:spLocks noChangeArrowheads="1"/>
          </p:cNvSpPr>
          <p:nvPr/>
        </p:nvSpPr>
        <p:spPr bwMode="auto">
          <a:xfrm rot="19347810">
            <a:off x="3555390" y="1181562"/>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1" name="AutoShape 4">
            <a:extLst>
              <a:ext uri="{FF2B5EF4-FFF2-40B4-BE49-F238E27FC236}">
                <a16:creationId xmlns:a16="http://schemas.microsoft.com/office/drawing/2014/main" id="{F21C8795-A16E-1346-8E02-474C319F31BA}"/>
              </a:ext>
            </a:extLst>
          </p:cNvPr>
          <p:cNvSpPr>
            <a:spLocks noChangeArrowheads="1"/>
          </p:cNvSpPr>
          <p:nvPr/>
        </p:nvSpPr>
        <p:spPr bwMode="auto">
          <a:xfrm rot="19347810">
            <a:off x="1564619" y="1677755"/>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2" name="AutoShape 4">
            <a:extLst>
              <a:ext uri="{FF2B5EF4-FFF2-40B4-BE49-F238E27FC236}">
                <a16:creationId xmlns:a16="http://schemas.microsoft.com/office/drawing/2014/main" id="{9D33AFC5-8685-6649-9BDD-6CDC0DD708D2}"/>
              </a:ext>
            </a:extLst>
          </p:cNvPr>
          <p:cNvSpPr>
            <a:spLocks noChangeArrowheads="1"/>
          </p:cNvSpPr>
          <p:nvPr/>
        </p:nvSpPr>
        <p:spPr bwMode="auto">
          <a:xfrm rot="19347810">
            <a:off x="3997722" y="5117927"/>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4" name="TextBox 18">
            <a:extLst>
              <a:ext uri="{FF2B5EF4-FFF2-40B4-BE49-F238E27FC236}">
                <a16:creationId xmlns:a16="http://schemas.microsoft.com/office/drawing/2014/main" id="{E8D740C0-3475-8F43-8551-FE81CCA0EE89}"/>
              </a:ext>
            </a:extLst>
          </p:cNvPr>
          <p:cNvSpPr txBox="1">
            <a:spLocks noChangeArrowheads="1"/>
          </p:cNvSpPr>
          <p:nvPr/>
        </p:nvSpPr>
        <p:spPr bwMode="auto">
          <a:xfrm>
            <a:off x="5427664" y="1339850"/>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dirty="0">
                <a:solidFill>
                  <a:srgbClr val="000000"/>
                </a:solidFill>
              </a:rPr>
              <a:t>Mode - Mesh</a:t>
            </a:r>
          </a:p>
        </p:txBody>
      </p:sp>
      <p:sp>
        <p:nvSpPr>
          <p:cNvPr id="31755" name="TextBox 20">
            <a:extLst>
              <a:ext uri="{FF2B5EF4-FFF2-40B4-BE49-F238E27FC236}">
                <a16:creationId xmlns:a16="http://schemas.microsoft.com/office/drawing/2014/main" id="{06CE82E5-8E6D-AA46-A446-22EADFC927BE}"/>
              </a:ext>
            </a:extLst>
          </p:cNvPr>
          <p:cNvSpPr txBox="1">
            <a:spLocks noChangeArrowheads="1"/>
          </p:cNvSpPr>
          <p:nvPr/>
        </p:nvSpPr>
        <p:spPr bwMode="auto">
          <a:xfrm>
            <a:off x="5427664" y="1781175"/>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Entity - Volume</a:t>
            </a:r>
          </a:p>
        </p:txBody>
      </p:sp>
      <p:sp>
        <p:nvSpPr>
          <p:cNvPr id="31756" name="TextBox 22">
            <a:extLst>
              <a:ext uri="{FF2B5EF4-FFF2-40B4-BE49-F238E27FC236}">
                <a16:creationId xmlns:a16="http://schemas.microsoft.com/office/drawing/2014/main" id="{B6C9FB61-C064-044F-BF3A-1DC49682466F}"/>
              </a:ext>
            </a:extLst>
          </p:cNvPr>
          <p:cNvSpPr txBox="1">
            <a:spLocks noChangeArrowheads="1"/>
          </p:cNvSpPr>
          <p:nvPr/>
        </p:nvSpPr>
        <p:spPr bwMode="auto">
          <a:xfrm>
            <a:off x="5427664" y="2209800"/>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Action - Mesh</a:t>
            </a:r>
          </a:p>
        </p:txBody>
      </p:sp>
      <p:sp>
        <p:nvSpPr>
          <p:cNvPr id="31757" name="TextBox 24">
            <a:extLst>
              <a:ext uri="{FF2B5EF4-FFF2-40B4-BE49-F238E27FC236}">
                <a16:creationId xmlns:a16="http://schemas.microsoft.com/office/drawing/2014/main" id="{4A51EB36-66C5-304F-92D8-6A41033F5107}"/>
              </a:ext>
            </a:extLst>
          </p:cNvPr>
          <p:cNvSpPr txBox="1">
            <a:spLocks noChangeArrowheads="1"/>
          </p:cNvSpPr>
          <p:nvPr/>
        </p:nvSpPr>
        <p:spPr bwMode="auto">
          <a:xfrm>
            <a:off x="5427663" y="3082131"/>
            <a:ext cx="289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dirty="0">
                <a:solidFill>
                  <a:srgbClr val="000000"/>
                </a:solidFill>
              </a:rPr>
              <a:t>Select Volume to Mesh (1)</a:t>
            </a:r>
          </a:p>
        </p:txBody>
      </p:sp>
      <p:sp>
        <p:nvSpPr>
          <p:cNvPr id="31758" name="TextBox 26">
            <a:extLst>
              <a:ext uri="{FF2B5EF4-FFF2-40B4-BE49-F238E27FC236}">
                <a16:creationId xmlns:a16="http://schemas.microsoft.com/office/drawing/2014/main" id="{A272FBB1-CCB3-4641-A976-C9D91791DC69}"/>
              </a:ext>
            </a:extLst>
          </p:cNvPr>
          <p:cNvSpPr txBox="1">
            <a:spLocks noChangeArrowheads="1"/>
          </p:cNvSpPr>
          <p:nvPr/>
        </p:nvSpPr>
        <p:spPr bwMode="auto">
          <a:xfrm>
            <a:off x="5410200" y="2631043"/>
            <a:ext cx="2794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dirty="0">
                <a:solidFill>
                  <a:srgbClr val="000000"/>
                </a:solidFill>
              </a:rPr>
              <a:t>Choose </a:t>
            </a:r>
            <a:r>
              <a:rPr lang="en-US" altLang="en-US" dirty="0" err="1">
                <a:solidFill>
                  <a:srgbClr val="000000"/>
                </a:solidFill>
              </a:rPr>
              <a:t>Tetmesh</a:t>
            </a:r>
            <a:r>
              <a:rPr lang="en-US" altLang="en-US" dirty="0">
                <a:solidFill>
                  <a:srgbClr val="000000"/>
                </a:solidFill>
              </a:rPr>
              <a:t> Scheme</a:t>
            </a:r>
          </a:p>
        </p:txBody>
      </p:sp>
      <p:sp>
        <p:nvSpPr>
          <p:cNvPr id="31759" name="TextBox 28">
            <a:extLst>
              <a:ext uri="{FF2B5EF4-FFF2-40B4-BE49-F238E27FC236}">
                <a16:creationId xmlns:a16="http://schemas.microsoft.com/office/drawing/2014/main" id="{729CCCC5-3F15-8E4D-B6DF-57ACBBE28473}"/>
              </a:ext>
            </a:extLst>
          </p:cNvPr>
          <p:cNvSpPr txBox="1">
            <a:spLocks noChangeArrowheads="1"/>
          </p:cNvSpPr>
          <p:nvPr/>
        </p:nvSpPr>
        <p:spPr bwMode="auto">
          <a:xfrm>
            <a:off x="5427663" y="3457575"/>
            <a:ext cx="300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Apply the Tetmesh Scheme</a:t>
            </a:r>
          </a:p>
        </p:txBody>
      </p:sp>
      <p:sp>
        <p:nvSpPr>
          <p:cNvPr id="31760" name="AutoShape 4">
            <a:extLst>
              <a:ext uri="{FF2B5EF4-FFF2-40B4-BE49-F238E27FC236}">
                <a16:creationId xmlns:a16="http://schemas.microsoft.com/office/drawing/2014/main" id="{83EAEFA6-B509-7A43-B19F-4FEE0873AF86}"/>
              </a:ext>
            </a:extLst>
          </p:cNvPr>
          <p:cNvSpPr>
            <a:spLocks noChangeArrowheads="1"/>
          </p:cNvSpPr>
          <p:nvPr/>
        </p:nvSpPr>
        <p:spPr bwMode="auto">
          <a:xfrm rot="19347810">
            <a:off x="4182637" y="5931932"/>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61" name="TextBox 32">
            <a:extLst>
              <a:ext uri="{FF2B5EF4-FFF2-40B4-BE49-F238E27FC236}">
                <a16:creationId xmlns:a16="http://schemas.microsoft.com/office/drawing/2014/main" id="{7DBA5820-3329-7649-98A2-34B76FFA964E}"/>
              </a:ext>
            </a:extLst>
          </p:cNvPr>
          <p:cNvSpPr txBox="1">
            <a:spLocks noChangeArrowheads="1"/>
          </p:cNvSpPr>
          <p:nvPr/>
        </p:nvSpPr>
        <p:spPr bwMode="auto">
          <a:xfrm>
            <a:off x="5427663" y="3886200"/>
            <a:ext cx="2430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Click the Mesh Button</a:t>
            </a:r>
          </a:p>
        </p:txBody>
      </p:sp>
      <p:sp>
        <p:nvSpPr>
          <p:cNvPr id="31762" name="TextBox 33">
            <a:extLst>
              <a:ext uri="{FF2B5EF4-FFF2-40B4-BE49-F238E27FC236}">
                <a16:creationId xmlns:a16="http://schemas.microsoft.com/office/drawing/2014/main" id="{37D42743-E4F8-7141-996D-E5F3373967E7}"/>
              </a:ext>
            </a:extLst>
          </p:cNvPr>
          <p:cNvSpPr txBox="1">
            <a:spLocks noChangeArrowheads="1"/>
          </p:cNvSpPr>
          <p:nvPr/>
        </p:nvSpPr>
        <p:spPr bwMode="auto">
          <a:xfrm>
            <a:off x="5943601" y="4648200"/>
            <a:ext cx="498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OR</a:t>
            </a:r>
          </a:p>
        </p:txBody>
      </p:sp>
      <p:sp>
        <p:nvSpPr>
          <p:cNvPr id="31763" name="TextBox 34">
            <a:extLst>
              <a:ext uri="{FF2B5EF4-FFF2-40B4-BE49-F238E27FC236}">
                <a16:creationId xmlns:a16="http://schemas.microsoft.com/office/drawing/2014/main" id="{1D465C1C-FB9C-2847-944F-95440BF0395D}"/>
              </a:ext>
            </a:extLst>
          </p:cNvPr>
          <p:cNvSpPr txBox="1">
            <a:spLocks noChangeArrowheads="1"/>
          </p:cNvSpPr>
          <p:nvPr/>
        </p:nvSpPr>
        <p:spPr bwMode="auto">
          <a:xfrm>
            <a:off x="5302250" y="5715000"/>
            <a:ext cx="2940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1">
                <a:solidFill>
                  <a:srgbClr val="000000"/>
                </a:solidFill>
              </a:rPr>
              <a:t>Volume 1 scheme tetmesh</a:t>
            </a:r>
          </a:p>
        </p:txBody>
      </p:sp>
      <p:sp>
        <p:nvSpPr>
          <p:cNvPr id="31764" name="TextBox 35">
            <a:extLst>
              <a:ext uri="{FF2B5EF4-FFF2-40B4-BE49-F238E27FC236}">
                <a16:creationId xmlns:a16="http://schemas.microsoft.com/office/drawing/2014/main" id="{2AE4AD26-6B9B-C548-93B8-2E784847A6A9}"/>
              </a:ext>
            </a:extLst>
          </p:cNvPr>
          <p:cNvSpPr txBox="1">
            <a:spLocks noChangeArrowheads="1"/>
          </p:cNvSpPr>
          <p:nvPr/>
        </p:nvSpPr>
        <p:spPr bwMode="auto">
          <a:xfrm>
            <a:off x="5302250" y="6048375"/>
            <a:ext cx="184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1">
                <a:solidFill>
                  <a:srgbClr val="000000"/>
                </a:solidFill>
              </a:rPr>
              <a:t>Mesh Volume 1</a:t>
            </a:r>
          </a:p>
        </p:txBody>
      </p:sp>
      <p:sp>
        <p:nvSpPr>
          <p:cNvPr id="31765" name="TextBox 36">
            <a:extLst>
              <a:ext uri="{FF2B5EF4-FFF2-40B4-BE49-F238E27FC236}">
                <a16:creationId xmlns:a16="http://schemas.microsoft.com/office/drawing/2014/main" id="{3AA881A7-1450-A846-B8C3-1DCA416356D5}"/>
              </a:ext>
            </a:extLst>
          </p:cNvPr>
          <p:cNvSpPr txBox="1">
            <a:spLocks noChangeArrowheads="1"/>
          </p:cNvSpPr>
          <p:nvPr/>
        </p:nvSpPr>
        <p:spPr bwMode="auto">
          <a:xfrm>
            <a:off x="4953000" y="53340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From Cubit Command Window</a:t>
            </a:r>
          </a:p>
        </p:txBody>
      </p:sp>
      <p:pic>
        <p:nvPicPr>
          <p:cNvPr id="31766" name="Picture 37">
            <a:extLst>
              <a:ext uri="{FF2B5EF4-FFF2-40B4-BE49-F238E27FC236}">
                <a16:creationId xmlns:a16="http://schemas.microsoft.com/office/drawing/2014/main" id="{D5B44F2A-54AE-574C-878F-9B992D40E4D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0351" y="914400"/>
            <a:ext cx="2790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8">
            <a:extLst>
              <a:ext uri="{FF2B5EF4-FFF2-40B4-BE49-F238E27FC236}">
                <a16:creationId xmlns:a16="http://schemas.microsoft.com/office/drawing/2014/main" id="{A21ADBE4-7E60-D04E-A827-413669A0283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7251" y="4191000"/>
            <a:ext cx="34718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Oval 23">
            <a:extLst>
              <a:ext uri="{FF2B5EF4-FFF2-40B4-BE49-F238E27FC236}">
                <a16:creationId xmlns:a16="http://schemas.microsoft.com/office/drawing/2014/main" id="{9977E041-79B2-BA42-8B90-6AA01822326D}"/>
              </a:ext>
            </a:extLst>
          </p:cNvPr>
          <p:cNvSpPr>
            <a:spLocks noChangeArrowheads="1"/>
          </p:cNvSpPr>
          <p:nvPr/>
        </p:nvSpPr>
        <p:spPr bwMode="auto">
          <a:xfrm>
            <a:off x="5029200" y="137160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dirty="0"/>
              <a:t>1</a:t>
            </a:r>
          </a:p>
        </p:txBody>
      </p:sp>
      <p:sp>
        <p:nvSpPr>
          <p:cNvPr id="31769" name="Oval 24">
            <a:extLst>
              <a:ext uri="{FF2B5EF4-FFF2-40B4-BE49-F238E27FC236}">
                <a16:creationId xmlns:a16="http://schemas.microsoft.com/office/drawing/2014/main" id="{F4792CA0-BC5D-CE4A-B8E4-F59454EAB725}"/>
              </a:ext>
            </a:extLst>
          </p:cNvPr>
          <p:cNvSpPr>
            <a:spLocks noChangeArrowheads="1"/>
          </p:cNvSpPr>
          <p:nvPr/>
        </p:nvSpPr>
        <p:spPr bwMode="auto">
          <a:xfrm>
            <a:off x="5029200" y="1828800"/>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2</a:t>
            </a:r>
          </a:p>
        </p:txBody>
      </p:sp>
      <p:sp>
        <p:nvSpPr>
          <p:cNvPr id="31770" name="Oval 11">
            <a:extLst>
              <a:ext uri="{FF2B5EF4-FFF2-40B4-BE49-F238E27FC236}">
                <a16:creationId xmlns:a16="http://schemas.microsoft.com/office/drawing/2014/main" id="{58D433FE-CF23-AD44-B586-101A65F91032}"/>
              </a:ext>
            </a:extLst>
          </p:cNvPr>
          <p:cNvSpPr>
            <a:spLocks noChangeArrowheads="1"/>
          </p:cNvSpPr>
          <p:nvPr/>
        </p:nvSpPr>
        <p:spPr bwMode="auto">
          <a:xfrm>
            <a:off x="5029200" y="2286000"/>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31771" name="Oval 62">
            <a:extLst>
              <a:ext uri="{FF2B5EF4-FFF2-40B4-BE49-F238E27FC236}">
                <a16:creationId xmlns:a16="http://schemas.microsoft.com/office/drawing/2014/main" id="{2F595781-BFD7-FD49-B7CB-F215F360C235}"/>
              </a:ext>
            </a:extLst>
          </p:cNvPr>
          <p:cNvSpPr>
            <a:spLocks noChangeArrowheads="1"/>
          </p:cNvSpPr>
          <p:nvPr/>
        </p:nvSpPr>
        <p:spPr bwMode="auto">
          <a:xfrm>
            <a:off x="5029200" y="2667000"/>
            <a:ext cx="381000" cy="304800"/>
          </a:xfrm>
          <a:prstGeom prst="ellipse">
            <a:avLst/>
          </a:prstGeom>
          <a:solidFill>
            <a:schemeClr val="bg1"/>
          </a:solidFill>
          <a:ln w="28575">
            <a:solidFill>
              <a:srgbClr val="FF99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4</a:t>
            </a:r>
          </a:p>
        </p:txBody>
      </p:sp>
      <p:sp>
        <p:nvSpPr>
          <p:cNvPr id="31772" name="Oval 56">
            <a:extLst>
              <a:ext uri="{FF2B5EF4-FFF2-40B4-BE49-F238E27FC236}">
                <a16:creationId xmlns:a16="http://schemas.microsoft.com/office/drawing/2014/main" id="{206C2ED1-1215-644A-83B0-0A2F6B9E8525}"/>
              </a:ext>
            </a:extLst>
          </p:cNvPr>
          <p:cNvSpPr>
            <a:spLocks noChangeArrowheads="1"/>
          </p:cNvSpPr>
          <p:nvPr/>
        </p:nvSpPr>
        <p:spPr bwMode="auto">
          <a:xfrm>
            <a:off x="5029200" y="31242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5</a:t>
            </a:r>
          </a:p>
        </p:txBody>
      </p:sp>
      <p:sp>
        <p:nvSpPr>
          <p:cNvPr id="31773" name="Oval 57">
            <a:extLst>
              <a:ext uri="{FF2B5EF4-FFF2-40B4-BE49-F238E27FC236}">
                <a16:creationId xmlns:a16="http://schemas.microsoft.com/office/drawing/2014/main" id="{7CC8279D-5B0A-2E41-9978-45FE10663D86}"/>
              </a:ext>
            </a:extLst>
          </p:cNvPr>
          <p:cNvSpPr>
            <a:spLocks noChangeArrowheads="1"/>
          </p:cNvSpPr>
          <p:nvPr/>
        </p:nvSpPr>
        <p:spPr bwMode="auto">
          <a:xfrm>
            <a:off x="5029200" y="3505200"/>
            <a:ext cx="381000" cy="304800"/>
          </a:xfrm>
          <a:prstGeom prst="ellipse">
            <a:avLst/>
          </a:prstGeom>
          <a:solidFill>
            <a:schemeClr val="bg1"/>
          </a:solidFill>
          <a:ln w="28575">
            <a:solidFill>
              <a:srgbClr val="9966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6</a:t>
            </a:r>
          </a:p>
        </p:txBody>
      </p:sp>
      <p:sp>
        <p:nvSpPr>
          <p:cNvPr id="31774" name="Oval 57">
            <a:extLst>
              <a:ext uri="{FF2B5EF4-FFF2-40B4-BE49-F238E27FC236}">
                <a16:creationId xmlns:a16="http://schemas.microsoft.com/office/drawing/2014/main" id="{61955442-CAB4-514A-9415-D43EA4AF1633}"/>
              </a:ext>
            </a:extLst>
          </p:cNvPr>
          <p:cNvSpPr>
            <a:spLocks noChangeArrowheads="1"/>
          </p:cNvSpPr>
          <p:nvPr/>
        </p:nvSpPr>
        <p:spPr bwMode="auto">
          <a:xfrm>
            <a:off x="5029200" y="3927475"/>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7</a:t>
            </a:r>
          </a:p>
        </p:txBody>
      </p:sp>
      <p:sp>
        <p:nvSpPr>
          <p:cNvPr id="31775" name="Oval 23">
            <a:extLst>
              <a:ext uri="{FF2B5EF4-FFF2-40B4-BE49-F238E27FC236}">
                <a16:creationId xmlns:a16="http://schemas.microsoft.com/office/drawing/2014/main" id="{353DA1CC-1355-BB44-BC78-62487B2BA705}"/>
              </a:ext>
            </a:extLst>
          </p:cNvPr>
          <p:cNvSpPr>
            <a:spLocks noChangeArrowheads="1"/>
          </p:cNvSpPr>
          <p:nvPr/>
        </p:nvSpPr>
        <p:spPr bwMode="auto">
          <a:xfrm>
            <a:off x="2128112" y="1585911"/>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31776" name="Oval 24">
            <a:extLst>
              <a:ext uri="{FF2B5EF4-FFF2-40B4-BE49-F238E27FC236}">
                <a16:creationId xmlns:a16="http://schemas.microsoft.com/office/drawing/2014/main" id="{7469D7E1-9A08-4647-BEE8-4DF037C3266B}"/>
              </a:ext>
            </a:extLst>
          </p:cNvPr>
          <p:cNvSpPr>
            <a:spLocks noChangeArrowheads="1"/>
          </p:cNvSpPr>
          <p:nvPr/>
        </p:nvSpPr>
        <p:spPr bwMode="auto">
          <a:xfrm>
            <a:off x="2653839" y="1557338"/>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dirty="0"/>
              <a:t>2</a:t>
            </a:r>
          </a:p>
        </p:txBody>
      </p:sp>
      <p:sp>
        <p:nvSpPr>
          <p:cNvPr id="31777" name="Oval 11">
            <a:extLst>
              <a:ext uri="{FF2B5EF4-FFF2-40B4-BE49-F238E27FC236}">
                <a16:creationId xmlns:a16="http://schemas.microsoft.com/office/drawing/2014/main" id="{30163CEC-9553-B748-AB30-01492B486815}"/>
              </a:ext>
            </a:extLst>
          </p:cNvPr>
          <p:cNvSpPr>
            <a:spLocks noChangeArrowheads="1"/>
          </p:cNvSpPr>
          <p:nvPr/>
        </p:nvSpPr>
        <p:spPr bwMode="auto">
          <a:xfrm>
            <a:off x="3167446" y="1557338"/>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31778" name="Oval 62">
            <a:extLst>
              <a:ext uri="{FF2B5EF4-FFF2-40B4-BE49-F238E27FC236}">
                <a16:creationId xmlns:a16="http://schemas.microsoft.com/office/drawing/2014/main" id="{6E236014-B642-D042-9FEC-16B354BEB31D}"/>
              </a:ext>
            </a:extLst>
          </p:cNvPr>
          <p:cNvSpPr>
            <a:spLocks noChangeArrowheads="1"/>
          </p:cNvSpPr>
          <p:nvPr/>
        </p:nvSpPr>
        <p:spPr bwMode="auto">
          <a:xfrm>
            <a:off x="3747557" y="1557338"/>
            <a:ext cx="381000" cy="304800"/>
          </a:xfrm>
          <a:prstGeom prst="ellipse">
            <a:avLst/>
          </a:prstGeom>
          <a:solidFill>
            <a:schemeClr val="bg1"/>
          </a:solidFill>
          <a:ln w="28575">
            <a:solidFill>
              <a:srgbClr val="FF99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4</a:t>
            </a:r>
          </a:p>
        </p:txBody>
      </p:sp>
      <p:sp>
        <p:nvSpPr>
          <p:cNvPr id="31779" name="Oval 56">
            <a:extLst>
              <a:ext uri="{FF2B5EF4-FFF2-40B4-BE49-F238E27FC236}">
                <a16:creationId xmlns:a16="http://schemas.microsoft.com/office/drawing/2014/main" id="{7D49C965-1BF6-7B49-8055-A93B181EC770}"/>
              </a:ext>
            </a:extLst>
          </p:cNvPr>
          <p:cNvSpPr>
            <a:spLocks noChangeArrowheads="1"/>
          </p:cNvSpPr>
          <p:nvPr/>
        </p:nvSpPr>
        <p:spPr bwMode="auto">
          <a:xfrm>
            <a:off x="1478071" y="2096392"/>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r>
              <a:rPr lang="en-US" altLang="en-US" sz="2400" dirty="0">
                <a:solidFill>
                  <a:srgbClr val="000000"/>
                </a:solidFill>
              </a:rPr>
              <a:t>5</a:t>
            </a:r>
          </a:p>
        </p:txBody>
      </p:sp>
      <p:sp>
        <p:nvSpPr>
          <p:cNvPr id="31780" name="Oval 57">
            <a:extLst>
              <a:ext uri="{FF2B5EF4-FFF2-40B4-BE49-F238E27FC236}">
                <a16:creationId xmlns:a16="http://schemas.microsoft.com/office/drawing/2014/main" id="{D8679036-C1AE-ED4D-9E43-8CA5945618AE}"/>
              </a:ext>
            </a:extLst>
          </p:cNvPr>
          <p:cNvSpPr>
            <a:spLocks noChangeArrowheads="1"/>
          </p:cNvSpPr>
          <p:nvPr/>
        </p:nvSpPr>
        <p:spPr bwMode="auto">
          <a:xfrm>
            <a:off x="4172347" y="5232227"/>
            <a:ext cx="381000" cy="304800"/>
          </a:xfrm>
          <a:prstGeom prst="ellipse">
            <a:avLst/>
          </a:prstGeom>
          <a:solidFill>
            <a:schemeClr val="bg1"/>
          </a:solidFill>
          <a:ln w="28575">
            <a:solidFill>
              <a:srgbClr val="9966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6</a:t>
            </a:r>
          </a:p>
        </p:txBody>
      </p:sp>
      <p:sp>
        <p:nvSpPr>
          <p:cNvPr id="31781" name="Oval 57">
            <a:extLst>
              <a:ext uri="{FF2B5EF4-FFF2-40B4-BE49-F238E27FC236}">
                <a16:creationId xmlns:a16="http://schemas.microsoft.com/office/drawing/2014/main" id="{AA62408F-9BFE-5448-9189-FB84D164A011}"/>
              </a:ext>
            </a:extLst>
          </p:cNvPr>
          <p:cNvSpPr>
            <a:spLocks noChangeArrowheads="1"/>
          </p:cNvSpPr>
          <p:nvPr/>
        </p:nvSpPr>
        <p:spPr bwMode="auto">
          <a:xfrm>
            <a:off x="4433462" y="6084332"/>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7</a:t>
            </a:r>
          </a:p>
        </p:txBody>
      </p:sp>
      <p:sp>
        <p:nvSpPr>
          <p:cNvPr id="39" name="Rectangle 4">
            <a:extLst>
              <a:ext uri="{FF2B5EF4-FFF2-40B4-BE49-F238E27FC236}">
                <a16:creationId xmlns:a16="http://schemas.microsoft.com/office/drawing/2014/main" id="{D9B7C736-F972-2140-AB12-DA6E9F255304}"/>
              </a:ext>
            </a:extLst>
          </p:cNvPr>
          <p:cNvSpPr>
            <a:spLocks noGrp="1" noChangeArrowheads="1"/>
          </p:cNvSpPr>
          <p:nvPr>
            <p:ph type="title"/>
          </p:nvPr>
        </p:nvSpPr>
        <p:spPr>
          <a:xfrm>
            <a:off x="5006775" y="293688"/>
            <a:ext cx="10096500" cy="774779"/>
          </a:xfrm>
        </p:spPr>
        <p:txBody>
          <a:bodyPr/>
          <a:lstStyle/>
          <a:p>
            <a:pPr>
              <a:defRPr/>
            </a:pPr>
            <a:r>
              <a:rPr lang="en-US" dirty="0">
                <a:ea typeface="+mj-ea"/>
              </a:rPr>
              <a:t>Exercise 7.4 (continued)</a:t>
            </a:r>
            <a:br>
              <a:rPr lang="en-US" dirty="0">
                <a:ea typeface="+mj-ea"/>
              </a:rPr>
            </a:br>
            <a:r>
              <a:rPr lang="en-US" dirty="0">
                <a:ea typeface="+mj-ea"/>
              </a:rPr>
              <a:t>Tet Meshing</a:t>
            </a:r>
          </a:p>
        </p:txBody>
      </p:sp>
    </p:spTree>
    <p:extLst>
      <p:ext uri="{BB962C8B-B14F-4D97-AF65-F5344CB8AC3E}">
        <p14:creationId xmlns:p14="http://schemas.microsoft.com/office/powerpoint/2010/main" val="409720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a:extLst>
              <a:ext uri="{FF2B5EF4-FFF2-40B4-BE49-F238E27FC236}">
                <a16:creationId xmlns:a16="http://schemas.microsoft.com/office/drawing/2014/main" id="{E2F69416-B070-FB46-834F-285589195646}"/>
              </a:ext>
            </a:extLst>
          </p:cNvPr>
          <p:cNvSpPr>
            <a:spLocks noChangeArrowheads="1"/>
          </p:cNvSpPr>
          <p:nvPr/>
        </p:nvSpPr>
        <p:spPr bwMode="auto">
          <a:xfrm>
            <a:off x="1812926"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3" name="AutoShape 5">
            <a:extLst>
              <a:ext uri="{FF2B5EF4-FFF2-40B4-BE49-F238E27FC236}">
                <a16:creationId xmlns:a16="http://schemas.microsoft.com/office/drawing/2014/main" id="{2EC0F35A-F7CD-3547-B3AA-D4A276618BCA}"/>
              </a:ext>
            </a:extLst>
          </p:cNvPr>
          <p:cNvSpPr>
            <a:spLocks noChangeArrowheads="1"/>
          </p:cNvSpPr>
          <p:nvPr/>
        </p:nvSpPr>
        <p:spPr bwMode="auto">
          <a:xfrm>
            <a:off x="4841876"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4" name="AutoShape 6">
            <a:extLst>
              <a:ext uri="{FF2B5EF4-FFF2-40B4-BE49-F238E27FC236}">
                <a16:creationId xmlns:a16="http://schemas.microsoft.com/office/drawing/2014/main" id="{4B6E4675-336D-3B4C-8EE8-D15B9D01EB0E}"/>
              </a:ext>
            </a:extLst>
          </p:cNvPr>
          <p:cNvSpPr>
            <a:spLocks noChangeArrowheads="1"/>
          </p:cNvSpPr>
          <p:nvPr/>
        </p:nvSpPr>
        <p:spPr bwMode="auto">
          <a:xfrm>
            <a:off x="7802564"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5" name="AutoShape 7">
            <a:extLst>
              <a:ext uri="{FF2B5EF4-FFF2-40B4-BE49-F238E27FC236}">
                <a16:creationId xmlns:a16="http://schemas.microsoft.com/office/drawing/2014/main" id="{F6D52CC5-E0CD-1940-96F1-64081DC7C6A8}"/>
              </a:ext>
            </a:extLst>
          </p:cNvPr>
          <p:cNvSpPr>
            <a:spLocks noChangeArrowheads="1"/>
          </p:cNvSpPr>
          <p:nvPr/>
        </p:nvSpPr>
        <p:spPr bwMode="auto">
          <a:xfrm>
            <a:off x="4841876"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6" name="AutoShape 8">
            <a:extLst>
              <a:ext uri="{FF2B5EF4-FFF2-40B4-BE49-F238E27FC236}">
                <a16:creationId xmlns:a16="http://schemas.microsoft.com/office/drawing/2014/main" id="{45410473-B5B5-6448-B8E2-596FA6C37CEA}"/>
              </a:ext>
            </a:extLst>
          </p:cNvPr>
          <p:cNvSpPr>
            <a:spLocks noChangeArrowheads="1"/>
          </p:cNvSpPr>
          <p:nvPr/>
        </p:nvSpPr>
        <p:spPr bwMode="auto">
          <a:xfrm>
            <a:off x="7802563" y="1446214"/>
            <a:ext cx="2671762"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7" name="AutoShape 9">
            <a:extLst>
              <a:ext uri="{FF2B5EF4-FFF2-40B4-BE49-F238E27FC236}">
                <a16:creationId xmlns:a16="http://schemas.microsoft.com/office/drawing/2014/main" id="{A721B6E7-4C57-7C44-9BBF-245059C0DCC4}"/>
              </a:ext>
            </a:extLst>
          </p:cNvPr>
          <p:cNvSpPr>
            <a:spLocks noChangeArrowheads="1"/>
          </p:cNvSpPr>
          <p:nvPr/>
        </p:nvSpPr>
        <p:spPr bwMode="auto">
          <a:xfrm>
            <a:off x="4841876" y="1446214"/>
            <a:ext cx="266382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8" name="AutoShape 10">
            <a:extLst>
              <a:ext uri="{FF2B5EF4-FFF2-40B4-BE49-F238E27FC236}">
                <a16:creationId xmlns:a16="http://schemas.microsoft.com/office/drawing/2014/main" id="{04D6E6AD-391A-4C4D-8BF0-F403AB86C22D}"/>
              </a:ext>
            </a:extLst>
          </p:cNvPr>
          <p:cNvSpPr>
            <a:spLocks noChangeArrowheads="1"/>
          </p:cNvSpPr>
          <p:nvPr/>
        </p:nvSpPr>
        <p:spPr bwMode="auto">
          <a:xfrm>
            <a:off x="1812926" y="1446214"/>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sz="1500">
              <a:latin typeface="Times New Roman" charset="0"/>
              <a:ea typeface="ＭＳ Ｐゴシック" charset="0"/>
              <a:cs typeface="ＭＳ Ｐゴシック" charset="0"/>
            </a:endParaRPr>
          </a:p>
        </p:txBody>
      </p:sp>
      <p:sp>
        <p:nvSpPr>
          <p:cNvPr id="6152" name="Rectangle 11">
            <a:extLst>
              <a:ext uri="{FF2B5EF4-FFF2-40B4-BE49-F238E27FC236}">
                <a16:creationId xmlns:a16="http://schemas.microsoft.com/office/drawing/2014/main" id="{E39A4CF5-9D4B-6C47-B24D-9D11607F7313}"/>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The CUBIT™  Workflow</a:t>
            </a:r>
          </a:p>
        </p:txBody>
      </p:sp>
      <p:pic>
        <p:nvPicPr>
          <p:cNvPr id="6153" name="Picture 12">
            <a:extLst>
              <a:ext uri="{FF2B5EF4-FFF2-40B4-BE49-F238E27FC236}">
                <a16:creationId xmlns:a16="http://schemas.microsoft.com/office/drawing/2014/main" id="{F518FFD2-7B2F-0A47-B10A-4A28FA02C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9" y="1516063"/>
            <a:ext cx="898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3">
            <a:extLst>
              <a:ext uri="{FF2B5EF4-FFF2-40B4-BE49-F238E27FC236}">
                <a16:creationId xmlns:a16="http://schemas.microsoft.com/office/drawing/2014/main" id="{E40BCAED-86B3-BF46-B80A-C9C713B5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1" y="1508126"/>
            <a:ext cx="1025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4">
            <a:extLst>
              <a:ext uri="{FF2B5EF4-FFF2-40B4-BE49-F238E27FC236}">
                <a16:creationId xmlns:a16="http://schemas.microsoft.com/office/drawing/2014/main" id="{2EF95D41-F79A-2D46-8643-F21CB9EC6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2114" y="1554163"/>
            <a:ext cx="99218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5">
            <a:extLst>
              <a:ext uri="{FF2B5EF4-FFF2-40B4-BE49-F238E27FC236}">
                <a16:creationId xmlns:a16="http://schemas.microsoft.com/office/drawing/2014/main" id="{4ED6DB17-CE4B-C043-BDB1-9EC28E572D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450" y="3344864"/>
            <a:ext cx="10223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6">
            <a:extLst>
              <a:ext uri="{FF2B5EF4-FFF2-40B4-BE49-F238E27FC236}">
                <a16:creationId xmlns:a16="http://schemas.microsoft.com/office/drawing/2014/main" id="{37777D63-698F-A841-9F44-4CD8DA4BC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4014" y="3319463"/>
            <a:ext cx="101758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7">
            <a:extLst>
              <a:ext uri="{FF2B5EF4-FFF2-40B4-BE49-F238E27FC236}">
                <a16:creationId xmlns:a16="http://schemas.microsoft.com/office/drawing/2014/main" id="{97E24576-3C65-EB4B-A1D6-F095D88F77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4526" y="5111750"/>
            <a:ext cx="13065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8">
            <a:extLst>
              <a:ext uri="{FF2B5EF4-FFF2-40B4-BE49-F238E27FC236}">
                <a16:creationId xmlns:a16="http://schemas.microsoft.com/office/drawing/2014/main" id="{F413E5DE-E60F-C346-B180-89716CE5EE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2526" y="5146675"/>
            <a:ext cx="1033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AutoShape 19">
            <a:extLst>
              <a:ext uri="{FF2B5EF4-FFF2-40B4-BE49-F238E27FC236}">
                <a16:creationId xmlns:a16="http://schemas.microsoft.com/office/drawing/2014/main" id="{B2ECF1B3-6B40-8F44-84FE-C2897F3FCBBC}"/>
              </a:ext>
            </a:extLst>
          </p:cNvPr>
          <p:cNvSpPr>
            <a:spLocks noChangeArrowheads="1"/>
          </p:cNvSpPr>
          <p:nvPr/>
        </p:nvSpPr>
        <p:spPr bwMode="auto">
          <a:xfrm>
            <a:off x="1812926"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pic>
        <p:nvPicPr>
          <p:cNvPr id="6161" name="Picture 20">
            <a:extLst>
              <a:ext uri="{FF2B5EF4-FFF2-40B4-BE49-F238E27FC236}">
                <a16:creationId xmlns:a16="http://schemas.microsoft.com/office/drawing/2014/main" id="{AC6D4C40-B66D-7A48-A4EA-7FFE22286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9" y="3300414"/>
            <a:ext cx="104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AutoShape 21">
            <a:extLst>
              <a:ext uri="{FF2B5EF4-FFF2-40B4-BE49-F238E27FC236}">
                <a16:creationId xmlns:a16="http://schemas.microsoft.com/office/drawing/2014/main" id="{7421BC42-D4F4-F94C-84CE-CC5AAA5472CA}"/>
              </a:ext>
            </a:extLst>
          </p:cNvPr>
          <p:cNvSpPr>
            <a:spLocks noChangeArrowheads="1"/>
          </p:cNvSpPr>
          <p:nvPr/>
        </p:nvSpPr>
        <p:spPr bwMode="auto">
          <a:xfrm>
            <a:off x="7802564"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pic>
        <p:nvPicPr>
          <p:cNvPr id="6163" name="Picture 22">
            <a:extLst>
              <a:ext uri="{FF2B5EF4-FFF2-40B4-BE49-F238E27FC236}">
                <a16:creationId xmlns:a16="http://schemas.microsoft.com/office/drawing/2014/main" id="{6E38A243-8CF1-674C-842A-F11386E35B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9726" y="5156201"/>
            <a:ext cx="10080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4" name="AutoShape 23">
            <a:extLst>
              <a:ext uri="{FF2B5EF4-FFF2-40B4-BE49-F238E27FC236}">
                <a16:creationId xmlns:a16="http://schemas.microsoft.com/office/drawing/2014/main" id="{B06C7F69-C36E-9943-914D-6BB3284B4E38}"/>
              </a:ext>
            </a:extLst>
          </p:cNvPr>
          <p:cNvCxnSpPr>
            <a:cxnSpLocks noChangeShapeType="1"/>
            <a:stCxn id="7178" idx="3"/>
            <a:endCxn id="7177" idx="1"/>
          </p:cNvCxnSpPr>
          <p:nvPr/>
        </p:nvCxnSpPr>
        <p:spPr bwMode="auto">
          <a:xfrm>
            <a:off x="4508501" y="1987550"/>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5" name="AutoShape 24">
            <a:extLst>
              <a:ext uri="{FF2B5EF4-FFF2-40B4-BE49-F238E27FC236}">
                <a16:creationId xmlns:a16="http://schemas.microsoft.com/office/drawing/2014/main" id="{C88F67B5-F0AB-DF45-9A2F-D2706E0A93EC}"/>
              </a:ext>
            </a:extLst>
          </p:cNvPr>
          <p:cNvCxnSpPr>
            <a:cxnSpLocks noChangeShapeType="1"/>
            <a:stCxn id="7177" idx="3"/>
            <a:endCxn id="7176" idx="1"/>
          </p:cNvCxnSpPr>
          <p:nvPr/>
        </p:nvCxnSpPr>
        <p:spPr bwMode="auto">
          <a:xfrm>
            <a:off x="7505701" y="1987550"/>
            <a:ext cx="29686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6" name="AutoShape 25">
            <a:extLst>
              <a:ext uri="{FF2B5EF4-FFF2-40B4-BE49-F238E27FC236}">
                <a16:creationId xmlns:a16="http://schemas.microsoft.com/office/drawing/2014/main" id="{171F990A-CE3F-5B4F-81E8-8F989CE2DC80}"/>
              </a:ext>
            </a:extLst>
          </p:cNvPr>
          <p:cNvCxnSpPr>
            <a:cxnSpLocks noChangeShapeType="1"/>
            <a:stCxn id="7176" idx="2"/>
            <a:endCxn id="7187" idx="0"/>
          </p:cNvCxnSpPr>
          <p:nvPr/>
        </p:nvCxnSpPr>
        <p:spPr bwMode="auto">
          <a:xfrm rot="5400000">
            <a:off x="5780883" y="-91281"/>
            <a:ext cx="738187" cy="5978525"/>
          </a:xfrm>
          <a:prstGeom prst="bentConnector3">
            <a:avLst>
              <a:gd name="adj1" fmla="val 4989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67" name="AutoShape 26">
            <a:extLst>
              <a:ext uri="{FF2B5EF4-FFF2-40B4-BE49-F238E27FC236}">
                <a16:creationId xmlns:a16="http://schemas.microsoft.com/office/drawing/2014/main" id="{FCE011E1-C73A-F945-8C94-1DE03927B93B}"/>
              </a:ext>
            </a:extLst>
          </p:cNvPr>
          <p:cNvCxnSpPr>
            <a:cxnSpLocks noChangeShapeType="1"/>
            <a:stCxn id="7187" idx="3"/>
            <a:endCxn id="7175" idx="1"/>
          </p:cNvCxnSpPr>
          <p:nvPr/>
        </p:nvCxnSpPr>
        <p:spPr bwMode="auto">
          <a:xfrm>
            <a:off x="4508501" y="3808413"/>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8" name="AutoShape 27">
            <a:extLst>
              <a:ext uri="{FF2B5EF4-FFF2-40B4-BE49-F238E27FC236}">
                <a16:creationId xmlns:a16="http://schemas.microsoft.com/office/drawing/2014/main" id="{B3036360-DE7B-EC46-8AE7-819965104C94}"/>
              </a:ext>
            </a:extLst>
          </p:cNvPr>
          <p:cNvCxnSpPr>
            <a:cxnSpLocks noChangeShapeType="1"/>
            <a:stCxn id="7175" idx="3"/>
            <a:endCxn id="7174" idx="1"/>
          </p:cNvCxnSpPr>
          <p:nvPr/>
        </p:nvCxnSpPr>
        <p:spPr bwMode="auto">
          <a:xfrm>
            <a:off x="7537451" y="3808413"/>
            <a:ext cx="2651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9" name="AutoShape 28">
            <a:extLst>
              <a:ext uri="{FF2B5EF4-FFF2-40B4-BE49-F238E27FC236}">
                <a16:creationId xmlns:a16="http://schemas.microsoft.com/office/drawing/2014/main" id="{85BD642E-E1B6-EE44-A0D4-247B1379840E}"/>
              </a:ext>
            </a:extLst>
          </p:cNvPr>
          <p:cNvCxnSpPr>
            <a:cxnSpLocks noChangeShapeType="1"/>
            <a:stCxn id="7174" idx="2"/>
            <a:endCxn id="7172" idx="0"/>
          </p:cNvCxnSpPr>
          <p:nvPr/>
        </p:nvCxnSpPr>
        <p:spPr bwMode="auto">
          <a:xfrm rot="5400000">
            <a:off x="5785645" y="1724820"/>
            <a:ext cx="739775" cy="598963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70" name="AutoShape 29">
            <a:extLst>
              <a:ext uri="{FF2B5EF4-FFF2-40B4-BE49-F238E27FC236}">
                <a16:creationId xmlns:a16="http://schemas.microsoft.com/office/drawing/2014/main" id="{7946057F-2A66-4441-BBD4-DD8A4E9EFAF1}"/>
              </a:ext>
            </a:extLst>
          </p:cNvPr>
          <p:cNvCxnSpPr>
            <a:cxnSpLocks noChangeShapeType="1"/>
            <a:stCxn id="7172" idx="3"/>
            <a:endCxn id="7173" idx="1"/>
          </p:cNvCxnSpPr>
          <p:nvPr/>
        </p:nvCxnSpPr>
        <p:spPr bwMode="auto">
          <a:xfrm>
            <a:off x="4508501" y="5630863"/>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1" name="AutoShape 30">
            <a:extLst>
              <a:ext uri="{FF2B5EF4-FFF2-40B4-BE49-F238E27FC236}">
                <a16:creationId xmlns:a16="http://schemas.microsoft.com/office/drawing/2014/main" id="{7999257C-3BC3-FA4F-A005-6AC7289FFC1C}"/>
              </a:ext>
            </a:extLst>
          </p:cNvPr>
          <p:cNvCxnSpPr>
            <a:cxnSpLocks noChangeShapeType="1"/>
            <a:stCxn id="7173" idx="3"/>
            <a:endCxn id="7189" idx="1"/>
          </p:cNvCxnSpPr>
          <p:nvPr/>
        </p:nvCxnSpPr>
        <p:spPr bwMode="auto">
          <a:xfrm>
            <a:off x="7537451" y="5630863"/>
            <a:ext cx="2651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72" name="Text Box 31">
            <a:extLst>
              <a:ext uri="{FF2B5EF4-FFF2-40B4-BE49-F238E27FC236}">
                <a16:creationId xmlns:a16="http://schemas.microsoft.com/office/drawing/2014/main" id="{A526AFD8-6FEB-614A-9DB9-33AEF1380EA2}"/>
              </a:ext>
            </a:extLst>
          </p:cNvPr>
          <p:cNvSpPr txBox="1">
            <a:spLocks noChangeArrowheads="1"/>
          </p:cNvSpPr>
          <p:nvPr/>
        </p:nvSpPr>
        <p:spPr bwMode="auto">
          <a:xfrm>
            <a:off x="2827339" y="1776413"/>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Import Solid Model</a:t>
            </a:r>
          </a:p>
        </p:txBody>
      </p:sp>
      <p:sp>
        <p:nvSpPr>
          <p:cNvPr id="6173" name="Oval 32">
            <a:extLst>
              <a:ext uri="{FF2B5EF4-FFF2-40B4-BE49-F238E27FC236}">
                <a16:creationId xmlns:a16="http://schemas.microsoft.com/office/drawing/2014/main" id="{FBFCC276-EADA-8640-B3EE-CC93968C8FCB}"/>
              </a:ext>
            </a:extLst>
          </p:cNvPr>
          <p:cNvSpPr>
            <a:spLocks noChangeArrowheads="1"/>
          </p:cNvSpPr>
          <p:nvPr/>
        </p:nvSpPr>
        <p:spPr bwMode="auto">
          <a:xfrm>
            <a:off x="3321051" y="1506539"/>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1</a:t>
            </a:r>
          </a:p>
        </p:txBody>
      </p:sp>
      <p:sp>
        <p:nvSpPr>
          <p:cNvPr id="6174" name="Text Box 33">
            <a:extLst>
              <a:ext uri="{FF2B5EF4-FFF2-40B4-BE49-F238E27FC236}">
                <a16:creationId xmlns:a16="http://schemas.microsoft.com/office/drawing/2014/main" id="{C99DE0B2-1323-7D4C-8A26-D6E5734CBBB7}"/>
              </a:ext>
            </a:extLst>
          </p:cNvPr>
          <p:cNvSpPr txBox="1">
            <a:spLocks noChangeArrowheads="1"/>
          </p:cNvSpPr>
          <p:nvPr/>
        </p:nvSpPr>
        <p:spPr bwMode="auto">
          <a:xfrm>
            <a:off x="5970589" y="1798638"/>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Simplify Geometry</a:t>
            </a:r>
          </a:p>
        </p:txBody>
      </p:sp>
      <p:sp>
        <p:nvSpPr>
          <p:cNvPr id="6175" name="Oval 34">
            <a:extLst>
              <a:ext uri="{FF2B5EF4-FFF2-40B4-BE49-F238E27FC236}">
                <a16:creationId xmlns:a16="http://schemas.microsoft.com/office/drawing/2014/main" id="{FE908462-891B-464A-87C5-397FAF8268F3}"/>
              </a:ext>
            </a:extLst>
          </p:cNvPr>
          <p:cNvSpPr>
            <a:spLocks noChangeArrowheads="1"/>
          </p:cNvSpPr>
          <p:nvPr/>
        </p:nvSpPr>
        <p:spPr bwMode="auto">
          <a:xfrm>
            <a:off x="6464301" y="152876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2</a:t>
            </a:r>
          </a:p>
        </p:txBody>
      </p:sp>
      <p:sp>
        <p:nvSpPr>
          <p:cNvPr id="6176" name="Text Box 35">
            <a:extLst>
              <a:ext uri="{FF2B5EF4-FFF2-40B4-BE49-F238E27FC236}">
                <a16:creationId xmlns:a16="http://schemas.microsoft.com/office/drawing/2014/main" id="{E35C1297-4643-6B45-95D5-A5D694BF546A}"/>
              </a:ext>
            </a:extLst>
          </p:cNvPr>
          <p:cNvSpPr txBox="1">
            <a:spLocks noChangeArrowheads="1"/>
          </p:cNvSpPr>
          <p:nvPr/>
        </p:nvSpPr>
        <p:spPr bwMode="auto">
          <a:xfrm>
            <a:off x="9002714" y="1830388"/>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Decompose Geometry</a:t>
            </a:r>
          </a:p>
        </p:txBody>
      </p:sp>
      <p:sp>
        <p:nvSpPr>
          <p:cNvPr id="6177" name="Oval 36">
            <a:extLst>
              <a:ext uri="{FF2B5EF4-FFF2-40B4-BE49-F238E27FC236}">
                <a16:creationId xmlns:a16="http://schemas.microsoft.com/office/drawing/2014/main" id="{71248F0D-7403-8B49-9554-D166A3C9C80E}"/>
              </a:ext>
            </a:extLst>
          </p:cNvPr>
          <p:cNvSpPr>
            <a:spLocks noChangeArrowheads="1"/>
          </p:cNvSpPr>
          <p:nvPr/>
        </p:nvSpPr>
        <p:spPr bwMode="auto">
          <a:xfrm>
            <a:off x="9496426" y="156051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3</a:t>
            </a:r>
          </a:p>
        </p:txBody>
      </p:sp>
      <p:sp>
        <p:nvSpPr>
          <p:cNvPr id="6178" name="Text Box 37">
            <a:extLst>
              <a:ext uri="{FF2B5EF4-FFF2-40B4-BE49-F238E27FC236}">
                <a16:creationId xmlns:a16="http://schemas.microsoft.com/office/drawing/2014/main" id="{94BDE56E-1EC9-5449-A9A8-A7708AA081A4}"/>
              </a:ext>
            </a:extLst>
          </p:cNvPr>
          <p:cNvSpPr txBox="1">
            <a:spLocks noChangeArrowheads="1"/>
          </p:cNvSpPr>
          <p:nvPr/>
        </p:nvSpPr>
        <p:spPr bwMode="auto">
          <a:xfrm>
            <a:off x="2994025" y="3616325"/>
            <a:ext cx="166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Imprint &amp; Merge</a:t>
            </a:r>
          </a:p>
        </p:txBody>
      </p:sp>
      <p:sp>
        <p:nvSpPr>
          <p:cNvPr id="6179" name="Oval 38">
            <a:extLst>
              <a:ext uri="{FF2B5EF4-FFF2-40B4-BE49-F238E27FC236}">
                <a16:creationId xmlns:a16="http://schemas.microsoft.com/office/drawing/2014/main" id="{AF554F67-44E5-544E-96C3-EE6DAF3B824A}"/>
              </a:ext>
            </a:extLst>
          </p:cNvPr>
          <p:cNvSpPr>
            <a:spLocks noChangeArrowheads="1"/>
          </p:cNvSpPr>
          <p:nvPr/>
        </p:nvSpPr>
        <p:spPr bwMode="auto">
          <a:xfrm>
            <a:off x="3487739" y="3346451"/>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4</a:t>
            </a:r>
          </a:p>
        </p:txBody>
      </p:sp>
      <p:sp>
        <p:nvSpPr>
          <p:cNvPr id="6180" name="Text Box 39">
            <a:extLst>
              <a:ext uri="{FF2B5EF4-FFF2-40B4-BE49-F238E27FC236}">
                <a16:creationId xmlns:a16="http://schemas.microsoft.com/office/drawing/2014/main" id="{445AD888-0743-9C4B-A37A-D03286930059}"/>
              </a:ext>
            </a:extLst>
          </p:cNvPr>
          <p:cNvSpPr txBox="1">
            <a:spLocks noChangeArrowheads="1"/>
          </p:cNvSpPr>
          <p:nvPr/>
        </p:nvSpPr>
        <p:spPr bwMode="auto">
          <a:xfrm>
            <a:off x="5964239" y="3624263"/>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Set Schemes</a:t>
            </a:r>
          </a:p>
          <a:p>
            <a:r>
              <a:rPr lang="en-US" altLang="en-US" sz="1800" b="1"/>
              <a:t>&amp; Intervals</a:t>
            </a:r>
          </a:p>
        </p:txBody>
      </p:sp>
      <p:sp>
        <p:nvSpPr>
          <p:cNvPr id="6181" name="Oval 40">
            <a:extLst>
              <a:ext uri="{FF2B5EF4-FFF2-40B4-BE49-F238E27FC236}">
                <a16:creationId xmlns:a16="http://schemas.microsoft.com/office/drawing/2014/main" id="{6E4AC456-5473-E04A-859F-AF18BADA14E6}"/>
              </a:ext>
            </a:extLst>
          </p:cNvPr>
          <p:cNvSpPr>
            <a:spLocks noChangeArrowheads="1"/>
          </p:cNvSpPr>
          <p:nvPr/>
        </p:nvSpPr>
        <p:spPr bwMode="auto">
          <a:xfrm>
            <a:off x="6556376" y="3352801"/>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5</a:t>
            </a:r>
          </a:p>
        </p:txBody>
      </p:sp>
      <p:sp>
        <p:nvSpPr>
          <p:cNvPr id="6182" name="Text Box 41">
            <a:extLst>
              <a:ext uri="{FF2B5EF4-FFF2-40B4-BE49-F238E27FC236}">
                <a16:creationId xmlns:a16="http://schemas.microsoft.com/office/drawing/2014/main" id="{F9400569-418C-044A-8C6B-693DE79FBFD3}"/>
              </a:ext>
            </a:extLst>
          </p:cNvPr>
          <p:cNvSpPr txBox="1">
            <a:spLocks noChangeArrowheads="1"/>
          </p:cNvSpPr>
          <p:nvPr/>
        </p:nvSpPr>
        <p:spPr bwMode="auto">
          <a:xfrm>
            <a:off x="9329738" y="3751263"/>
            <a:ext cx="823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Mesh</a:t>
            </a:r>
          </a:p>
        </p:txBody>
      </p:sp>
      <p:sp>
        <p:nvSpPr>
          <p:cNvPr id="6183" name="Oval 42">
            <a:extLst>
              <a:ext uri="{FF2B5EF4-FFF2-40B4-BE49-F238E27FC236}">
                <a16:creationId xmlns:a16="http://schemas.microsoft.com/office/drawing/2014/main" id="{AB3B58BB-5C46-E949-A6F2-6C93AC045613}"/>
              </a:ext>
            </a:extLst>
          </p:cNvPr>
          <p:cNvSpPr>
            <a:spLocks noChangeArrowheads="1"/>
          </p:cNvSpPr>
          <p:nvPr/>
        </p:nvSpPr>
        <p:spPr bwMode="auto">
          <a:xfrm>
            <a:off x="9594851" y="335756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6</a:t>
            </a:r>
          </a:p>
        </p:txBody>
      </p:sp>
      <p:sp>
        <p:nvSpPr>
          <p:cNvPr id="6184" name="Text Box 43">
            <a:extLst>
              <a:ext uri="{FF2B5EF4-FFF2-40B4-BE49-F238E27FC236}">
                <a16:creationId xmlns:a16="http://schemas.microsoft.com/office/drawing/2014/main" id="{FB1AE16A-7B92-574F-BD96-1BCA3A642917}"/>
              </a:ext>
            </a:extLst>
          </p:cNvPr>
          <p:cNvSpPr txBox="1">
            <a:spLocks noChangeArrowheads="1"/>
          </p:cNvSpPr>
          <p:nvPr/>
        </p:nvSpPr>
        <p:spPr bwMode="auto">
          <a:xfrm>
            <a:off x="3340101" y="5449888"/>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Check</a:t>
            </a:r>
          </a:p>
          <a:p>
            <a:r>
              <a:rPr lang="en-US" altLang="en-US" sz="1800" b="1"/>
              <a:t>Quality</a:t>
            </a:r>
          </a:p>
        </p:txBody>
      </p:sp>
      <p:sp>
        <p:nvSpPr>
          <p:cNvPr id="6185" name="Oval 44">
            <a:extLst>
              <a:ext uri="{FF2B5EF4-FFF2-40B4-BE49-F238E27FC236}">
                <a16:creationId xmlns:a16="http://schemas.microsoft.com/office/drawing/2014/main" id="{AA636116-D2C3-BF45-AA64-B9C72708D5ED}"/>
              </a:ext>
            </a:extLst>
          </p:cNvPr>
          <p:cNvSpPr>
            <a:spLocks noChangeArrowheads="1"/>
          </p:cNvSpPr>
          <p:nvPr/>
        </p:nvSpPr>
        <p:spPr bwMode="auto">
          <a:xfrm>
            <a:off x="3630614" y="5178426"/>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7</a:t>
            </a:r>
          </a:p>
        </p:txBody>
      </p:sp>
      <p:sp>
        <p:nvSpPr>
          <p:cNvPr id="6186" name="Text Box 45">
            <a:extLst>
              <a:ext uri="{FF2B5EF4-FFF2-40B4-BE49-F238E27FC236}">
                <a16:creationId xmlns:a16="http://schemas.microsoft.com/office/drawing/2014/main" id="{B12B3798-6CD3-7343-8699-92F16C8C20B1}"/>
              </a:ext>
            </a:extLst>
          </p:cNvPr>
          <p:cNvSpPr txBox="1">
            <a:spLocks noChangeArrowheads="1"/>
          </p:cNvSpPr>
          <p:nvPr/>
        </p:nvSpPr>
        <p:spPr bwMode="auto">
          <a:xfrm>
            <a:off x="6316663" y="5454650"/>
            <a:ext cx="1020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Apply B.C.s</a:t>
            </a:r>
          </a:p>
        </p:txBody>
      </p:sp>
      <p:sp>
        <p:nvSpPr>
          <p:cNvPr id="6187" name="Oval 46">
            <a:extLst>
              <a:ext uri="{FF2B5EF4-FFF2-40B4-BE49-F238E27FC236}">
                <a16:creationId xmlns:a16="http://schemas.microsoft.com/office/drawing/2014/main" id="{C3D32C41-3826-BF42-9017-7D899FC1D85E}"/>
              </a:ext>
            </a:extLst>
          </p:cNvPr>
          <p:cNvSpPr>
            <a:spLocks noChangeArrowheads="1"/>
          </p:cNvSpPr>
          <p:nvPr/>
        </p:nvSpPr>
        <p:spPr bwMode="auto">
          <a:xfrm>
            <a:off x="6527801" y="5183189"/>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8</a:t>
            </a:r>
          </a:p>
        </p:txBody>
      </p:sp>
      <p:sp>
        <p:nvSpPr>
          <p:cNvPr id="6188" name="Text Box 47">
            <a:extLst>
              <a:ext uri="{FF2B5EF4-FFF2-40B4-BE49-F238E27FC236}">
                <a16:creationId xmlns:a16="http://schemas.microsoft.com/office/drawing/2014/main" id="{42A6603F-9262-D645-B89B-715C5574F2C9}"/>
              </a:ext>
            </a:extLst>
          </p:cNvPr>
          <p:cNvSpPr txBox="1">
            <a:spLocks noChangeArrowheads="1"/>
          </p:cNvSpPr>
          <p:nvPr/>
        </p:nvSpPr>
        <p:spPr bwMode="auto">
          <a:xfrm>
            <a:off x="9204326" y="5451475"/>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Export</a:t>
            </a:r>
          </a:p>
          <a:p>
            <a:r>
              <a:rPr lang="en-US" altLang="en-US" sz="1800" b="1"/>
              <a:t>Mesh</a:t>
            </a:r>
          </a:p>
        </p:txBody>
      </p:sp>
      <p:sp>
        <p:nvSpPr>
          <p:cNvPr id="6189" name="Oval 48">
            <a:extLst>
              <a:ext uri="{FF2B5EF4-FFF2-40B4-BE49-F238E27FC236}">
                <a16:creationId xmlns:a16="http://schemas.microsoft.com/office/drawing/2014/main" id="{218C9298-2092-B645-A69E-075C44C3B395}"/>
              </a:ext>
            </a:extLst>
          </p:cNvPr>
          <p:cNvSpPr>
            <a:spLocks noChangeArrowheads="1"/>
          </p:cNvSpPr>
          <p:nvPr/>
        </p:nvSpPr>
        <p:spPr bwMode="auto">
          <a:xfrm>
            <a:off x="9415464" y="518001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604020202020204" pitchFamily="34" charset="0"/>
              </a:rPr>
              <a:t>9</a:t>
            </a:r>
          </a:p>
        </p:txBody>
      </p:sp>
      <p:sp>
        <p:nvSpPr>
          <p:cNvPr id="6190" name="Rectangle 49">
            <a:extLst>
              <a:ext uri="{FF2B5EF4-FFF2-40B4-BE49-F238E27FC236}">
                <a16:creationId xmlns:a16="http://schemas.microsoft.com/office/drawing/2014/main" id="{BDB25373-229F-6C4E-9C4D-93F3CC46FC1D}"/>
              </a:ext>
            </a:extLst>
          </p:cNvPr>
          <p:cNvSpPr>
            <a:spLocks noChangeArrowheads="1"/>
          </p:cNvSpPr>
          <p:nvPr/>
        </p:nvSpPr>
        <p:spPr bwMode="auto">
          <a:xfrm>
            <a:off x="4724400" y="3124200"/>
            <a:ext cx="5867400" cy="1371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a:extLst>
              <a:ext uri="{FF2B5EF4-FFF2-40B4-BE49-F238E27FC236}">
                <a16:creationId xmlns:a16="http://schemas.microsoft.com/office/drawing/2014/main" id="{5753F949-E3D0-E343-854A-F7AF19A34EBA}"/>
              </a:ext>
            </a:extLst>
          </p:cNvPr>
          <p:cNvSpPr txBox="1">
            <a:spLocks noChangeArrowheads="1"/>
          </p:cNvSpPr>
          <p:nvPr/>
        </p:nvSpPr>
        <p:spPr bwMode="auto">
          <a:xfrm>
            <a:off x="2057400" y="1219200"/>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dirty="0">
                <a:latin typeface="+mn-lt"/>
              </a:rPr>
              <a:t>CUBIT™ Provides a number of different surface mesh schemes. Choosing the best scheme depends on the shape and number of curves in the surface. Your choice also depends on how you plan to mesh the volume.</a:t>
            </a:r>
            <a:endParaRPr lang="en-US" altLang="en-US" sz="1400" dirty="0">
              <a:latin typeface="+mn-lt"/>
            </a:endParaRPr>
          </a:p>
        </p:txBody>
      </p:sp>
      <p:sp>
        <p:nvSpPr>
          <p:cNvPr id="7170" name="Rectangle 19">
            <a:extLst>
              <a:ext uri="{FF2B5EF4-FFF2-40B4-BE49-F238E27FC236}">
                <a16:creationId xmlns:a16="http://schemas.microsoft.com/office/drawing/2014/main" id="{E583E96B-655F-B744-B59F-EBAED61F6E1E}"/>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a:solidFill>
                  <a:srgbClr val="000000"/>
                </a:solidFill>
              </a:rPr>
              <a:t>Surface Meshing Schemes</a:t>
            </a:r>
          </a:p>
        </p:txBody>
      </p:sp>
      <p:pic>
        <p:nvPicPr>
          <p:cNvPr id="7171" name="Picture 1">
            <a:extLst>
              <a:ext uri="{FF2B5EF4-FFF2-40B4-BE49-F238E27FC236}">
                <a16:creationId xmlns:a16="http://schemas.microsoft.com/office/drawing/2014/main" id="{8230BDE4-3FA2-7149-BF15-397ADB9A64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1066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B2360E53-6BBD-6846-8EFD-A9AA78196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0"/>
            <a:ext cx="1962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A0CD477D-CE51-2140-B98F-7089FF9BB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209800"/>
            <a:ext cx="20399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a:extLst>
              <a:ext uri="{FF2B5EF4-FFF2-40B4-BE49-F238E27FC236}">
                <a16:creationId xmlns:a16="http://schemas.microsoft.com/office/drawing/2014/main" id="{ED2343EB-19E7-7949-919C-68BEC6927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4343401"/>
            <a:ext cx="14652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a:extLst>
              <a:ext uri="{FF2B5EF4-FFF2-40B4-BE49-F238E27FC236}">
                <a16:creationId xmlns:a16="http://schemas.microsoft.com/office/drawing/2014/main" id="{2189CF4B-DE67-5F48-A84E-BB9364C2FB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1" y="4267200"/>
            <a:ext cx="16811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a:extLst>
              <a:ext uri="{FF2B5EF4-FFF2-40B4-BE49-F238E27FC236}">
                <a16:creationId xmlns:a16="http://schemas.microsoft.com/office/drawing/2014/main" id="{7B7FF870-D574-2944-9EE3-993FE942185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286001"/>
            <a:ext cx="15875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0">
            <a:extLst>
              <a:ext uri="{FF2B5EF4-FFF2-40B4-BE49-F238E27FC236}">
                <a16:creationId xmlns:a16="http://schemas.microsoft.com/office/drawing/2014/main" id="{0590F9B0-AB2B-1E47-BD32-BAE9A841ED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94426" y="4310064"/>
            <a:ext cx="16748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31">
            <a:extLst>
              <a:ext uri="{FF2B5EF4-FFF2-40B4-BE49-F238E27FC236}">
                <a16:creationId xmlns:a16="http://schemas.microsoft.com/office/drawing/2014/main" id="{33011217-E412-5749-99CA-F6A77FA61A53}"/>
              </a:ext>
            </a:extLst>
          </p:cNvPr>
          <p:cNvPicPr>
            <a:picLocks noChangeAspect="1"/>
          </p:cNvPicPr>
          <p:nvPr/>
        </p:nvPicPr>
        <p:blipFill>
          <a:blip r:embed="rId9">
            <a:extLst>
              <a:ext uri="{28A0092B-C50C-407E-A947-70E740481C1C}">
                <a14:useLocalDpi xmlns:a14="http://schemas.microsoft.com/office/drawing/2010/main" val="0"/>
              </a:ext>
            </a:extLst>
          </a:blip>
          <a:srcRect l="-2" t="-2" r="-1631" b="-2335"/>
          <a:stretch>
            <a:fillRect/>
          </a:stretch>
        </p:blipFill>
        <p:spPr bwMode="auto">
          <a:xfrm>
            <a:off x="8458201" y="4267200"/>
            <a:ext cx="170021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2">
            <a:extLst>
              <a:ext uri="{FF2B5EF4-FFF2-40B4-BE49-F238E27FC236}">
                <a16:creationId xmlns:a16="http://schemas.microsoft.com/office/drawing/2014/main" id="{0A497A69-BFC0-ED4B-95FC-9D9B5B27B9B7}"/>
              </a:ext>
            </a:extLst>
          </p:cNvPr>
          <p:cNvSpPr txBox="1">
            <a:spLocks noChangeArrowheads="1"/>
          </p:cNvSpPr>
          <p:nvPr/>
        </p:nvSpPr>
        <p:spPr bwMode="auto">
          <a:xfrm>
            <a:off x="2057400" y="3810001"/>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latin typeface="+mn-lt"/>
              </a:rPr>
              <a:t>TriMesh</a:t>
            </a:r>
          </a:p>
        </p:txBody>
      </p:sp>
      <p:sp>
        <p:nvSpPr>
          <p:cNvPr id="7180" name="Text Box 2">
            <a:extLst>
              <a:ext uri="{FF2B5EF4-FFF2-40B4-BE49-F238E27FC236}">
                <a16:creationId xmlns:a16="http://schemas.microsoft.com/office/drawing/2014/main" id="{F373D90E-F6E0-4C4E-8120-0047617AA0F2}"/>
              </a:ext>
            </a:extLst>
          </p:cNvPr>
          <p:cNvSpPr txBox="1">
            <a:spLocks noChangeArrowheads="1"/>
          </p:cNvSpPr>
          <p:nvPr/>
        </p:nvSpPr>
        <p:spPr bwMode="auto">
          <a:xfrm>
            <a:off x="4191000" y="3810001"/>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latin typeface="+mn-lt"/>
              </a:rPr>
              <a:t>Map</a:t>
            </a:r>
          </a:p>
        </p:txBody>
      </p:sp>
      <p:sp>
        <p:nvSpPr>
          <p:cNvPr id="7181" name="Text Box 2">
            <a:extLst>
              <a:ext uri="{FF2B5EF4-FFF2-40B4-BE49-F238E27FC236}">
                <a16:creationId xmlns:a16="http://schemas.microsoft.com/office/drawing/2014/main" id="{8E66DF61-6436-A847-8AD3-37175732B21F}"/>
              </a:ext>
            </a:extLst>
          </p:cNvPr>
          <p:cNvSpPr txBox="1">
            <a:spLocks noChangeArrowheads="1"/>
          </p:cNvSpPr>
          <p:nvPr/>
        </p:nvSpPr>
        <p:spPr bwMode="auto">
          <a:xfrm>
            <a:off x="6400800" y="3810001"/>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latin typeface="+mn-lt"/>
              </a:rPr>
              <a:t>SubMap</a:t>
            </a:r>
          </a:p>
        </p:txBody>
      </p:sp>
      <p:sp>
        <p:nvSpPr>
          <p:cNvPr id="7182" name="Text Box 2">
            <a:extLst>
              <a:ext uri="{FF2B5EF4-FFF2-40B4-BE49-F238E27FC236}">
                <a16:creationId xmlns:a16="http://schemas.microsoft.com/office/drawing/2014/main" id="{0B779799-70FB-0B41-8458-DC6C31907890}"/>
              </a:ext>
            </a:extLst>
          </p:cNvPr>
          <p:cNvSpPr txBox="1">
            <a:spLocks noChangeArrowheads="1"/>
          </p:cNvSpPr>
          <p:nvPr/>
        </p:nvSpPr>
        <p:spPr bwMode="auto">
          <a:xfrm>
            <a:off x="8763000" y="3810001"/>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latin typeface="+mn-lt"/>
              </a:rPr>
              <a:t>Pave</a:t>
            </a:r>
          </a:p>
        </p:txBody>
      </p:sp>
      <p:sp>
        <p:nvSpPr>
          <p:cNvPr id="7183" name="Text Box 2">
            <a:extLst>
              <a:ext uri="{FF2B5EF4-FFF2-40B4-BE49-F238E27FC236}">
                <a16:creationId xmlns:a16="http://schemas.microsoft.com/office/drawing/2014/main" id="{FD736E5C-D00D-7344-9DCF-E470406DF710}"/>
              </a:ext>
            </a:extLst>
          </p:cNvPr>
          <p:cNvSpPr txBox="1">
            <a:spLocks noChangeArrowheads="1"/>
          </p:cNvSpPr>
          <p:nvPr/>
        </p:nvSpPr>
        <p:spPr bwMode="auto">
          <a:xfrm>
            <a:off x="2057400" y="5943601"/>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dirty="0" err="1">
                <a:latin typeface="+mn-lt"/>
              </a:rPr>
              <a:t>TriPrimitive</a:t>
            </a:r>
            <a:endParaRPr lang="en-US" altLang="en-US" sz="1600" dirty="0">
              <a:latin typeface="+mn-lt"/>
            </a:endParaRPr>
          </a:p>
        </p:txBody>
      </p:sp>
      <p:sp>
        <p:nvSpPr>
          <p:cNvPr id="7184" name="Text Box 2">
            <a:extLst>
              <a:ext uri="{FF2B5EF4-FFF2-40B4-BE49-F238E27FC236}">
                <a16:creationId xmlns:a16="http://schemas.microsoft.com/office/drawing/2014/main" id="{E1C8B655-3EDE-A640-95DD-32C620DB90DA}"/>
              </a:ext>
            </a:extLst>
          </p:cNvPr>
          <p:cNvSpPr txBox="1">
            <a:spLocks noChangeArrowheads="1"/>
          </p:cNvSpPr>
          <p:nvPr/>
        </p:nvSpPr>
        <p:spPr bwMode="auto">
          <a:xfrm>
            <a:off x="4343400" y="5943601"/>
            <a:ext cx="1262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dirty="0">
                <a:latin typeface="+mn-lt"/>
              </a:rPr>
              <a:t>Polyhedron</a:t>
            </a:r>
          </a:p>
        </p:txBody>
      </p:sp>
      <p:sp>
        <p:nvSpPr>
          <p:cNvPr id="7185" name="Text Box 2">
            <a:extLst>
              <a:ext uri="{FF2B5EF4-FFF2-40B4-BE49-F238E27FC236}">
                <a16:creationId xmlns:a16="http://schemas.microsoft.com/office/drawing/2014/main" id="{35EE89E5-AE8D-DF49-82DC-F2C19AF0F929}"/>
              </a:ext>
            </a:extLst>
          </p:cNvPr>
          <p:cNvSpPr txBox="1">
            <a:spLocks noChangeArrowheads="1"/>
          </p:cNvSpPr>
          <p:nvPr/>
        </p:nvSpPr>
        <p:spPr bwMode="auto">
          <a:xfrm>
            <a:off x="6477000" y="5943601"/>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latin typeface="+mn-lt"/>
              </a:rPr>
              <a:t>Hole</a:t>
            </a:r>
          </a:p>
        </p:txBody>
      </p:sp>
      <p:sp>
        <p:nvSpPr>
          <p:cNvPr id="7186" name="Text Box 2">
            <a:extLst>
              <a:ext uri="{FF2B5EF4-FFF2-40B4-BE49-F238E27FC236}">
                <a16:creationId xmlns:a16="http://schemas.microsoft.com/office/drawing/2014/main" id="{19DEE28E-F632-BC46-BF14-66C9F56D70BF}"/>
              </a:ext>
            </a:extLst>
          </p:cNvPr>
          <p:cNvSpPr txBox="1">
            <a:spLocks noChangeArrowheads="1"/>
          </p:cNvSpPr>
          <p:nvPr/>
        </p:nvSpPr>
        <p:spPr bwMode="auto">
          <a:xfrm>
            <a:off x="8764588" y="5943601"/>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latin typeface="+mn-lt"/>
              </a:rPr>
              <a:t>Circle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3">
            <a:extLst>
              <a:ext uri="{FF2B5EF4-FFF2-40B4-BE49-F238E27FC236}">
                <a16:creationId xmlns:a16="http://schemas.microsoft.com/office/drawing/2014/main" id="{FA3826FE-D60E-9E4C-9B74-7B9295D29210}"/>
              </a:ext>
            </a:extLst>
          </p:cNvPr>
          <p:cNvSpPr txBox="1">
            <a:spLocks noChangeArrowheads="1"/>
          </p:cNvSpPr>
          <p:nvPr/>
        </p:nvSpPr>
        <p:spPr bwMode="auto">
          <a:xfrm>
            <a:off x="2057400" y="1285876"/>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dirty="0">
                <a:latin typeface="+mn-lt"/>
              </a:rPr>
              <a:t>CUBIT™ Provides a number of different volume mesh schemes.  Similar to Surface Scheme Selection, Volume Scheme Selection is based on the shape of the geometry and the requirements of the analysis code. </a:t>
            </a:r>
          </a:p>
        </p:txBody>
      </p:sp>
      <p:pic>
        <p:nvPicPr>
          <p:cNvPr id="23554" name="Picture 5">
            <a:extLst>
              <a:ext uri="{FF2B5EF4-FFF2-40B4-BE49-F238E27FC236}">
                <a16:creationId xmlns:a16="http://schemas.microsoft.com/office/drawing/2014/main" id="{1390AF2F-2774-F741-AE79-C8A18AF34AF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4419600"/>
            <a:ext cx="25034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a:extLst>
              <a:ext uri="{FF2B5EF4-FFF2-40B4-BE49-F238E27FC236}">
                <a16:creationId xmlns:a16="http://schemas.microsoft.com/office/drawing/2014/main" id="{802B26A5-46FC-784D-9BA3-38AF9D5C51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0"/>
            <a:ext cx="19812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a:extLst>
              <a:ext uri="{FF2B5EF4-FFF2-40B4-BE49-F238E27FC236}">
                <a16:creationId xmlns:a16="http://schemas.microsoft.com/office/drawing/2014/main" id="{C9C454CB-C497-1E48-84F9-18BDD7FA8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9800"/>
            <a:ext cx="1938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a:extLst>
              <a:ext uri="{FF2B5EF4-FFF2-40B4-BE49-F238E27FC236}">
                <a16:creationId xmlns:a16="http://schemas.microsoft.com/office/drawing/2014/main" id="{711369B4-434B-0645-B7BD-9732B4AC38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1038" y="4267200"/>
            <a:ext cx="152876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a:extLst>
              <a:ext uri="{FF2B5EF4-FFF2-40B4-BE49-F238E27FC236}">
                <a16:creationId xmlns:a16="http://schemas.microsoft.com/office/drawing/2014/main" id="{194A5DF6-C008-FA40-95F1-63D98E8992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209800"/>
            <a:ext cx="17399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1">
            <a:extLst>
              <a:ext uri="{FF2B5EF4-FFF2-40B4-BE49-F238E27FC236}">
                <a16:creationId xmlns:a16="http://schemas.microsoft.com/office/drawing/2014/main" id="{BC2D02DB-35F9-984D-9CC6-94671753312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34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12">
            <a:extLst>
              <a:ext uri="{FF2B5EF4-FFF2-40B4-BE49-F238E27FC236}">
                <a16:creationId xmlns:a16="http://schemas.microsoft.com/office/drawing/2014/main" id="{9D88E86F-5289-2843-AF6B-90A7B05BB3F3}"/>
              </a:ext>
            </a:extLst>
          </p:cNvPr>
          <p:cNvSpPr txBox="1">
            <a:spLocks noChangeArrowheads="1"/>
          </p:cNvSpPr>
          <p:nvPr/>
        </p:nvSpPr>
        <p:spPr bwMode="auto">
          <a:xfrm>
            <a:off x="2585945" y="3657600"/>
            <a:ext cx="643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Map</a:t>
            </a:r>
          </a:p>
        </p:txBody>
      </p:sp>
      <p:sp>
        <p:nvSpPr>
          <p:cNvPr id="23561" name="TextBox 13">
            <a:extLst>
              <a:ext uri="{FF2B5EF4-FFF2-40B4-BE49-F238E27FC236}">
                <a16:creationId xmlns:a16="http://schemas.microsoft.com/office/drawing/2014/main" id="{214CC56A-A499-9548-AACB-1208EA6DA289}"/>
              </a:ext>
            </a:extLst>
          </p:cNvPr>
          <p:cNvSpPr txBox="1">
            <a:spLocks noChangeArrowheads="1"/>
          </p:cNvSpPr>
          <p:nvPr/>
        </p:nvSpPr>
        <p:spPr bwMode="auto">
          <a:xfrm>
            <a:off x="4800600" y="3657600"/>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Sweep</a:t>
            </a:r>
          </a:p>
        </p:txBody>
      </p:sp>
      <p:sp>
        <p:nvSpPr>
          <p:cNvPr id="23562" name="TextBox 14">
            <a:extLst>
              <a:ext uri="{FF2B5EF4-FFF2-40B4-BE49-F238E27FC236}">
                <a16:creationId xmlns:a16="http://schemas.microsoft.com/office/drawing/2014/main" id="{86EF21E5-2559-7347-8C57-9C47B4FA00BC}"/>
              </a:ext>
            </a:extLst>
          </p:cNvPr>
          <p:cNvSpPr txBox="1">
            <a:spLocks noChangeArrowheads="1"/>
          </p:cNvSpPr>
          <p:nvPr/>
        </p:nvSpPr>
        <p:spPr bwMode="auto">
          <a:xfrm>
            <a:off x="2438401" y="5867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SubMap</a:t>
            </a:r>
          </a:p>
        </p:txBody>
      </p:sp>
      <p:sp>
        <p:nvSpPr>
          <p:cNvPr id="23563" name="TextBox 15">
            <a:extLst>
              <a:ext uri="{FF2B5EF4-FFF2-40B4-BE49-F238E27FC236}">
                <a16:creationId xmlns:a16="http://schemas.microsoft.com/office/drawing/2014/main" id="{D19E8C5F-608C-A046-82CE-736A9608CAFF}"/>
              </a:ext>
            </a:extLst>
          </p:cNvPr>
          <p:cNvSpPr txBox="1">
            <a:spLocks noChangeArrowheads="1"/>
          </p:cNvSpPr>
          <p:nvPr/>
        </p:nvSpPr>
        <p:spPr bwMode="auto">
          <a:xfrm>
            <a:off x="4638149" y="5867400"/>
            <a:ext cx="1369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Polyhedron</a:t>
            </a:r>
          </a:p>
        </p:txBody>
      </p:sp>
      <p:sp>
        <p:nvSpPr>
          <p:cNvPr id="23564" name="TextBox 16">
            <a:extLst>
              <a:ext uri="{FF2B5EF4-FFF2-40B4-BE49-F238E27FC236}">
                <a16:creationId xmlns:a16="http://schemas.microsoft.com/office/drawing/2014/main" id="{715181D3-89EB-0440-81C7-FB4EC93E6BEF}"/>
              </a:ext>
            </a:extLst>
          </p:cNvPr>
          <p:cNvSpPr txBox="1">
            <a:spLocks noChangeArrowheads="1"/>
          </p:cNvSpPr>
          <p:nvPr/>
        </p:nvSpPr>
        <p:spPr bwMode="auto">
          <a:xfrm>
            <a:off x="6934200" y="5867400"/>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Sphere</a:t>
            </a:r>
          </a:p>
        </p:txBody>
      </p:sp>
      <p:sp>
        <p:nvSpPr>
          <p:cNvPr id="23565" name="TextBox 17">
            <a:extLst>
              <a:ext uri="{FF2B5EF4-FFF2-40B4-BE49-F238E27FC236}">
                <a16:creationId xmlns:a16="http://schemas.microsoft.com/office/drawing/2014/main" id="{9AD39EBC-2094-5845-92E1-452AEF4FAA2A}"/>
              </a:ext>
            </a:extLst>
          </p:cNvPr>
          <p:cNvSpPr txBox="1">
            <a:spLocks noChangeArrowheads="1"/>
          </p:cNvSpPr>
          <p:nvPr/>
        </p:nvSpPr>
        <p:spPr bwMode="auto">
          <a:xfrm>
            <a:off x="6946901" y="36576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TetMesh</a:t>
            </a:r>
          </a:p>
        </p:txBody>
      </p:sp>
      <p:sp>
        <p:nvSpPr>
          <p:cNvPr id="23566" name="TextBox 19">
            <a:extLst>
              <a:ext uri="{FF2B5EF4-FFF2-40B4-BE49-F238E27FC236}">
                <a16:creationId xmlns:a16="http://schemas.microsoft.com/office/drawing/2014/main" id="{42E2303E-7181-8641-97D4-8225275DB9F4}"/>
              </a:ext>
            </a:extLst>
          </p:cNvPr>
          <p:cNvSpPr txBox="1">
            <a:spLocks noChangeArrowheads="1"/>
          </p:cNvSpPr>
          <p:nvPr/>
        </p:nvSpPr>
        <p:spPr bwMode="auto">
          <a:xfrm>
            <a:off x="8626476" y="5867400"/>
            <a:ext cx="166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Sculpt Parallel</a:t>
            </a:r>
          </a:p>
        </p:txBody>
      </p:sp>
      <p:sp>
        <p:nvSpPr>
          <p:cNvPr id="23567" name="Rectangle 15">
            <a:extLst>
              <a:ext uri="{FF2B5EF4-FFF2-40B4-BE49-F238E27FC236}">
                <a16:creationId xmlns:a16="http://schemas.microsoft.com/office/drawing/2014/main" id="{EABAA25A-1C3D-A144-B2C7-4F03DF30F689}"/>
              </a:ext>
            </a:extLst>
          </p:cNvPr>
          <p:cNvSpPr>
            <a:spLocks noChangeArrowheads="1"/>
          </p:cNvSpPr>
          <p:nvPr/>
        </p:nvSpPr>
        <p:spPr bwMode="auto">
          <a:xfrm>
            <a:off x="2681289" y="311151"/>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a:solidFill>
                  <a:srgbClr val="000000"/>
                </a:solidFill>
              </a:rPr>
              <a:t>Volume Meshing Schemes</a:t>
            </a:r>
          </a:p>
        </p:txBody>
      </p:sp>
      <p:pic>
        <p:nvPicPr>
          <p:cNvPr id="23568" name="Picture 1">
            <a:extLst>
              <a:ext uri="{FF2B5EF4-FFF2-40B4-BE49-F238E27FC236}">
                <a16:creationId xmlns:a16="http://schemas.microsoft.com/office/drawing/2014/main" id="{F3BED2B5-E587-3F4D-A908-3C922BC89F1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86800" y="4256088"/>
            <a:ext cx="16764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3">
            <a:extLst>
              <a:ext uri="{FF2B5EF4-FFF2-40B4-BE49-F238E27FC236}">
                <a16:creationId xmlns:a16="http://schemas.microsoft.com/office/drawing/2014/main" id="{A90DB95F-144E-EF48-9290-05A41E3954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2209800"/>
            <a:ext cx="142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TextBox 17">
            <a:extLst>
              <a:ext uri="{FF2B5EF4-FFF2-40B4-BE49-F238E27FC236}">
                <a16:creationId xmlns:a16="http://schemas.microsoft.com/office/drawing/2014/main" id="{624B1E7C-28C3-3A4A-96B2-46FE391B8F21}"/>
              </a:ext>
            </a:extLst>
          </p:cNvPr>
          <p:cNvSpPr txBox="1">
            <a:spLocks noChangeArrowheads="1"/>
          </p:cNvSpPr>
          <p:nvPr/>
        </p:nvSpPr>
        <p:spPr bwMode="auto">
          <a:xfrm>
            <a:off x="8763000" y="3657600"/>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mn-lt"/>
              </a:rPr>
              <a:t>TetPrimitive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a:extLst>
              <a:ext uri="{FF2B5EF4-FFF2-40B4-BE49-F238E27FC236}">
                <a16:creationId xmlns:a16="http://schemas.microsoft.com/office/drawing/2014/main" id="{6442DEE6-F3E7-9045-ACD4-1341C64D59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18649">
            <a:off x="6986586" y="3682751"/>
            <a:ext cx="11287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39446F04-556D-214A-9535-C317C9381361}"/>
              </a:ext>
            </a:extLst>
          </p:cNvPr>
          <p:cNvSpPr>
            <a:spLocks noChangeArrowheads="1"/>
          </p:cNvSpPr>
          <p:nvPr/>
        </p:nvSpPr>
        <p:spPr bwMode="auto">
          <a:xfrm>
            <a:off x="5852601" y="1076453"/>
            <a:ext cx="60663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dirty="0">
                <a:solidFill>
                  <a:schemeClr val="tx2"/>
                </a:solidFill>
                <a:latin typeface="+mn-lt"/>
              </a:rPr>
              <a:t>Volume and Surface Schemes can be manually applied from the Property Page or from the CUBIT™  Volume/Surface Meshing Command Panels.</a:t>
            </a:r>
          </a:p>
          <a:p>
            <a:endParaRPr lang="en-US" altLang="en-US" sz="1600" dirty="0">
              <a:solidFill>
                <a:schemeClr val="tx2"/>
              </a:solidFill>
              <a:latin typeface="+mn-lt"/>
            </a:endParaRPr>
          </a:p>
          <a:p>
            <a:r>
              <a:rPr lang="en-US" altLang="en-US" sz="1600" dirty="0">
                <a:solidFill>
                  <a:schemeClr val="tx2"/>
                </a:solidFill>
                <a:latin typeface="+mn-lt"/>
              </a:rPr>
              <a:t>By choosing </a:t>
            </a:r>
            <a:r>
              <a:rPr lang="en-US" altLang="en-US" sz="1600" b="1" dirty="0">
                <a:solidFill>
                  <a:schemeClr val="tx2"/>
                </a:solidFill>
                <a:latin typeface="+mn-lt"/>
              </a:rPr>
              <a:t>Automatically Calculate</a:t>
            </a:r>
            <a:r>
              <a:rPr lang="en-US" altLang="en-US" sz="1600" dirty="0">
                <a:solidFill>
                  <a:schemeClr val="tx2"/>
                </a:solidFill>
                <a:latin typeface="+mn-lt"/>
              </a:rPr>
              <a:t>, CUBIT™ will attempt to select the best mesh scheme for the surface</a:t>
            </a:r>
          </a:p>
          <a:p>
            <a:endParaRPr lang="en-US" altLang="en-US" sz="1600" dirty="0">
              <a:solidFill>
                <a:schemeClr val="tx2"/>
              </a:solidFill>
              <a:latin typeface="+mn-lt"/>
            </a:endParaRPr>
          </a:p>
          <a:p>
            <a:r>
              <a:rPr lang="en-US" altLang="en-US" sz="1600" dirty="0">
                <a:solidFill>
                  <a:schemeClr val="tx2"/>
                </a:solidFill>
                <a:latin typeface="+mn-lt"/>
              </a:rPr>
              <a:t>Scheme priority will be set based on characteristics of geometry.</a:t>
            </a:r>
          </a:p>
          <a:p>
            <a:endParaRPr lang="en-US" altLang="en-US" sz="1600" dirty="0">
              <a:solidFill>
                <a:schemeClr val="tx2"/>
              </a:solidFill>
              <a:latin typeface="+mn-lt"/>
            </a:endParaRPr>
          </a:p>
          <a:p>
            <a:endParaRPr lang="en-US" altLang="en-US" sz="1600" dirty="0">
              <a:solidFill>
                <a:schemeClr val="tx2"/>
              </a:solidFill>
              <a:latin typeface="+mn-lt"/>
            </a:endParaRPr>
          </a:p>
        </p:txBody>
      </p:sp>
      <p:sp>
        <p:nvSpPr>
          <p:cNvPr id="43011" name="Text Box 6">
            <a:extLst>
              <a:ext uri="{FF2B5EF4-FFF2-40B4-BE49-F238E27FC236}">
                <a16:creationId xmlns:a16="http://schemas.microsoft.com/office/drawing/2014/main" id="{412153B9-86D5-9048-9B28-807BA7E0AFAF}"/>
              </a:ext>
            </a:extLst>
          </p:cNvPr>
          <p:cNvSpPr txBox="1">
            <a:spLocks noChangeArrowheads="1"/>
          </p:cNvSpPr>
          <p:nvPr/>
        </p:nvSpPr>
        <p:spPr bwMode="auto">
          <a:xfrm>
            <a:off x="752391" y="6177457"/>
            <a:ext cx="2018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dirty="0">
                <a:latin typeface="+mn-lt"/>
              </a:rPr>
              <a:t>CUBIT™ Property Page</a:t>
            </a:r>
          </a:p>
        </p:txBody>
      </p:sp>
      <p:sp>
        <p:nvSpPr>
          <p:cNvPr id="43013" name="AutoShape 8">
            <a:extLst>
              <a:ext uri="{FF2B5EF4-FFF2-40B4-BE49-F238E27FC236}">
                <a16:creationId xmlns:a16="http://schemas.microsoft.com/office/drawing/2014/main" id="{BDCFD8EB-7381-6C46-8ED1-E20E83A22157}"/>
              </a:ext>
            </a:extLst>
          </p:cNvPr>
          <p:cNvSpPr>
            <a:spLocks noChangeArrowheads="1"/>
          </p:cNvSpPr>
          <p:nvPr/>
        </p:nvSpPr>
        <p:spPr bwMode="auto">
          <a:xfrm rot="19406852">
            <a:off x="4724400" y="17526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mn-lt"/>
            </a:endParaRPr>
          </a:p>
        </p:txBody>
      </p:sp>
      <p:sp>
        <p:nvSpPr>
          <p:cNvPr id="43014" name="AutoShape 9">
            <a:extLst>
              <a:ext uri="{FF2B5EF4-FFF2-40B4-BE49-F238E27FC236}">
                <a16:creationId xmlns:a16="http://schemas.microsoft.com/office/drawing/2014/main" id="{39A84986-68A6-3949-BE77-DBEF37AD43EB}"/>
              </a:ext>
            </a:extLst>
          </p:cNvPr>
          <p:cNvSpPr>
            <a:spLocks noChangeArrowheads="1"/>
          </p:cNvSpPr>
          <p:nvPr/>
        </p:nvSpPr>
        <p:spPr bwMode="auto">
          <a:xfrm rot="19406852">
            <a:off x="4343400" y="22098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mn-lt"/>
            </a:endParaRPr>
          </a:p>
        </p:txBody>
      </p:sp>
      <p:sp>
        <p:nvSpPr>
          <p:cNvPr id="43015" name="AutoShape 10">
            <a:extLst>
              <a:ext uri="{FF2B5EF4-FFF2-40B4-BE49-F238E27FC236}">
                <a16:creationId xmlns:a16="http://schemas.microsoft.com/office/drawing/2014/main" id="{4C6DE434-1C02-D04D-802F-B40453C334FF}"/>
              </a:ext>
            </a:extLst>
          </p:cNvPr>
          <p:cNvSpPr>
            <a:spLocks noChangeArrowheads="1"/>
          </p:cNvSpPr>
          <p:nvPr/>
        </p:nvSpPr>
        <p:spPr bwMode="auto">
          <a:xfrm rot="19406852">
            <a:off x="4724400" y="30480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mn-lt"/>
            </a:endParaRPr>
          </a:p>
        </p:txBody>
      </p:sp>
      <p:sp>
        <p:nvSpPr>
          <p:cNvPr id="43016" name="Rectangle 11">
            <a:extLst>
              <a:ext uri="{FF2B5EF4-FFF2-40B4-BE49-F238E27FC236}">
                <a16:creationId xmlns:a16="http://schemas.microsoft.com/office/drawing/2014/main" id="{61FCA483-8B73-4440-8FD7-FB26B6733CD0}"/>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Auto Scheme Selection</a:t>
            </a:r>
          </a:p>
        </p:txBody>
      </p:sp>
      <p:sp>
        <p:nvSpPr>
          <p:cNvPr id="43018" name="Text Box 15">
            <a:extLst>
              <a:ext uri="{FF2B5EF4-FFF2-40B4-BE49-F238E27FC236}">
                <a16:creationId xmlns:a16="http://schemas.microsoft.com/office/drawing/2014/main" id="{07F7302C-5698-5348-8F08-225C22BEDE71}"/>
              </a:ext>
            </a:extLst>
          </p:cNvPr>
          <p:cNvSpPr txBox="1">
            <a:spLocks noChangeArrowheads="1"/>
          </p:cNvSpPr>
          <p:nvPr/>
        </p:nvSpPr>
        <p:spPr bwMode="auto">
          <a:xfrm>
            <a:off x="7194774" y="4685258"/>
            <a:ext cx="577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1. Map</a:t>
            </a:r>
          </a:p>
        </p:txBody>
      </p:sp>
      <p:sp>
        <p:nvSpPr>
          <p:cNvPr id="43019" name="Text Box 16">
            <a:extLst>
              <a:ext uri="{FF2B5EF4-FFF2-40B4-BE49-F238E27FC236}">
                <a16:creationId xmlns:a16="http://schemas.microsoft.com/office/drawing/2014/main" id="{BB7245D9-5D09-6542-BC66-1407E765C26F}"/>
              </a:ext>
            </a:extLst>
          </p:cNvPr>
          <p:cNvSpPr txBox="1">
            <a:spLocks noChangeArrowheads="1"/>
          </p:cNvSpPr>
          <p:nvPr/>
        </p:nvSpPr>
        <p:spPr bwMode="auto">
          <a:xfrm>
            <a:off x="8563767" y="4685258"/>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2. SubMap</a:t>
            </a:r>
          </a:p>
        </p:txBody>
      </p:sp>
      <p:sp>
        <p:nvSpPr>
          <p:cNvPr id="43020" name="Text Box 17">
            <a:extLst>
              <a:ext uri="{FF2B5EF4-FFF2-40B4-BE49-F238E27FC236}">
                <a16:creationId xmlns:a16="http://schemas.microsoft.com/office/drawing/2014/main" id="{5FD5D7A1-8CDA-9641-B782-810129EBA07D}"/>
              </a:ext>
            </a:extLst>
          </p:cNvPr>
          <p:cNvSpPr txBox="1">
            <a:spLocks noChangeArrowheads="1"/>
          </p:cNvSpPr>
          <p:nvPr/>
        </p:nvSpPr>
        <p:spPr bwMode="auto">
          <a:xfrm>
            <a:off x="9835355" y="4685258"/>
            <a:ext cx="709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3. Sweep</a:t>
            </a:r>
          </a:p>
        </p:txBody>
      </p:sp>
      <p:pic>
        <p:nvPicPr>
          <p:cNvPr id="43023" name="Picture 5">
            <a:extLst>
              <a:ext uri="{FF2B5EF4-FFF2-40B4-BE49-F238E27FC236}">
                <a16:creationId xmlns:a16="http://schemas.microsoft.com/office/drawing/2014/main" id="{9D026CD3-5ED3-EC4B-AA2A-75D34611E14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8967" y="3847057"/>
            <a:ext cx="12525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5">
            <a:extLst>
              <a:ext uri="{FF2B5EF4-FFF2-40B4-BE49-F238E27FC236}">
                <a16:creationId xmlns:a16="http://schemas.microsoft.com/office/drawing/2014/main" id="{44645817-415E-534D-A3D3-1F4D60820F2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08904">
            <a:off x="9624217" y="3664495"/>
            <a:ext cx="1106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2">
            <a:extLst>
              <a:ext uri="{FF2B5EF4-FFF2-40B4-BE49-F238E27FC236}">
                <a16:creationId xmlns:a16="http://schemas.microsoft.com/office/drawing/2014/main" id="{2C307DA0-F998-5A43-959A-D38F1A37B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336" y="1137326"/>
            <a:ext cx="20970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
            <a:extLst>
              <a:ext uri="{FF2B5EF4-FFF2-40B4-BE49-F238E27FC236}">
                <a16:creationId xmlns:a16="http://schemas.microsoft.com/office/drawing/2014/main" id="{65C2E029-AFDE-DAD4-60DF-50BC52F9C909}"/>
              </a:ext>
            </a:extLst>
          </p:cNvPr>
          <p:cNvSpPr txBox="1">
            <a:spLocks noChangeArrowheads="1"/>
          </p:cNvSpPr>
          <p:nvPr/>
        </p:nvSpPr>
        <p:spPr bwMode="auto">
          <a:xfrm>
            <a:off x="7227316" y="6259998"/>
            <a:ext cx="577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1. Map</a:t>
            </a:r>
          </a:p>
        </p:txBody>
      </p:sp>
      <p:sp>
        <p:nvSpPr>
          <p:cNvPr id="3" name="Text Box 21">
            <a:extLst>
              <a:ext uri="{FF2B5EF4-FFF2-40B4-BE49-F238E27FC236}">
                <a16:creationId xmlns:a16="http://schemas.microsoft.com/office/drawing/2014/main" id="{0E28C050-B3D7-BA5D-65A7-0A6FC672CDA6}"/>
              </a:ext>
            </a:extLst>
          </p:cNvPr>
          <p:cNvSpPr txBox="1">
            <a:spLocks noChangeArrowheads="1"/>
          </p:cNvSpPr>
          <p:nvPr/>
        </p:nvSpPr>
        <p:spPr bwMode="auto">
          <a:xfrm>
            <a:off x="8145459" y="6259998"/>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2. SubMap</a:t>
            </a:r>
          </a:p>
        </p:txBody>
      </p:sp>
      <p:sp>
        <p:nvSpPr>
          <p:cNvPr id="4" name="Text Box 22">
            <a:extLst>
              <a:ext uri="{FF2B5EF4-FFF2-40B4-BE49-F238E27FC236}">
                <a16:creationId xmlns:a16="http://schemas.microsoft.com/office/drawing/2014/main" id="{DEB67010-5633-8D5F-701E-68B96B04D4A1}"/>
              </a:ext>
            </a:extLst>
          </p:cNvPr>
          <p:cNvSpPr txBox="1">
            <a:spLocks noChangeArrowheads="1"/>
          </p:cNvSpPr>
          <p:nvPr/>
        </p:nvSpPr>
        <p:spPr bwMode="auto">
          <a:xfrm>
            <a:off x="10126659" y="6259998"/>
            <a:ext cx="611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4. Pave</a:t>
            </a:r>
          </a:p>
        </p:txBody>
      </p:sp>
      <p:sp>
        <p:nvSpPr>
          <p:cNvPr id="6" name="Text Box 25">
            <a:extLst>
              <a:ext uri="{FF2B5EF4-FFF2-40B4-BE49-F238E27FC236}">
                <a16:creationId xmlns:a16="http://schemas.microsoft.com/office/drawing/2014/main" id="{C8ECDCC1-B11A-67BE-8FB9-5CFC956E7751}"/>
              </a:ext>
            </a:extLst>
          </p:cNvPr>
          <p:cNvSpPr txBox="1">
            <a:spLocks noChangeArrowheads="1"/>
          </p:cNvSpPr>
          <p:nvPr/>
        </p:nvSpPr>
        <p:spPr bwMode="auto">
          <a:xfrm>
            <a:off x="9049768" y="6259998"/>
            <a:ext cx="7409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latin typeface="+mn-lt"/>
              </a:rPr>
              <a:t>3. TriPrim</a:t>
            </a:r>
          </a:p>
        </p:txBody>
      </p:sp>
      <p:pic>
        <p:nvPicPr>
          <p:cNvPr id="7" name="Picture 2">
            <a:extLst>
              <a:ext uri="{FF2B5EF4-FFF2-40B4-BE49-F238E27FC236}">
                <a16:creationId xmlns:a16="http://schemas.microsoft.com/office/drawing/2014/main" id="{A3F798D5-C858-BA18-FD8F-EFF9ED97F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09" y="5361472"/>
            <a:ext cx="99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FB5F345C-77B8-B744-482D-9191F8F7B74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02623" y="5209073"/>
            <a:ext cx="5222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F6DAE6CC-142F-565C-F612-689A9F80EB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1110" y="5209073"/>
            <a:ext cx="855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DD891951-6BA5-B383-8974-68B8C0B069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91709" y="5361472"/>
            <a:ext cx="10683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CE179824-F7D1-CB54-BF9D-6D56A45A47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0186" y="1137326"/>
            <a:ext cx="21812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a:extLst>
              <a:ext uri="{FF2B5EF4-FFF2-40B4-BE49-F238E27FC236}">
                <a16:creationId xmlns:a16="http://schemas.microsoft.com/office/drawing/2014/main" id="{777E0249-9C92-C9CB-D4AE-D676A0A6E19A}"/>
              </a:ext>
            </a:extLst>
          </p:cNvPr>
          <p:cNvSpPr txBox="1">
            <a:spLocks noChangeArrowheads="1"/>
          </p:cNvSpPr>
          <p:nvPr/>
        </p:nvSpPr>
        <p:spPr bwMode="auto">
          <a:xfrm>
            <a:off x="3216969" y="6177457"/>
            <a:ext cx="2207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dirty="0">
                <a:latin typeface="+mn-lt"/>
              </a:rPr>
              <a:t>CUBIT™ Surface Meshing </a:t>
            </a:r>
          </a:p>
          <a:p>
            <a:pPr algn="ctr"/>
            <a:r>
              <a:rPr lang="en-US" altLang="en-US" sz="1400" dirty="0">
                <a:latin typeface="+mn-lt"/>
              </a:rPr>
              <a:t>Command Panel</a:t>
            </a:r>
          </a:p>
        </p:txBody>
      </p:sp>
      <p:sp>
        <p:nvSpPr>
          <p:cNvPr id="13" name="TextBox 12">
            <a:extLst>
              <a:ext uri="{FF2B5EF4-FFF2-40B4-BE49-F238E27FC236}">
                <a16:creationId xmlns:a16="http://schemas.microsoft.com/office/drawing/2014/main" id="{36929FC7-9CF2-750D-E6ED-1A939434AD70}"/>
              </a:ext>
            </a:extLst>
          </p:cNvPr>
          <p:cNvSpPr txBox="1"/>
          <p:nvPr/>
        </p:nvSpPr>
        <p:spPr>
          <a:xfrm>
            <a:off x="5872349" y="3581447"/>
            <a:ext cx="2181224" cy="381476"/>
          </a:xfrm>
          <a:prstGeom prst="rect">
            <a:avLst/>
          </a:prstGeom>
        </p:spPr>
        <p:txBody>
          <a:bodyPr vert="horz" wrap="none" lIns="91440" tIns="45720" rIns="91440" bIns="45720" rtlCol="0">
            <a:noAutofit/>
          </a:bodyPr>
          <a:lstStyle/>
          <a:p>
            <a:pPr algn="l"/>
            <a:r>
              <a:rPr lang="en-US" dirty="0"/>
              <a:t>Volumes</a:t>
            </a:r>
          </a:p>
        </p:txBody>
      </p:sp>
      <p:sp>
        <p:nvSpPr>
          <p:cNvPr id="14" name="TextBox 13">
            <a:extLst>
              <a:ext uri="{FF2B5EF4-FFF2-40B4-BE49-F238E27FC236}">
                <a16:creationId xmlns:a16="http://schemas.microsoft.com/office/drawing/2014/main" id="{81CFA34D-762A-D6B8-5509-E1AA04501C2C}"/>
              </a:ext>
            </a:extLst>
          </p:cNvPr>
          <p:cNvSpPr txBox="1"/>
          <p:nvPr/>
        </p:nvSpPr>
        <p:spPr>
          <a:xfrm>
            <a:off x="5846761" y="5247468"/>
            <a:ext cx="2181224" cy="381476"/>
          </a:xfrm>
          <a:prstGeom prst="rect">
            <a:avLst/>
          </a:prstGeom>
        </p:spPr>
        <p:txBody>
          <a:bodyPr vert="horz" wrap="none" lIns="91440" tIns="45720" rIns="91440" bIns="45720" rtlCol="0">
            <a:noAutofit/>
          </a:bodyPr>
          <a:lstStyle/>
          <a:p>
            <a:pPr algn="l"/>
            <a:r>
              <a:rPr lang="en-US" dirty="0"/>
              <a:t>Surfaces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2CABD60B-7CEE-D349-90CA-9EDF97EECC13}"/>
              </a:ext>
            </a:extLst>
          </p:cNvPr>
          <p:cNvSpPr>
            <a:spLocks noGrp="1" noChangeArrowheads="1"/>
          </p:cNvSpPr>
          <p:nvPr>
            <p:ph type="title"/>
          </p:nvPr>
        </p:nvSpPr>
        <p:spPr/>
        <p:txBody>
          <a:bodyPr/>
          <a:lstStyle/>
          <a:p>
            <a:r>
              <a:rPr lang="en-US" altLang="en-US" dirty="0"/>
              <a:t>Exercise 7.1</a:t>
            </a:r>
            <a:br>
              <a:rPr lang="en-US" altLang="en-US" dirty="0"/>
            </a:br>
            <a:r>
              <a:rPr lang="en-US" altLang="en-US" dirty="0"/>
              <a:t>Meshing Schemes</a:t>
            </a:r>
          </a:p>
        </p:txBody>
      </p:sp>
      <p:pic>
        <p:nvPicPr>
          <p:cNvPr id="44034" name="Picture 4">
            <a:extLst>
              <a:ext uri="{FF2B5EF4-FFF2-40B4-BE49-F238E27FC236}">
                <a16:creationId xmlns:a16="http://schemas.microsoft.com/office/drawing/2014/main" id="{3BA4EABA-F8AB-C64D-9D4E-3DFAA1848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5" y="206410"/>
            <a:ext cx="44958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sp>
        <p:nvSpPr>
          <p:cNvPr id="44035" name="Rectangle 5">
            <a:extLst>
              <a:ext uri="{FF2B5EF4-FFF2-40B4-BE49-F238E27FC236}">
                <a16:creationId xmlns:a16="http://schemas.microsoft.com/office/drawing/2014/main" id="{B300F826-83B7-174E-8F0F-449E21804FE8}"/>
              </a:ext>
            </a:extLst>
          </p:cNvPr>
          <p:cNvSpPr>
            <a:spLocks noChangeArrowheads="1"/>
          </p:cNvSpPr>
          <p:nvPr/>
        </p:nvSpPr>
        <p:spPr bwMode="auto">
          <a:xfrm>
            <a:off x="1524000" y="1235075"/>
            <a:ext cx="794146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Aft>
                <a:spcPct val="25000"/>
              </a:spcAft>
            </a:pPr>
            <a:r>
              <a:rPr lang="en-US" altLang="en-US" sz="1600" dirty="0">
                <a:latin typeface="+mn-lt"/>
              </a:rPr>
              <a:t>Reset and import </a:t>
            </a:r>
            <a:r>
              <a:rPr lang="en-US" altLang="en-US" sz="1600" b="1" dirty="0" err="1">
                <a:latin typeface="+mn-lt"/>
              </a:rPr>
              <a:t>schemes.sat</a:t>
            </a:r>
            <a:endParaRPr lang="en-US" altLang="en-US" sz="1600" b="1" dirty="0">
              <a:latin typeface="+mn-lt"/>
            </a:endParaRPr>
          </a:p>
          <a:p>
            <a:pPr>
              <a:spcAft>
                <a:spcPct val="25000"/>
              </a:spcAft>
            </a:pPr>
            <a:r>
              <a:rPr lang="en-US" altLang="en-US" sz="1600" dirty="0">
                <a:latin typeface="+mn-lt"/>
              </a:rPr>
              <a:t>Set mesh size to 1.00</a:t>
            </a:r>
          </a:p>
          <a:p>
            <a:pPr>
              <a:spcAft>
                <a:spcPct val="25000"/>
              </a:spcAft>
            </a:pPr>
            <a:r>
              <a:rPr lang="en-US" altLang="en-US" sz="1600" dirty="0">
                <a:latin typeface="+mn-lt"/>
              </a:rPr>
              <a:t>Use the Auto Calc and mesh all </a:t>
            </a:r>
            <a:br>
              <a:rPr lang="en-US" altLang="en-US" sz="1600" dirty="0">
                <a:latin typeface="+mn-lt"/>
              </a:rPr>
            </a:br>
            <a:r>
              <a:rPr lang="en-US" altLang="en-US" sz="1600" dirty="0">
                <a:latin typeface="+mn-lt"/>
              </a:rPr>
              <a:t>surfaces and volumes and check</a:t>
            </a:r>
            <a:br>
              <a:rPr lang="en-US" altLang="en-US" sz="1600" dirty="0">
                <a:latin typeface="+mn-lt"/>
              </a:rPr>
            </a:br>
            <a:r>
              <a:rPr lang="en-US" altLang="en-US" sz="1600" dirty="0">
                <a:latin typeface="+mn-lt"/>
              </a:rPr>
              <a:t> the auto-selected schemes</a:t>
            </a:r>
          </a:p>
          <a:p>
            <a:pPr>
              <a:spcAft>
                <a:spcPct val="25000"/>
              </a:spcAft>
            </a:pPr>
            <a:endParaRPr lang="en-US" altLang="en-US" sz="1600" dirty="0">
              <a:latin typeface="+mn-lt"/>
            </a:endParaRPr>
          </a:p>
          <a:p>
            <a:pPr>
              <a:spcAft>
                <a:spcPct val="25000"/>
              </a:spcAft>
            </a:pPr>
            <a:endParaRPr lang="en-US" altLang="en-US" sz="1600" dirty="0">
              <a:latin typeface="+mn-lt"/>
            </a:endParaRPr>
          </a:p>
          <a:p>
            <a:pPr>
              <a:spcAft>
                <a:spcPct val="25000"/>
              </a:spcAft>
            </a:pPr>
            <a:r>
              <a:rPr lang="en-US" altLang="en-US" sz="1600" dirty="0">
                <a:latin typeface="+mn-lt"/>
              </a:rPr>
              <a:t>Reset volumes and experiment with different surface and volume meshing schemes.  For example:</a:t>
            </a:r>
          </a:p>
        </p:txBody>
      </p:sp>
      <p:sp>
        <p:nvSpPr>
          <p:cNvPr id="44036" name="Oval 12">
            <a:extLst>
              <a:ext uri="{FF2B5EF4-FFF2-40B4-BE49-F238E27FC236}">
                <a16:creationId xmlns:a16="http://schemas.microsoft.com/office/drawing/2014/main" id="{D2D74207-797A-A04F-B77B-B23F601F4ADE}"/>
              </a:ext>
            </a:extLst>
          </p:cNvPr>
          <p:cNvSpPr>
            <a:spLocks noChangeArrowheads="1"/>
          </p:cNvSpPr>
          <p:nvPr/>
        </p:nvSpPr>
        <p:spPr bwMode="auto">
          <a:xfrm>
            <a:off x="1143001" y="1235075"/>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dirty="0"/>
              <a:t>1</a:t>
            </a:r>
          </a:p>
        </p:txBody>
      </p:sp>
      <p:sp>
        <p:nvSpPr>
          <p:cNvPr id="44037" name="Oval 13">
            <a:extLst>
              <a:ext uri="{FF2B5EF4-FFF2-40B4-BE49-F238E27FC236}">
                <a16:creationId xmlns:a16="http://schemas.microsoft.com/office/drawing/2014/main" id="{147692A8-2673-FA4A-9C92-20B99B38C39A}"/>
              </a:ext>
            </a:extLst>
          </p:cNvPr>
          <p:cNvSpPr>
            <a:spLocks noChangeArrowheads="1"/>
          </p:cNvSpPr>
          <p:nvPr/>
        </p:nvSpPr>
        <p:spPr bwMode="auto">
          <a:xfrm>
            <a:off x="1143001" y="1561776"/>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dirty="0"/>
              <a:t>2</a:t>
            </a:r>
          </a:p>
        </p:txBody>
      </p:sp>
      <p:sp>
        <p:nvSpPr>
          <p:cNvPr id="44038" name="Oval 14">
            <a:extLst>
              <a:ext uri="{FF2B5EF4-FFF2-40B4-BE49-F238E27FC236}">
                <a16:creationId xmlns:a16="http://schemas.microsoft.com/office/drawing/2014/main" id="{C189ED7A-AC17-764C-8E6C-26B2440513CB}"/>
              </a:ext>
            </a:extLst>
          </p:cNvPr>
          <p:cNvSpPr>
            <a:spLocks noChangeArrowheads="1"/>
          </p:cNvSpPr>
          <p:nvPr/>
        </p:nvSpPr>
        <p:spPr bwMode="auto">
          <a:xfrm>
            <a:off x="1143001" y="1882376"/>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dirty="0"/>
              <a:t>3</a:t>
            </a:r>
          </a:p>
        </p:txBody>
      </p:sp>
      <p:sp>
        <p:nvSpPr>
          <p:cNvPr id="44039" name="Oval 15">
            <a:extLst>
              <a:ext uri="{FF2B5EF4-FFF2-40B4-BE49-F238E27FC236}">
                <a16:creationId xmlns:a16="http://schemas.microsoft.com/office/drawing/2014/main" id="{49C82ED3-47A6-8A46-B469-4152F470F533}"/>
              </a:ext>
            </a:extLst>
          </p:cNvPr>
          <p:cNvSpPr>
            <a:spLocks noChangeArrowheads="1"/>
          </p:cNvSpPr>
          <p:nvPr/>
        </p:nvSpPr>
        <p:spPr bwMode="auto">
          <a:xfrm>
            <a:off x="1111252" y="32766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pic>
        <p:nvPicPr>
          <p:cNvPr id="44041" name="Picture 2">
            <a:extLst>
              <a:ext uri="{FF2B5EF4-FFF2-40B4-BE49-F238E27FC236}">
                <a16:creationId xmlns:a16="http://schemas.microsoft.com/office/drawing/2014/main" id="{59764624-CBE9-8940-89D0-88C0905AF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160" y="265490"/>
            <a:ext cx="228917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ACAE9164-6F76-FFFD-1AF8-E3F1BB8EEE3B}"/>
              </a:ext>
            </a:extLst>
          </p:cNvPr>
          <p:cNvSpPr>
            <a:spLocks noChangeArrowheads="1"/>
          </p:cNvSpPr>
          <p:nvPr/>
        </p:nvSpPr>
        <p:spPr bwMode="auto">
          <a:xfrm>
            <a:off x="1965327" y="2670440"/>
            <a:ext cx="1743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Aft>
                <a:spcPct val="25000"/>
              </a:spcAft>
            </a:pPr>
            <a:r>
              <a:rPr lang="en-US" altLang="en-US" sz="1600" dirty="0">
                <a:solidFill>
                  <a:srgbClr val="0070C0"/>
                </a:solidFill>
              </a:rPr>
              <a:t>mesh volume all </a:t>
            </a:r>
          </a:p>
        </p:txBody>
      </p:sp>
      <p:sp>
        <p:nvSpPr>
          <p:cNvPr id="3" name="Rectangle 5">
            <a:extLst>
              <a:ext uri="{FF2B5EF4-FFF2-40B4-BE49-F238E27FC236}">
                <a16:creationId xmlns:a16="http://schemas.microsoft.com/office/drawing/2014/main" id="{BD435C3D-450B-0866-D194-6D835085D344}"/>
              </a:ext>
            </a:extLst>
          </p:cNvPr>
          <p:cNvSpPr>
            <a:spLocks noChangeArrowheads="1"/>
          </p:cNvSpPr>
          <p:nvPr/>
        </p:nvSpPr>
        <p:spPr bwMode="auto">
          <a:xfrm>
            <a:off x="1492252" y="3875632"/>
            <a:ext cx="24796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Aft>
                <a:spcPct val="25000"/>
              </a:spcAft>
            </a:pPr>
            <a:r>
              <a:rPr lang="en-US" altLang="en-US" sz="1600" dirty="0">
                <a:solidFill>
                  <a:srgbClr val="0070C0"/>
                </a:solidFill>
              </a:rPr>
              <a:t>surface 9 scheme circle</a:t>
            </a:r>
          </a:p>
          <a:p>
            <a:pPr>
              <a:spcAft>
                <a:spcPct val="25000"/>
              </a:spcAft>
            </a:pPr>
            <a:r>
              <a:rPr lang="en-US" altLang="en-US" sz="1600" dirty="0">
                <a:solidFill>
                  <a:srgbClr val="0070C0"/>
                </a:solidFill>
              </a:rPr>
              <a:t>mesh surface 9</a:t>
            </a:r>
          </a:p>
          <a:p>
            <a:pPr>
              <a:spcAft>
                <a:spcPct val="25000"/>
              </a:spcAft>
            </a:pPr>
            <a:r>
              <a:rPr lang="en-US" altLang="en-US" sz="1600" dirty="0">
                <a:solidFill>
                  <a:srgbClr val="0070C0"/>
                </a:solidFill>
              </a:rPr>
              <a:t>mesh vol 2</a:t>
            </a:r>
          </a:p>
        </p:txBody>
      </p:sp>
      <p:pic>
        <p:nvPicPr>
          <p:cNvPr id="5" name="Picture 4">
            <a:extLst>
              <a:ext uri="{FF2B5EF4-FFF2-40B4-BE49-F238E27FC236}">
                <a16:creationId xmlns:a16="http://schemas.microsoft.com/office/drawing/2014/main" id="{9FBC3910-A51E-F438-72C3-2AB99046F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4" y="4824321"/>
            <a:ext cx="1270000" cy="1636690"/>
          </a:xfrm>
          <a:prstGeom prst="rect">
            <a:avLst/>
          </a:prstGeom>
        </p:spPr>
      </p:pic>
      <p:sp>
        <p:nvSpPr>
          <p:cNvPr id="8" name="Rectangle 5">
            <a:extLst>
              <a:ext uri="{FF2B5EF4-FFF2-40B4-BE49-F238E27FC236}">
                <a16:creationId xmlns:a16="http://schemas.microsoft.com/office/drawing/2014/main" id="{9347F28A-6258-F6F9-C279-04CFB0AABE60}"/>
              </a:ext>
            </a:extLst>
          </p:cNvPr>
          <p:cNvSpPr>
            <a:spLocks noChangeArrowheads="1"/>
          </p:cNvSpPr>
          <p:nvPr/>
        </p:nvSpPr>
        <p:spPr bwMode="auto">
          <a:xfrm>
            <a:off x="4243388" y="3875631"/>
            <a:ext cx="38385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Aft>
                <a:spcPct val="25000"/>
              </a:spcAft>
            </a:pPr>
            <a:r>
              <a:rPr lang="en-US" altLang="en-US" sz="1600" dirty="0">
                <a:solidFill>
                  <a:srgbClr val="0070C0"/>
                </a:solidFill>
              </a:rPr>
              <a:t>surface 17 scheme hole </a:t>
            </a:r>
            <a:r>
              <a:rPr lang="en-US" altLang="en-US" sz="1600" dirty="0" err="1">
                <a:solidFill>
                  <a:srgbClr val="0070C0"/>
                </a:solidFill>
              </a:rPr>
              <a:t>rad_intervals</a:t>
            </a:r>
            <a:r>
              <a:rPr lang="en-US" altLang="en-US" sz="1600" dirty="0">
                <a:solidFill>
                  <a:srgbClr val="0070C0"/>
                </a:solidFill>
              </a:rPr>
              <a:t> 4 </a:t>
            </a:r>
          </a:p>
          <a:p>
            <a:pPr>
              <a:spcAft>
                <a:spcPct val="25000"/>
              </a:spcAft>
            </a:pPr>
            <a:r>
              <a:rPr lang="en-US" altLang="en-US" sz="1600" dirty="0">
                <a:solidFill>
                  <a:srgbClr val="0070C0"/>
                </a:solidFill>
              </a:rPr>
              <a:t>mesh surface 17</a:t>
            </a:r>
          </a:p>
          <a:p>
            <a:pPr>
              <a:spcAft>
                <a:spcPct val="25000"/>
              </a:spcAft>
            </a:pPr>
            <a:r>
              <a:rPr lang="en-US" altLang="en-US" sz="1600" dirty="0">
                <a:solidFill>
                  <a:srgbClr val="0070C0"/>
                </a:solidFill>
              </a:rPr>
              <a:t>mesh vol 3</a:t>
            </a:r>
          </a:p>
        </p:txBody>
      </p:sp>
      <p:sp>
        <p:nvSpPr>
          <p:cNvPr id="9" name="TextBox 8">
            <a:extLst>
              <a:ext uri="{FF2B5EF4-FFF2-40B4-BE49-F238E27FC236}">
                <a16:creationId xmlns:a16="http://schemas.microsoft.com/office/drawing/2014/main" id="{479FB5C6-BB9C-2123-3844-15C539730419}"/>
              </a:ext>
            </a:extLst>
          </p:cNvPr>
          <p:cNvSpPr txBox="1"/>
          <p:nvPr/>
        </p:nvSpPr>
        <p:spPr>
          <a:xfrm>
            <a:off x="1912938" y="6280036"/>
            <a:ext cx="1638301" cy="361950"/>
          </a:xfrm>
          <a:prstGeom prst="rect">
            <a:avLst/>
          </a:prstGeom>
        </p:spPr>
        <p:txBody>
          <a:bodyPr vert="horz" wrap="none" lIns="91440" tIns="45720" rIns="91440" bIns="45720" rtlCol="0">
            <a:noAutofit/>
          </a:bodyPr>
          <a:lstStyle/>
          <a:p>
            <a:pPr algn="l"/>
            <a:r>
              <a:rPr lang="en-US" sz="1200" dirty="0"/>
              <a:t>Volume 2</a:t>
            </a:r>
          </a:p>
        </p:txBody>
      </p:sp>
      <p:pic>
        <p:nvPicPr>
          <p:cNvPr id="11" name="Picture 10">
            <a:extLst>
              <a:ext uri="{FF2B5EF4-FFF2-40B4-BE49-F238E27FC236}">
                <a16:creationId xmlns:a16="http://schemas.microsoft.com/office/drawing/2014/main" id="{6788D21C-9EED-6BFF-FED4-ADE52159D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747" y="4802878"/>
            <a:ext cx="1593864" cy="1745513"/>
          </a:xfrm>
          <a:prstGeom prst="rect">
            <a:avLst/>
          </a:prstGeom>
        </p:spPr>
      </p:pic>
      <p:sp>
        <p:nvSpPr>
          <p:cNvPr id="12" name="TextBox 11">
            <a:extLst>
              <a:ext uri="{FF2B5EF4-FFF2-40B4-BE49-F238E27FC236}">
                <a16:creationId xmlns:a16="http://schemas.microsoft.com/office/drawing/2014/main" id="{43F89278-90A6-C2D9-A0B9-4401DE521FA5}"/>
              </a:ext>
            </a:extLst>
          </p:cNvPr>
          <p:cNvSpPr txBox="1"/>
          <p:nvPr/>
        </p:nvSpPr>
        <p:spPr>
          <a:xfrm>
            <a:off x="3834582" y="5023943"/>
            <a:ext cx="1638301" cy="361950"/>
          </a:xfrm>
          <a:prstGeom prst="rect">
            <a:avLst/>
          </a:prstGeom>
        </p:spPr>
        <p:txBody>
          <a:bodyPr vert="horz" wrap="none" lIns="91440" tIns="45720" rIns="91440" bIns="45720" rtlCol="0">
            <a:noAutofit/>
          </a:bodyPr>
          <a:lstStyle/>
          <a:p>
            <a:pPr algn="l"/>
            <a:r>
              <a:rPr lang="en-US" sz="1200" dirty="0"/>
              <a:t>Volume 3</a:t>
            </a:r>
          </a:p>
        </p:txBody>
      </p:sp>
      <p:sp>
        <p:nvSpPr>
          <p:cNvPr id="13" name="Rectangle 5">
            <a:extLst>
              <a:ext uri="{FF2B5EF4-FFF2-40B4-BE49-F238E27FC236}">
                <a16:creationId xmlns:a16="http://schemas.microsoft.com/office/drawing/2014/main" id="{EF324B5E-D58D-A852-E68D-9BC8C006EDD9}"/>
              </a:ext>
            </a:extLst>
          </p:cNvPr>
          <p:cNvSpPr>
            <a:spLocks noChangeArrowheads="1"/>
          </p:cNvSpPr>
          <p:nvPr/>
        </p:nvSpPr>
        <p:spPr bwMode="auto">
          <a:xfrm>
            <a:off x="8709023" y="5443790"/>
            <a:ext cx="3838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Aft>
                <a:spcPct val="25000"/>
              </a:spcAft>
            </a:pPr>
            <a:r>
              <a:rPr lang="en-US" altLang="en-US" sz="1600" dirty="0">
                <a:solidFill>
                  <a:srgbClr val="0070C0"/>
                </a:solidFill>
              </a:rPr>
              <a:t>volume 5 scheme polyhedron</a:t>
            </a:r>
          </a:p>
          <a:p>
            <a:pPr>
              <a:spcAft>
                <a:spcPct val="25000"/>
              </a:spcAft>
            </a:pPr>
            <a:r>
              <a:rPr lang="en-US" altLang="en-US" sz="1600" dirty="0">
                <a:solidFill>
                  <a:srgbClr val="0070C0"/>
                </a:solidFill>
              </a:rPr>
              <a:t>mesh vol 5</a:t>
            </a:r>
          </a:p>
        </p:txBody>
      </p:sp>
      <p:pic>
        <p:nvPicPr>
          <p:cNvPr id="15" name="Picture 14">
            <a:extLst>
              <a:ext uri="{FF2B5EF4-FFF2-40B4-BE49-F238E27FC236}">
                <a16:creationId xmlns:a16="http://schemas.microsoft.com/office/drawing/2014/main" id="{FA892FB0-3C1F-1999-C682-8FD45A0E08D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26284" y="4837408"/>
            <a:ext cx="1474816" cy="1629157"/>
          </a:xfrm>
          <a:prstGeom prst="rect">
            <a:avLst/>
          </a:prstGeom>
        </p:spPr>
      </p:pic>
      <p:sp>
        <p:nvSpPr>
          <p:cNvPr id="16" name="TextBox 15">
            <a:extLst>
              <a:ext uri="{FF2B5EF4-FFF2-40B4-BE49-F238E27FC236}">
                <a16:creationId xmlns:a16="http://schemas.microsoft.com/office/drawing/2014/main" id="{31EDF463-B0AD-BB89-30AC-91729171341C}"/>
              </a:ext>
            </a:extLst>
          </p:cNvPr>
          <p:cNvSpPr txBox="1"/>
          <p:nvPr/>
        </p:nvSpPr>
        <p:spPr>
          <a:xfrm>
            <a:off x="6723820" y="5831254"/>
            <a:ext cx="1638301" cy="361950"/>
          </a:xfrm>
          <a:prstGeom prst="rect">
            <a:avLst/>
          </a:prstGeom>
        </p:spPr>
        <p:txBody>
          <a:bodyPr vert="horz" wrap="none" lIns="91440" tIns="45720" rIns="91440" bIns="45720" rtlCol="0">
            <a:noAutofit/>
          </a:bodyPr>
          <a:lstStyle/>
          <a:p>
            <a:pPr algn="l"/>
            <a:r>
              <a:rPr lang="en-US" sz="1200" dirty="0"/>
              <a:t>Volume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540AF190-5F63-894A-BBAD-DF1553824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3124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E63D48E8-7CD1-AC4E-BD05-F1531614F024}"/>
              </a:ext>
            </a:extLst>
          </p:cNvPr>
          <p:cNvGrpSpPr>
            <a:grpSpLocks/>
          </p:cNvGrpSpPr>
          <p:nvPr/>
        </p:nvGrpSpPr>
        <p:grpSpPr bwMode="auto">
          <a:xfrm>
            <a:off x="4445001" y="1495425"/>
            <a:ext cx="3394075" cy="4546600"/>
            <a:chOff x="2921575" y="1495295"/>
            <a:chExt cx="3393868" cy="4546487"/>
          </a:xfrm>
        </p:grpSpPr>
        <p:pic>
          <p:nvPicPr>
            <p:cNvPr id="31862" name="Picture 27">
              <a:extLst>
                <a:ext uri="{FF2B5EF4-FFF2-40B4-BE49-F238E27FC236}">
                  <a16:creationId xmlns:a16="http://schemas.microsoft.com/office/drawing/2014/main" id="{7A667F3C-2ADB-814A-ACC5-3A9192338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575" y="1495295"/>
              <a:ext cx="3021579" cy="45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63" name="TextBox 28">
              <a:extLst>
                <a:ext uri="{FF2B5EF4-FFF2-40B4-BE49-F238E27FC236}">
                  <a16:creationId xmlns:a16="http://schemas.microsoft.com/office/drawing/2014/main" id="{B201A211-DE01-E545-85CF-BCD3F0DB7719}"/>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64" name="Straight Arrow Connector 29">
              <a:extLst>
                <a:ext uri="{FF2B5EF4-FFF2-40B4-BE49-F238E27FC236}">
                  <a16:creationId xmlns:a16="http://schemas.microsoft.com/office/drawing/2014/main" id="{91416CC2-3B37-1543-864E-2F216463B00B}"/>
                </a:ext>
              </a:extLst>
            </p:cNvPr>
            <p:cNvCxnSpPr>
              <a:cxnSpLocks noChangeShapeType="1"/>
              <a:stCxn id="31863"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65" name="Straight Arrow Connector 30">
              <a:extLst>
                <a:ext uri="{FF2B5EF4-FFF2-40B4-BE49-F238E27FC236}">
                  <a16:creationId xmlns:a16="http://schemas.microsoft.com/office/drawing/2014/main" id="{F45998DA-7DB2-FC45-B35B-6DB52F5439E9}"/>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2" name="Group 31">
            <a:extLst>
              <a:ext uri="{FF2B5EF4-FFF2-40B4-BE49-F238E27FC236}">
                <a16:creationId xmlns:a16="http://schemas.microsoft.com/office/drawing/2014/main" id="{6BA4D92F-4B4F-9747-B11F-10F216E40EA9}"/>
              </a:ext>
            </a:extLst>
          </p:cNvPr>
          <p:cNvGrpSpPr>
            <a:grpSpLocks/>
          </p:cNvGrpSpPr>
          <p:nvPr/>
        </p:nvGrpSpPr>
        <p:grpSpPr bwMode="auto">
          <a:xfrm>
            <a:off x="4432300" y="1477964"/>
            <a:ext cx="4459288" cy="4592637"/>
            <a:chOff x="2908875" y="1477432"/>
            <a:chExt cx="4458349" cy="4593168"/>
          </a:xfrm>
        </p:grpSpPr>
        <p:pic>
          <p:nvPicPr>
            <p:cNvPr id="31856" name="Picture 32">
              <a:extLst>
                <a:ext uri="{FF2B5EF4-FFF2-40B4-BE49-F238E27FC236}">
                  <a16:creationId xmlns:a16="http://schemas.microsoft.com/office/drawing/2014/main" id="{7875F9DE-1E45-E943-8E30-AB8381F71D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8875" y="1477432"/>
              <a:ext cx="3026419" cy="459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57" name="TextBox 33">
              <a:extLst>
                <a:ext uri="{FF2B5EF4-FFF2-40B4-BE49-F238E27FC236}">
                  <a16:creationId xmlns:a16="http://schemas.microsoft.com/office/drawing/2014/main" id="{38A5EA92-5E5A-464F-9A42-10A081207DEF}"/>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58" name="Straight Arrow Connector 34">
              <a:extLst>
                <a:ext uri="{FF2B5EF4-FFF2-40B4-BE49-F238E27FC236}">
                  <a16:creationId xmlns:a16="http://schemas.microsoft.com/office/drawing/2014/main" id="{12268216-B261-FA44-B23D-EA141EC91790}"/>
                </a:ext>
              </a:extLst>
            </p:cNvPr>
            <p:cNvCxnSpPr>
              <a:cxnSpLocks noChangeShapeType="1"/>
              <a:stCxn id="31857"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59" name="Straight Arrow Connector 35">
              <a:extLst>
                <a:ext uri="{FF2B5EF4-FFF2-40B4-BE49-F238E27FC236}">
                  <a16:creationId xmlns:a16="http://schemas.microsoft.com/office/drawing/2014/main" id="{C4940752-400F-D840-AE9F-295A379CF66B}"/>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60" name="TextBox 36">
              <a:extLst>
                <a:ext uri="{FF2B5EF4-FFF2-40B4-BE49-F238E27FC236}">
                  <a16:creationId xmlns:a16="http://schemas.microsoft.com/office/drawing/2014/main" id="{6E9815E1-3C6B-3A49-B340-C0FD01DE52C4}"/>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61" name="Straight Arrow Connector 37">
              <a:extLst>
                <a:ext uri="{FF2B5EF4-FFF2-40B4-BE49-F238E27FC236}">
                  <a16:creationId xmlns:a16="http://schemas.microsoft.com/office/drawing/2014/main" id="{2455D0C0-E140-C749-A90D-0A685346E84E}"/>
                </a:ext>
              </a:extLst>
            </p:cNvPr>
            <p:cNvCxnSpPr>
              <a:cxnSpLocks noChangeShapeType="1"/>
              <a:stCxn id="31860"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9" name="Group 38">
            <a:extLst>
              <a:ext uri="{FF2B5EF4-FFF2-40B4-BE49-F238E27FC236}">
                <a16:creationId xmlns:a16="http://schemas.microsoft.com/office/drawing/2014/main" id="{9ABD365E-BE31-0C42-A959-5201C43D2271}"/>
              </a:ext>
            </a:extLst>
          </p:cNvPr>
          <p:cNvGrpSpPr>
            <a:grpSpLocks/>
          </p:cNvGrpSpPr>
          <p:nvPr/>
        </p:nvGrpSpPr>
        <p:grpSpPr bwMode="auto">
          <a:xfrm>
            <a:off x="4437064" y="1477964"/>
            <a:ext cx="4454525" cy="4600575"/>
            <a:chOff x="2912357" y="1477614"/>
            <a:chExt cx="4454867" cy="4600420"/>
          </a:xfrm>
        </p:grpSpPr>
        <p:pic>
          <p:nvPicPr>
            <p:cNvPr id="31850" name="Picture 39">
              <a:extLst>
                <a:ext uri="{FF2B5EF4-FFF2-40B4-BE49-F238E27FC236}">
                  <a16:creationId xmlns:a16="http://schemas.microsoft.com/office/drawing/2014/main" id="{3583FAD3-2FCF-EC48-B08B-C608A33BE9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2357" y="1477614"/>
              <a:ext cx="3021845" cy="46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51" name="TextBox 40">
              <a:extLst>
                <a:ext uri="{FF2B5EF4-FFF2-40B4-BE49-F238E27FC236}">
                  <a16:creationId xmlns:a16="http://schemas.microsoft.com/office/drawing/2014/main" id="{2F6B59B7-C9E1-5F46-830D-1F0189D5B433}"/>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52" name="Straight Arrow Connector 41">
              <a:extLst>
                <a:ext uri="{FF2B5EF4-FFF2-40B4-BE49-F238E27FC236}">
                  <a16:creationId xmlns:a16="http://schemas.microsoft.com/office/drawing/2014/main" id="{7FD1F4E1-BD17-1F4C-A35D-3B4C2554A4B4}"/>
                </a:ext>
              </a:extLst>
            </p:cNvPr>
            <p:cNvCxnSpPr>
              <a:cxnSpLocks noChangeShapeType="1"/>
              <a:stCxn id="31851"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53" name="Straight Arrow Connector 42">
              <a:extLst>
                <a:ext uri="{FF2B5EF4-FFF2-40B4-BE49-F238E27FC236}">
                  <a16:creationId xmlns:a16="http://schemas.microsoft.com/office/drawing/2014/main" id="{55B34FCB-9BF9-3B41-B5EB-74A9EE6F1B22}"/>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54" name="TextBox 43">
              <a:extLst>
                <a:ext uri="{FF2B5EF4-FFF2-40B4-BE49-F238E27FC236}">
                  <a16:creationId xmlns:a16="http://schemas.microsoft.com/office/drawing/2014/main" id="{8ECBD633-BACC-BA46-9D62-6A51770C3EEA}"/>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55" name="Straight Arrow Connector 44">
              <a:extLst>
                <a:ext uri="{FF2B5EF4-FFF2-40B4-BE49-F238E27FC236}">
                  <a16:creationId xmlns:a16="http://schemas.microsoft.com/office/drawing/2014/main" id="{6908D484-5A61-094A-8081-DF0DE39F8FE6}"/>
                </a:ext>
              </a:extLst>
            </p:cNvPr>
            <p:cNvCxnSpPr>
              <a:cxnSpLocks noChangeShapeType="1"/>
              <a:stCxn id="31854"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6" name="Group 45">
            <a:extLst>
              <a:ext uri="{FF2B5EF4-FFF2-40B4-BE49-F238E27FC236}">
                <a16:creationId xmlns:a16="http://schemas.microsoft.com/office/drawing/2014/main" id="{0A1C2545-1E71-DA43-9D10-B50164DBED2C}"/>
              </a:ext>
            </a:extLst>
          </p:cNvPr>
          <p:cNvGrpSpPr>
            <a:grpSpLocks/>
          </p:cNvGrpSpPr>
          <p:nvPr/>
        </p:nvGrpSpPr>
        <p:grpSpPr bwMode="auto">
          <a:xfrm>
            <a:off x="4467226" y="1514476"/>
            <a:ext cx="4424363" cy="4538663"/>
            <a:chOff x="2943695" y="1514034"/>
            <a:chExt cx="4423529" cy="4539510"/>
          </a:xfrm>
        </p:grpSpPr>
        <p:pic>
          <p:nvPicPr>
            <p:cNvPr id="31844" name="Picture 46">
              <a:extLst>
                <a:ext uri="{FF2B5EF4-FFF2-40B4-BE49-F238E27FC236}">
                  <a16:creationId xmlns:a16="http://schemas.microsoft.com/office/drawing/2014/main" id="{B22658DB-6857-B74D-A2E0-9D4643BFFF2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3695" y="1514034"/>
              <a:ext cx="2997438" cy="45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5" name="TextBox 47">
              <a:extLst>
                <a:ext uri="{FF2B5EF4-FFF2-40B4-BE49-F238E27FC236}">
                  <a16:creationId xmlns:a16="http://schemas.microsoft.com/office/drawing/2014/main" id="{91A9A91C-FB0B-2F4E-AC87-1A6754AEA3D2}"/>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46" name="Straight Arrow Connector 48">
              <a:extLst>
                <a:ext uri="{FF2B5EF4-FFF2-40B4-BE49-F238E27FC236}">
                  <a16:creationId xmlns:a16="http://schemas.microsoft.com/office/drawing/2014/main" id="{38872A63-49F9-D241-AE93-FE7EF25CC3EF}"/>
                </a:ext>
              </a:extLst>
            </p:cNvPr>
            <p:cNvCxnSpPr>
              <a:cxnSpLocks noChangeShapeType="1"/>
              <a:stCxn id="31845"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47" name="Straight Arrow Connector 49">
              <a:extLst>
                <a:ext uri="{FF2B5EF4-FFF2-40B4-BE49-F238E27FC236}">
                  <a16:creationId xmlns:a16="http://schemas.microsoft.com/office/drawing/2014/main" id="{2841E4CE-7A6B-A341-B1CC-899C2CEDBE97}"/>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48" name="TextBox 50">
              <a:extLst>
                <a:ext uri="{FF2B5EF4-FFF2-40B4-BE49-F238E27FC236}">
                  <a16:creationId xmlns:a16="http://schemas.microsoft.com/office/drawing/2014/main" id="{B2F1A292-D997-8A4E-9693-43D454E28F44}"/>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49" name="Straight Arrow Connector 51">
              <a:extLst>
                <a:ext uri="{FF2B5EF4-FFF2-40B4-BE49-F238E27FC236}">
                  <a16:creationId xmlns:a16="http://schemas.microsoft.com/office/drawing/2014/main" id="{9507AF04-1F73-D249-9BE8-A0CE22C3612A}"/>
                </a:ext>
              </a:extLst>
            </p:cNvPr>
            <p:cNvCxnSpPr>
              <a:cxnSpLocks noChangeShapeType="1"/>
              <a:stCxn id="31848"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3" name="Group 52">
            <a:extLst>
              <a:ext uri="{FF2B5EF4-FFF2-40B4-BE49-F238E27FC236}">
                <a16:creationId xmlns:a16="http://schemas.microsoft.com/office/drawing/2014/main" id="{7A2911D1-6FD5-8B43-AA73-4AE4FB6AF3A0}"/>
              </a:ext>
            </a:extLst>
          </p:cNvPr>
          <p:cNvGrpSpPr>
            <a:grpSpLocks/>
          </p:cNvGrpSpPr>
          <p:nvPr/>
        </p:nvGrpSpPr>
        <p:grpSpPr bwMode="auto">
          <a:xfrm>
            <a:off x="4452938" y="1490663"/>
            <a:ext cx="4438650" cy="4559300"/>
            <a:chOff x="2929469" y="1490136"/>
            <a:chExt cx="4437755" cy="4559298"/>
          </a:xfrm>
        </p:grpSpPr>
        <p:pic>
          <p:nvPicPr>
            <p:cNvPr id="31838" name="Picture 53">
              <a:extLst>
                <a:ext uri="{FF2B5EF4-FFF2-40B4-BE49-F238E27FC236}">
                  <a16:creationId xmlns:a16="http://schemas.microsoft.com/office/drawing/2014/main" id="{B796FBC4-9E67-7642-99CD-EFCABDC98E8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9469" y="1490136"/>
              <a:ext cx="3016818" cy="455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39" name="TextBox 54">
              <a:extLst>
                <a:ext uri="{FF2B5EF4-FFF2-40B4-BE49-F238E27FC236}">
                  <a16:creationId xmlns:a16="http://schemas.microsoft.com/office/drawing/2014/main" id="{634A77C3-F435-7F4A-8FA9-29331262F995}"/>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40" name="Straight Arrow Connector 55">
              <a:extLst>
                <a:ext uri="{FF2B5EF4-FFF2-40B4-BE49-F238E27FC236}">
                  <a16:creationId xmlns:a16="http://schemas.microsoft.com/office/drawing/2014/main" id="{3CEF0D80-179F-1141-AF2E-136B52B4E130}"/>
                </a:ext>
              </a:extLst>
            </p:cNvPr>
            <p:cNvCxnSpPr>
              <a:cxnSpLocks noChangeShapeType="1"/>
              <a:stCxn id="31839"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41" name="Straight Arrow Connector 56">
              <a:extLst>
                <a:ext uri="{FF2B5EF4-FFF2-40B4-BE49-F238E27FC236}">
                  <a16:creationId xmlns:a16="http://schemas.microsoft.com/office/drawing/2014/main" id="{0063CBB3-DB9D-AF40-A443-D85CDCC84026}"/>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42" name="TextBox 57">
              <a:extLst>
                <a:ext uri="{FF2B5EF4-FFF2-40B4-BE49-F238E27FC236}">
                  <a16:creationId xmlns:a16="http://schemas.microsoft.com/office/drawing/2014/main" id="{15331115-0F7D-684D-B5BA-AB965BEADE91}"/>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43" name="Straight Arrow Connector 58">
              <a:extLst>
                <a:ext uri="{FF2B5EF4-FFF2-40B4-BE49-F238E27FC236}">
                  <a16:creationId xmlns:a16="http://schemas.microsoft.com/office/drawing/2014/main" id="{DEE64075-2DB8-FF40-892B-F03A27481293}"/>
                </a:ext>
              </a:extLst>
            </p:cNvPr>
            <p:cNvCxnSpPr>
              <a:cxnSpLocks noChangeShapeType="1"/>
              <a:stCxn id="31842"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0" name="Group 59">
            <a:extLst>
              <a:ext uri="{FF2B5EF4-FFF2-40B4-BE49-F238E27FC236}">
                <a16:creationId xmlns:a16="http://schemas.microsoft.com/office/drawing/2014/main" id="{1DA853DF-6430-5F4B-9946-DE1A8274C84B}"/>
              </a:ext>
            </a:extLst>
          </p:cNvPr>
          <p:cNvGrpSpPr>
            <a:grpSpLocks/>
          </p:cNvGrpSpPr>
          <p:nvPr/>
        </p:nvGrpSpPr>
        <p:grpSpPr bwMode="auto">
          <a:xfrm>
            <a:off x="4470400" y="1516063"/>
            <a:ext cx="4421188" cy="4533900"/>
            <a:chOff x="2946399" y="1515339"/>
            <a:chExt cx="4420825" cy="4534094"/>
          </a:xfrm>
        </p:grpSpPr>
        <p:pic>
          <p:nvPicPr>
            <p:cNvPr id="31832" name="Picture 60">
              <a:extLst>
                <a:ext uri="{FF2B5EF4-FFF2-40B4-BE49-F238E27FC236}">
                  <a16:creationId xmlns:a16="http://schemas.microsoft.com/office/drawing/2014/main" id="{9C4C2BE9-E658-2947-A675-B51A98CBFE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6399" y="1515339"/>
              <a:ext cx="3000049" cy="453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33" name="TextBox 61">
              <a:extLst>
                <a:ext uri="{FF2B5EF4-FFF2-40B4-BE49-F238E27FC236}">
                  <a16:creationId xmlns:a16="http://schemas.microsoft.com/office/drawing/2014/main" id="{7C35DD08-4CEE-8446-90B7-D15DC5729BCA}"/>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34" name="Straight Arrow Connector 62">
              <a:extLst>
                <a:ext uri="{FF2B5EF4-FFF2-40B4-BE49-F238E27FC236}">
                  <a16:creationId xmlns:a16="http://schemas.microsoft.com/office/drawing/2014/main" id="{706F7951-AC0B-3C4F-BEE8-985119896144}"/>
                </a:ext>
              </a:extLst>
            </p:cNvPr>
            <p:cNvCxnSpPr>
              <a:cxnSpLocks noChangeShapeType="1"/>
              <a:stCxn id="31833"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35" name="Straight Arrow Connector 63">
              <a:extLst>
                <a:ext uri="{FF2B5EF4-FFF2-40B4-BE49-F238E27FC236}">
                  <a16:creationId xmlns:a16="http://schemas.microsoft.com/office/drawing/2014/main" id="{451AF423-E02E-2D4C-8ECD-A77A984B11FE}"/>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36" name="TextBox 64">
              <a:extLst>
                <a:ext uri="{FF2B5EF4-FFF2-40B4-BE49-F238E27FC236}">
                  <a16:creationId xmlns:a16="http://schemas.microsoft.com/office/drawing/2014/main" id="{168E625B-6423-2848-8038-D625658C1A0A}"/>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37" name="Straight Arrow Connector 65">
              <a:extLst>
                <a:ext uri="{FF2B5EF4-FFF2-40B4-BE49-F238E27FC236}">
                  <a16:creationId xmlns:a16="http://schemas.microsoft.com/office/drawing/2014/main" id="{1C7FDB4C-D369-A345-BEA5-D01A7245E605}"/>
                </a:ext>
              </a:extLst>
            </p:cNvPr>
            <p:cNvCxnSpPr>
              <a:cxnSpLocks noChangeShapeType="1"/>
              <a:stCxn id="31836"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7" name="Group 66">
            <a:extLst>
              <a:ext uri="{FF2B5EF4-FFF2-40B4-BE49-F238E27FC236}">
                <a16:creationId xmlns:a16="http://schemas.microsoft.com/office/drawing/2014/main" id="{CA72FADA-6368-834D-BB27-2A5F758D06C7}"/>
              </a:ext>
            </a:extLst>
          </p:cNvPr>
          <p:cNvGrpSpPr>
            <a:grpSpLocks/>
          </p:cNvGrpSpPr>
          <p:nvPr/>
        </p:nvGrpSpPr>
        <p:grpSpPr bwMode="auto">
          <a:xfrm>
            <a:off x="4465638" y="1503364"/>
            <a:ext cx="4425950" cy="4549775"/>
            <a:chOff x="2942167" y="1503821"/>
            <a:chExt cx="4425057" cy="4548842"/>
          </a:xfrm>
        </p:grpSpPr>
        <p:pic>
          <p:nvPicPr>
            <p:cNvPr id="31826" name="Picture 67">
              <a:extLst>
                <a:ext uri="{FF2B5EF4-FFF2-40B4-BE49-F238E27FC236}">
                  <a16:creationId xmlns:a16="http://schemas.microsoft.com/office/drawing/2014/main" id="{5142ECF3-0B95-3C44-863A-347067CF994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42167" y="1503821"/>
              <a:ext cx="3009900" cy="45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27" name="TextBox 68">
              <a:extLst>
                <a:ext uri="{FF2B5EF4-FFF2-40B4-BE49-F238E27FC236}">
                  <a16:creationId xmlns:a16="http://schemas.microsoft.com/office/drawing/2014/main" id="{80DB06F0-6EF5-434A-AF3C-BC0CA9C0328A}"/>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28" name="Straight Arrow Connector 69">
              <a:extLst>
                <a:ext uri="{FF2B5EF4-FFF2-40B4-BE49-F238E27FC236}">
                  <a16:creationId xmlns:a16="http://schemas.microsoft.com/office/drawing/2014/main" id="{EF7B84BB-1DB2-024E-9E88-32D44F99B93F}"/>
                </a:ext>
              </a:extLst>
            </p:cNvPr>
            <p:cNvCxnSpPr>
              <a:cxnSpLocks noChangeShapeType="1"/>
              <a:stCxn id="31827"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29" name="Straight Arrow Connector 70">
              <a:extLst>
                <a:ext uri="{FF2B5EF4-FFF2-40B4-BE49-F238E27FC236}">
                  <a16:creationId xmlns:a16="http://schemas.microsoft.com/office/drawing/2014/main" id="{83FDDBD2-10A7-D943-8905-6528B160A36F}"/>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30" name="TextBox 71">
              <a:extLst>
                <a:ext uri="{FF2B5EF4-FFF2-40B4-BE49-F238E27FC236}">
                  <a16:creationId xmlns:a16="http://schemas.microsoft.com/office/drawing/2014/main" id="{961F2F88-E7B4-3347-94CA-E558AAB7F5A7}"/>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31" name="Straight Arrow Connector 72">
              <a:extLst>
                <a:ext uri="{FF2B5EF4-FFF2-40B4-BE49-F238E27FC236}">
                  <a16:creationId xmlns:a16="http://schemas.microsoft.com/office/drawing/2014/main" id="{45A0FA6E-7D78-0A4A-A1D5-EA76BDF6EAE3}"/>
                </a:ext>
              </a:extLst>
            </p:cNvPr>
            <p:cNvCxnSpPr>
              <a:cxnSpLocks noChangeShapeType="1"/>
              <a:stCxn id="31830"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4" name="Group 73">
            <a:extLst>
              <a:ext uri="{FF2B5EF4-FFF2-40B4-BE49-F238E27FC236}">
                <a16:creationId xmlns:a16="http://schemas.microsoft.com/office/drawing/2014/main" id="{396D0F82-1835-3643-B6EA-EA676FE1CD82}"/>
              </a:ext>
            </a:extLst>
          </p:cNvPr>
          <p:cNvGrpSpPr>
            <a:grpSpLocks/>
          </p:cNvGrpSpPr>
          <p:nvPr/>
        </p:nvGrpSpPr>
        <p:grpSpPr bwMode="auto">
          <a:xfrm>
            <a:off x="4452938" y="1506539"/>
            <a:ext cx="4438650" cy="4530725"/>
            <a:chOff x="2929469" y="1507067"/>
            <a:chExt cx="4437755" cy="4530097"/>
          </a:xfrm>
        </p:grpSpPr>
        <p:pic>
          <p:nvPicPr>
            <p:cNvPr id="31820" name="Picture 74">
              <a:extLst>
                <a:ext uri="{FF2B5EF4-FFF2-40B4-BE49-F238E27FC236}">
                  <a16:creationId xmlns:a16="http://schemas.microsoft.com/office/drawing/2014/main" id="{6AD375F7-7EFC-674A-BAAD-27A6B56C669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29469" y="1507067"/>
              <a:ext cx="3005664" cy="453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21" name="TextBox 75">
              <a:extLst>
                <a:ext uri="{FF2B5EF4-FFF2-40B4-BE49-F238E27FC236}">
                  <a16:creationId xmlns:a16="http://schemas.microsoft.com/office/drawing/2014/main" id="{A32E46C7-8F93-5B4F-BD84-54DD0A43C599}"/>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22" name="Straight Arrow Connector 76">
              <a:extLst>
                <a:ext uri="{FF2B5EF4-FFF2-40B4-BE49-F238E27FC236}">
                  <a16:creationId xmlns:a16="http://schemas.microsoft.com/office/drawing/2014/main" id="{3B875070-CD75-744E-B40F-21E7F53C0196}"/>
                </a:ext>
              </a:extLst>
            </p:cNvPr>
            <p:cNvCxnSpPr>
              <a:cxnSpLocks noChangeShapeType="1"/>
              <a:stCxn id="31821"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23" name="Straight Arrow Connector 77">
              <a:extLst>
                <a:ext uri="{FF2B5EF4-FFF2-40B4-BE49-F238E27FC236}">
                  <a16:creationId xmlns:a16="http://schemas.microsoft.com/office/drawing/2014/main" id="{36498EE8-3F16-6B4D-938B-05E88E8E872D}"/>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24" name="TextBox 78">
              <a:extLst>
                <a:ext uri="{FF2B5EF4-FFF2-40B4-BE49-F238E27FC236}">
                  <a16:creationId xmlns:a16="http://schemas.microsoft.com/office/drawing/2014/main" id="{A2922926-FB40-3B4D-95F5-6315A1E4503D}"/>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25" name="Straight Arrow Connector 79">
              <a:extLst>
                <a:ext uri="{FF2B5EF4-FFF2-40B4-BE49-F238E27FC236}">
                  <a16:creationId xmlns:a16="http://schemas.microsoft.com/office/drawing/2014/main" id="{9BD22A87-FAAC-A343-95CC-C9FB2B152F06}"/>
                </a:ext>
              </a:extLst>
            </p:cNvPr>
            <p:cNvCxnSpPr>
              <a:cxnSpLocks noChangeShapeType="1"/>
              <a:stCxn id="31824"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81" name="Group 80">
            <a:extLst>
              <a:ext uri="{FF2B5EF4-FFF2-40B4-BE49-F238E27FC236}">
                <a16:creationId xmlns:a16="http://schemas.microsoft.com/office/drawing/2014/main" id="{7729079E-79CE-DC49-B856-CA76E659A5A7}"/>
              </a:ext>
            </a:extLst>
          </p:cNvPr>
          <p:cNvGrpSpPr>
            <a:grpSpLocks/>
          </p:cNvGrpSpPr>
          <p:nvPr/>
        </p:nvGrpSpPr>
        <p:grpSpPr bwMode="auto">
          <a:xfrm>
            <a:off x="4470400" y="1490664"/>
            <a:ext cx="4421188" cy="4562475"/>
            <a:chOff x="2946403" y="1490130"/>
            <a:chExt cx="4420821" cy="4563537"/>
          </a:xfrm>
        </p:grpSpPr>
        <p:pic>
          <p:nvPicPr>
            <p:cNvPr id="31814" name="Picture 81">
              <a:extLst>
                <a:ext uri="{FF2B5EF4-FFF2-40B4-BE49-F238E27FC236}">
                  <a16:creationId xmlns:a16="http://schemas.microsoft.com/office/drawing/2014/main" id="{8C0899C2-C9D0-2646-AF4E-AF78AC94FFD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46403" y="1490130"/>
              <a:ext cx="3011440" cy="45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5" name="TextBox 82">
              <a:extLst>
                <a:ext uri="{FF2B5EF4-FFF2-40B4-BE49-F238E27FC236}">
                  <a16:creationId xmlns:a16="http://schemas.microsoft.com/office/drawing/2014/main" id="{0441864A-9A2B-9D4B-8086-57B507A981EB}"/>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16" name="Straight Arrow Connector 83">
              <a:extLst>
                <a:ext uri="{FF2B5EF4-FFF2-40B4-BE49-F238E27FC236}">
                  <a16:creationId xmlns:a16="http://schemas.microsoft.com/office/drawing/2014/main" id="{6AAD9404-AED1-B448-ACE9-02197A9B93AF}"/>
                </a:ext>
              </a:extLst>
            </p:cNvPr>
            <p:cNvCxnSpPr>
              <a:cxnSpLocks noChangeShapeType="1"/>
              <a:stCxn id="31815"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17" name="Straight Arrow Connector 84">
              <a:extLst>
                <a:ext uri="{FF2B5EF4-FFF2-40B4-BE49-F238E27FC236}">
                  <a16:creationId xmlns:a16="http://schemas.microsoft.com/office/drawing/2014/main" id="{CFDBFDB3-459D-8246-BDC5-1DE3519DB809}"/>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18" name="TextBox 85">
              <a:extLst>
                <a:ext uri="{FF2B5EF4-FFF2-40B4-BE49-F238E27FC236}">
                  <a16:creationId xmlns:a16="http://schemas.microsoft.com/office/drawing/2014/main" id="{6CB448F0-3ADC-DD48-BD0A-3DA32C80A876}"/>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19" name="Straight Arrow Connector 86">
              <a:extLst>
                <a:ext uri="{FF2B5EF4-FFF2-40B4-BE49-F238E27FC236}">
                  <a16:creationId xmlns:a16="http://schemas.microsoft.com/office/drawing/2014/main" id="{1C1B6695-64CC-FC42-9FC0-3F217700F18B}"/>
                </a:ext>
              </a:extLst>
            </p:cNvPr>
            <p:cNvCxnSpPr>
              <a:cxnSpLocks noChangeShapeType="1"/>
              <a:stCxn id="31818"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 name="Group 67">
            <a:extLst>
              <a:ext uri="{FF2B5EF4-FFF2-40B4-BE49-F238E27FC236}">
                <a16:creationId xmlns:a16="http://schemas.microsoft.com/office/drawing/2014/main" id="{4B5FDDDD-68D8-154A-BFFA-C63F96B687F1}"/>
              </a:ext>
            </a:extLst>
          </p:cNvPr>
          <p:cNvGrpSpPr>
            <a:grpSpLocks/>
          </p:cNvGrpSpPr>
          <p:nvPr/>
        </p:nvGrpSpPr>
        <p:grpSpPr bwMode="auto">
          <a:xfrm>
            <a:off x="4406900" y="1522414"/>
            <a:ext cx="4484688" cy="4518025"/>
            <a:chOff x="2883389" y="1522129"/>
            <a:chExt cx="4484199" cy="4518838"/>
          </a:xfrm>
        </p:grpSpPr>
        <p:pic>
          <p:nvPicPr>
            <p:cNvPr id="31808" name="Picture 68">
              <a:extLst>
                <a:ext uri="{FF2B5EF4-FFF2-40B4-BE49-F238E27FC236}">
                  <a16:creationId xmlns:a16="http://schemas.microsoft.com/office/drawing/2014/main" id="{EED3EC34-3861-484E-B17B-2F395B7AC86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883389" y="1522129"/>
              <a:ext cx="3053571" cy="451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9" name="TextBox 4">
              <a:extLst>
                <a:ext uri="{FF2B5EF4-FFF2-40B4-BE49-F238E27FC236}">
                  <a16:creationId xmlns:a16="http://schemas.microsoft.com/office/drawing/2014/main" id="{32D629E0-1297-0646-A9BC-E6D32CE42922}"/>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10" name="Straight Arrow Connector 5">
              <a:extLst>
                <a:ext uri="{FF2B5EF4-FFF2-40B4-BE49-F238E27FC236}">
                  <a16:creationId xmlns:a16="http://schemas.microsoft.com/office/drawing/2014/main" id="{044A89EB-B23C-D041-8202-ABBF7CEFF713}"/>
                </a:ext>
              </a:extLst>
            </p:cNvPr>
            <p:cNvCxnSpPr>
              <a:cxnSpLocks noChangeShapeType="1"/>
              <a:stCxn id="31809"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11" name="Straight Arrow Connector 6">
              <a:extLst>
                <a:ext uri="{FF2B5EF4-FFF2-40B4-BE49-F238E27FC236}">
                  <a16:creationId xmlns:a16="http://schemas.microsoft.com/office/drawing/2014/main" id="{8D85F279-85D7-2D4F-B956-C820A6D65342}"/>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12" name="TextBox 7">
              <a:extLst>
                <a:ext uri="{FF2B5EF4-FFF2-40B4-BE49-F238E27FC236}">
                  <a16:creationId xmlns:a16="http://schemas.microsoft.com/office/drawing/2014/main" id="{1A6FB66E-16A9-664A-890B-9020BDD3F35B}"/>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13" name="Straight Arrow Connector 8">
              <a:extLst>
                <a:ext uri="{FF2B5EF4-FFF2-40B4-BE49-F238E27FC236}">
                  <a16:creationId xmlns:a16="http://schemas.microsoft.com/office/drawing/2014/main" id="{8E604D9B-9935-9B43-BA50-44D248AB3E00}"/>
                </a:ext>
              </a:extLst>
            </p:cNvPr>
            <p:cNvCxnSpPr>
              <a:cxnSpLocks noChangeShapeType="1"/>
              <a:stCxn id="31812"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 name="Group 75">
            <a:extLst>
              <a:ext uri="{FF2B5EF4-FFF2-40B4-BE49-F238E27FC236}">
                <a16:creationId xmlns:a16="http://schemas.microsoft.com/office/drawing/2014/main" id="{4783DCC9-1083-4E43-A5C8-95313541A6A5}"/>
              </a:ext>
            </a:extLst>
          </p:cNvPr>
          <p:cNvGrpSpPr>
            <a:grpSpLocks/>
          </p:cNvGrpSpPr>
          <p:nvPr/>
        </p:nvGrpSpPr>
        <p:grpSpPr bwMode="auto">
          <a:xfrm>
            <a:off x="4445000" y="1498600"/>
            <a:ext cx="4446588" cy="4559300"/>
            <a:chOff x="2920997" y="1498602"/>
            <a:chExt cx="4446591" cy="4559298"/>
          </a:xfrm>
        </p:grpSpPr>
        <p:pic>
          <p:nvPicPr>
            <p:cNvPr id="31802" name="Picture 76">
              <a:extLst>
                <a:ext uri="{FF2B5EF4-FFF2-40B4-BE49-F238E27FC236}">
                  <a16:creationId xmlns:a16="http://schemas.microsoft.com/office/drawing/2014/main" id="{054BA935-9C64-014E-97DE-7A5C5E5B0F3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20997" y="1498602"/>
              <a:ext cx="3039531" cy="455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3" name="TextBox 4">
              <a:extLst>
                <a:ext uri="{FF2B5EF4-FFF2-40B4-BE49-F238E27FC236}">
                  <a16:creationId xmlns:a16="http://schemas.microsoft.com/office/drawing/2014/main" id="{22FB68FF-7D04-AB4B-A9C9-E2F115C1B72C}"/>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04" name="Straight Arrow Connector 5">
              <a:extLst>
                <a:ext uri="{FF2B5EF4-FFF2-40B4-BE49-F238E27FC236}">
                  <a16:creationId xmlns:a16="http://schemas.microsoft.com/office/drawing/2014/main" id="{B135A2FA-AC72-3A46-8483-36CBCB40B21B}"/>
                </a:ext>
              </a:extLst>
            </p:cNvPr>
            <p:cNvCxnSpPr>
              <a:cxnSpLocks noChangeShapeType="1"/>
              <a:stCxn id="31803"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05" name="Straight Arrow Connector 6">
              <a:extLst>
                <a:ext uri="{FF2B5EF4-FFF2-40B4-BE49-F238E27FC236}">
                  <a16:creationId xmlns:a16="http://schemas.microsoft.com/office/drawing/2014/main" id="{C4458E7C-C67A-D54B-BE98-42D4D23EF733}"/>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06" name="TextBox 7">
              <a:extLst>
                <a:ext uri="{FF2B5EF4-FFF2-40B4-BE49-F238E27FC236}">
                  <a16:creationId xmlns:a16="http://schemas.microsoft.com/office/drawing/2014/main" id="{345C384C-7F81-6444-AC5E-5971028F3D3D}"/>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07" name="Straight Arrow Connector 8">
              <a:extLst>
                <a:ext uri="{FF2B5EF4-FFF2-40B4-BE49-F238E27FC236}">
                  <a16:creationId xmlns:a16="http://schemas.microsoft.com/office/drawing/2014/main" id="{8CBD5639-F961-E140-B820-2221544FBF26}"/>
                </a:ext>
              </a:extLst>
            </p:cNvPr>
            <p:cNvCxnSpPr>
              <a:cxnSpLocks noChangeShapeType="1"/>
              <a:stCxn id="31806"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85" name="Group 84">
            <a:extLst>
              <a:ext uri="{FF2B5EF4-FFF2-40B4-BE49-F238E27FC236}">
                <a16:creationId xmlns:a16="http://schemas.microsoft.com/office/drawing/2014/main" id="{A2D5F721-B849-9641-A4CD-660561BEEFE7}"/>
              </a:ext>
            </a:extLst>
          </p:cNvPr>
          <p:cNvGrpSpPr>
            <a:grpSpLocks/>
          </p:cNvGrpSpPr>
          <p:nvPr/>
        </p:nvGrpSpPr>
        <p:grpSpPr bwMode="auto">
          <a:xfrm>
            <a:off x="4173538" y="1292225"/>
            <a:ext cx="4718050" cy="5145088"/>
            <a:chOff x="2650067" y="1292348"/>
            <a:chExt cx="4717521" cy="5145497"/>
          </a:xfrm>
        </p:grpSpPr>
        <p:pic>
          <p:nvPicPr>
            <p:cNvPr id="31796" name="Picture 85">
              <a:extLst>
                <a:ext uri="{FF2B5EF4-FFF2-40B4-BE49-F238E27FC236}">
                  <a16:creationId xmlns:a16="http://schemas.microsoft.com/office/drawing/2014/main" id="{9C9417D3-6DA0-2449-9680-A08373A3D66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50067" y="1292348"/>
              <a:ext cx="3780365" cy="51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7" name="TextBox 4">
              <a:extLst>
                <a:ext uri="{FF2B5EF4-FFF2-40B4-BE49-F238E27FC236}">
                  <a16:creationId xmlns:a16="http://schemas.microsoft.com/office/drawing/2014/main" id="{FD59DE92-1722-3B4D-A70C-9865861A0115}"/>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98" name="Straight Arrow Connector 5">
              <a:extLst>
                <a:ext uri="{FF2B5EF4-FFF2-40B4-BE49-F238E27FC236}">
                  <a16:creationId xmlns:a16="http://schemas.microsoft.com/office/drawing/2014/main" id="{775E759D-1616-A744-832D-63481DBE0583}"/>
                </a:ext>
              </a:extLst>
            </p:cNvPr>
            <p:cNvCxnSpPr>
              <a:cxnSpLocks noChangeShapeType="1"/>
              <a:stCxn id="31797"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99" name="Straight Arrow Connector 6">
              <a:extLst>
                <a:ext uri="{FF2B5EF4-FFF2-40B4-BE49-F238E27FC236}">
                  <a16:creationId xmlns:a16="http://schemas.microsoft.com/office/drawing/2014/main" id="{5F9EEADD-E982-2647-80F8-312E82835EB3}"/>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00" name="TextBox 7">
              <a:extLst>
                <a:ext uri="{FF2B5EF4-FFF2-40B4-BE49-F238E27FC236}">
                  <a16:creationId xmlns:a16="http://schemas.microsoft.com/office/drawing/2014/main" id="{56080767-D2EB-384A-BF28-FE49CCF5821C}"/>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01" name="Straight Arrow Connector 8">
              <a:extLst>
                <a:ext uri="{FF2B5EF4-FFF2-40B4-BE49-F238E27FC236}">
                  <a16:creationId xmlns:a16="http://schemas.microsoft.com/office/drawing/2014/main" id="{CA22CE56-689D-9340-8099-1C997F84C697}"/>
                </a:ext>
              </a:extLst>
            </p:cNvPr>
            <p:cNvCxnSpPr>
              <a:cxnSpLocks noChangeShapeType="1"/>
              <a:stCxn id="31800"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2" name="Group 91">
            <a:extLst>
              <a:ext uri="{FF2B5EF4-FFF2-40B4-BE49-F238E27FC236}">
                <a16:creationId xmlns:a16="http://schemas.microsoft.com/office/drawing/2014/main" id="{124E8B34-325E-5248-B6BE-995384D31E0B}"/>
              </a:ext>
            </a:extLst>
          </p:cNvPr>
          <p:cNvGrpSpPr>
            <a:grpSpLocks/>
          </p:cNvGrpSpPr>
          <p:nvPr/>
        </p:nvGrpSpPr>
        <p:grpSpPr bwMode="auto">
          <a:xfrm>
            <a:off x="4473576" y="1506538"/>
            <a:ext cx="4418013" cy="4557712"/>
            <a:chOff x="2949055" y="1506422"/>
            <a:chExt cx="4418533" cy="4558555"/>
          </a:xfrm>
        </p:grpSpPr>
        <p:pic>
          <p:nvPicPr>
            <p:cNvPr id="31790" name="Picture 92">
              <a:extLst>
                <a:ext uri="{FF2B5EF4-FFF2-40B4-BE49-F238E27FC236}">
                  <a16:creationId xmlns:a16="http://schemas.microsoft.com/office/drawing/2014/main" id="{6B4F78AB-25AE-0546-9A4B-158B55C8079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49055" y="1506422"/>
              <a:ext cx="2988008" cy="455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1" name="TextBox 4">
              <a:extLst>
                <a:ext uri="{FF2B5EF4-FFF2-40B4-BE49-F238E27FC236}">
                  <a16:creationId xmlns:a16="http://schemas.microsoft.com/office/drawing/2014/main" id="{271A9306-A97B-5244-B41C-F9B012FAF376}"/>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92" name="Straight Arrow Connector 5">
              <a:extLst>
                <a:ext uri="{FF2B5EF4-FFF2-40B4-BE49-F238E27FC236}">
                  <a16:creationId xmlns:a16="http://schemas.microsoft.com/office/drawing/2014/main" id="{CAF917F1-7620-144F-B4C9-267DB47F0858}"/>
                </a:ext>
              </a:extLst>
            </p:cNvPr>
            <p:cNvCxnSpPr>
              <a:cxnSpLocks noChangeShapeType="1"/>
              <a:stCxn id="31791"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93" name="Straight Arrow Connector 6">
              <a:extLst>
                <a:ext uri="{FF2B5EF4-FFF2-40B4-BE49-F238E27FC236}">
                  <a16:creationId xmlns:a16="http://schemas.microsoft.com/office/drawing/2014/main" id="{F0FE9260-9AC3-E942-B2A7-8FE88DD5C08B}"/>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94" name="TextBox 7">
              <a:extLst>
                <a:ext uri="{FF2B5EF4-FFF2-40B4-BE49-F238E27FC236}">
                  <a16:creationId xmlns:a16="http://schemas.microsoft.com/office/drawing/2014/main" id="{C687BDCE-482A-A447-95BE-0CE5BC381109}"/>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95" name="Straight Arrow Connector 8">
              <a:extLst>
                <a:ext uri="{FF2B5EF4-FFF2-40B4-BE49-F238E27FC236}">
                  <a16:creationId xmlns:a16="http://schemas.microsoft.com/office/drawing/2014/main" id="{E7E00775-D043-5441-8779-EC706B972BBB}"/>
                </a:ext>
              </a:extLst>
            </p:cNvPr>
            <p:cNvCxnSpPr>
              <a:cxnSpLocks noChangeShapeType="1"/>
              <a:stCxn id="31794"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00" name="Group 99">
            <a:extLst>
              <a:ext uri="{FF2B5EF4-FFF2-40B4-BE49-F238E27FC236}">
                <a16:creationId xmlns:a16="http://schemas.microsoft.com/office/drawing/2014/main" id="{1DE6C96D-76E9-4A4E-AF73-0C1A5AAEFF28}"/>
              </a:ext>
            </a:extLst>
          </p:cNvPr>
          <p:cNvGrpSpPr>
            <a:grpSpLocks/>
          </p:cNvGrpSpPr>
          <p:nvPr/>
        </p:nvGrpSpPr>
        <p:grpSpPr bwMode="auto">
          <a:xfrm>
            <a:off x="4454526" y="1517650"/>
            <a:ext cx="4437063" cy="4503738"/>
            <a:chOff x="2930534" y="1516900"/>
            <a:chExt cx="4437054" cy="4504724"/>
          </a:xfrm>
        </p:grpSpPr>
        <p:pic>
          <p:nvPicPr>
            <p:cNvPr id="31784" name="Picture 100">
              <a:extLst>
                <a:ext uri="{FF2B5EF4-FFF2-40B4-BE49-F238E27FC236}">
                  <a16:creationId xmlns:a16="http://schemas.microsoft.com/office/drawing/2014/main" id="{8F20AAE4-BF01-DC40-AE03-F49068F68F1F}"/>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30534" y="1516900"/>
              <a:ext cx="2997484" cy="450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5" name="TextBox 4">
              <a:extLst>
                <a:ext uri="{FF2B5EF4-FFF2-40B4-BE49-F238E27FC236}">
                  <a16:creationId xmlns:a16="http://schemas.microsoft.com/office/drawing/2014/main" id="{DE94B8AF-0DB5-5A44-B625-4B7F3E0BF991}"/>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86" name="Straight Arrow Connector 5">
              <a:extLst>
                <a:ext uri="{FF2B5EF4-FFF2-40B4-BE49-F238E27FC236}">
                  <a16:creationId xmlns:a16="http://schemas.microsoft.com/office/drawing/2014/main" id="{967FE515-C0B6-8645-85AA-443F30869FD0}"/>
                </a:ext>
              </a:extLst>
            </p:cNvPr>
            <p:cNvCxnSpPr>
              <a:cxnSpLocks noChangeShapeType="1"/>
              <a:stCxn id="31785"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7" name="Straight Arrow Connector 6">
              <a:extLst>
                <a:ext uri="{FF2B5EF4-FFF2-40B4-BE49-F238E27FC236}">
                  <a16:creationId xmlns:a16="http://schemas.microsoft.com/office/drawing/2014/main" id="{C838A5B6-9E98-414E-B755-D371C4DE87A7}"/>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88" name="TextBox 7">
              <a:extLst>
                <a:ext uri="{FF2B5EF4-FFF2-40B4-BE49-F238E27FC236}">
                  <a16:creationId xmlns:a16="http://schemas.microsoft.com/office/drawing/2014/main" id="{2D44F6D4-966D-7E4E-8164-7D4481A664EC}"/>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89" name="Straight Arrow Connector 8">
              <a:extLst>
                <a:ext uri="{FF2B5EF4-FFF2-40B4-BE49-F238E27FC236}">
                  <a16:creationId xmlns:a16="http://schemas.microsoft.com/office/drawing/2014/main" id="{6716D8FF-B487-214D-BE74-8CD6BCBBBAA3}"/>
                </a:ext>
              </a:extLst>
            </p:cNvPr>
            <p:cNvCxnSpPr>
              <a:cxnSpLocks noChangeShapeType="1"/>
              <a:stCxn id="31788"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07" name="Group 106">
            <a:extLst>
              <a:ext uri="{FF2B5EF4-FFF2-40B4-BE49-F238E27FC236}">
                <a16:creationId xmlns:a16="http://schemas.microsoft.com/office/drawing/2014/main" id="{C8A90BC3-3E45-3447-BAD5-B1196F51AE8A}"/>
              </a:ext>
            </a:extLst>
          </p:cNvPr>
          <p:cNvGrpSpPr>
            <a:grpSpLocks/>
          </p:cNvGrpSpPr>
          <p:nvPr/>
        </p:nvGrpSpPr>
        <p:grpSpPr bwMode="auto">
          <a:xfrm>
            <a:off x="4462464" y="1528764"/>
            <a:ext cx="4429125" cy="4505325"/>
            <a:chOff x="2938274" y="1528191"/>
            <a:chExt cx="4429314" cy="4505129"/>
          </a:xfrm>
        </p:grpSpPr>
        <p:pic>
          <p:nvPicPr>
            <p:cNvPr id="31778" name="Picture 107">
              <a:extLst>
                <a:ext uri="{FF2B5EF4-FFF2-40B4-BE49-F238E27FC236}">
                  <a16:creationId xmlns:a16="http://schemas.microsoft.com/office/drawing/2014/main" id="{E22342EF-9A4E-4345-9DE6-D134A30657E5}"/>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38274" y="1528191"/>
              <a:ext cx="2988326" cy="45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9" name="TextBox 4">
              <a:extLst>
                <a:ext uri="{FF2B5EF4-FFF2-40B4-BE49-F238E27FC236}">
                  <a16:creationId xmlns:a16="http://schemas.microsoft.com/office/drawing/2014/main" id="{AADB11EE-AA04-3C4C-9E57-2D3D6C0ABB91}"/>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80" name="Straight Arrow Connector 5">
              <a:extLst>
                <a:ext uri="{FF2B5EF4-FFF2-40B4-BE49-F238E27FC236}">
                  <a16:creationId xmlns:a16="http://schemas.microsoft.com/office/drawing/2014/main" id="{D0314EA7-4EAF-A244-8399-CB219C2B72D5}"/>
                </a:ext>
              </a:extLst>
            </p:cNvPr>
            <p:cNvCxnSpPr>
              <a:cxnSpLocks noChangeShapeType="1"/>
              <a:stCxn id="31779"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1" name="Straight Arrow Connector 6">
              <a:extLst>
                <a:ext uri="{FF2B5EF4-FFF2-40B4-BE49-F238E27FC236}">
                  <a16:creationId xmlns:a16="http://schemas.microsoft.com/office/drawing/2014/main" id="{C419F152-EB88-214B-9995-35D30D8C616F}"/>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82" name="TextBox 7">
              <a:extLst>
                <a:ext uri="{FF2B5EF4-FFF2-40B4-BE49-F238E27FC236}">
                  <a16:creationId xmlns:a16="http://schemas.microsoft.com/office/drawing/2014/main" id="{2780B45B-5AA8-9748-8FFB-840EA29045F5}"/>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83" name="Straight Arrow Connector 8">
              <a:extLst>
                <a:ext uri="{FF2B5EF4-FFF2-40B4-BE49-F238E27FC236}">
                  <a16:creationId xmlns:a16="http://schemas.microsoft.com/office/drawing/2014/main" id="{59B74A09-1207-BA48-A3CD-6F8A7B933662}"/>
                </a:ext>
              </a:extLst>
            </p:cNvPr>
            <p:cNvCxnSpPr>
              <a:cxnSpLocks noChangeShapeType="1"/>
              <a:stCxn id="31782"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14" name="Group 113">
            <a:extLst>
              <a:ext uri="{FF2B5EF4-FFF2-40B4-BE49-F238E27FC236}">
                <a16:creationId xmlns:a16="http://schemas.microsoft.com/office/drawing/2014/main" id="{9403769D-2B7E-7842-9D42-34E4F7A8F96F}"/>
              </a:ext>
            </a:extLst>
          </p:cNvPr>
          <p:cNvGrpSpPr>
            <a:grpSpLocks/>
          </p:cNvGrpSpPr>
          <p:nvPr/>
        </p:nvGrpSpPr>
        <p:grpSpPr bwMode="auto">
          <a:xfrm>
            <a:off x="4451350" y="1527176"/>
            <a:ext cx="4440238" cy="4511675"/>
            <a:chOff x="2927240" y="1527838"/>
            <a:chExt cx="4440348" cy="4510250"/>
          </a:xfrm>
        </p:grpSpPr>
        <p:pic>
          <p:nvPicPr>
            <p:cNvPr id="31772" name="Picture 114">
              <a:extLst>
                <a:ext uri="{FF2B5EF4-FFF2-40B4-BE49-F238E27FC236}">
                  <a16:creationId xmlns:a16="http://schemas.microsoft.com/office/drawing/2014/main" id="{B3EBCD30-1C35-1740-8A84-4BD664BCEE3D}"/>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27240" y="1527838"/>
              <a:ext cx="2986058" cy="45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TextBox 4">
              <a:extLst>
                <a:ext uri="{FF2B5EF4-FFF2-40B4-BE49-F238E27FC236}">
                  <a16:creationId xmlns:a16="http://schemas.microsoft.com/office/drawing/2014/main" id="{C504512C-5AB0-4F4B-8858-085C04D04938}"/>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74" name="Straight Arrow Connector 5">
              <a:extLst>
                <a:ext uri="{FF2B5EF4-FFF2-40B4-BE49-F238E27FC236}">
                  <a16:creationId xmlns:a16="http://schemas.microsoft.com/office/drawing/2014/main" id="{EE6165BA-974B-1241-AF7D-69F636F0F417}"/>
                </a:ext>
              </a:extLst>
            </p:cNvPr>
            <p:cNvCxnSpPr>
              <a:cxnSpLocks noChangeShapeType="1"/>
              <a:stCxn id="31773"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5" name="Straight Arrow Connector 6">
              <a:extLst>
                <a:ext uri="{FF2B5EF4-FFF2-40B4-BE49-F238E27FC236}">
                  <a16:creationId xmlns:a16="http://schemas.microsoft.com/office/drawing/2014/main" id="{0C94A9A0-A989-BF46-AFFC-6B059D9D1DAE}"/>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6" name="TextBox 7">
              <a:extLst>
                <a:ext uri="{FF2B5EF4-FFF2-40B4-BE49-F238E27FC236}">
                  <a16:creationId xmlns:a16="http://schemas.microsoft.com/office/drawing/2014/main" id="{A9B5363D-0AD6-8248-846A-899366CA44C6}"/>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77" name="Straight Arrow Connector 8">
              <a:extLst>
                <a:ext uri="{FF2B5EF4-FFF2-40B4-BE49-F238E27FC236}">
                  <a16:creationId xmlns:a16="http://schemas.microsoft.com/office/drawing/2014/main" id="{1DB0E866-78C5-F541-AF46-625AAA509738}"/>
                </a:ext>
              </a:extLst>
            </p:cNvPr>
            <p:cNvCxnSpPr>
              <a:cxnSpLocks noChangeShapeType="1"/>
              <a:stCxn id="31776"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21" name="Group 120">
            <a:extLst>
              <a:ext uri="{FF2B5EF4-FFF2-40B4-BE49-F238E27FC236}">
                <a16:creationId xmlns:a16="http://schemas.microsoft.com/office/drawing/2014/main" id="{FCEB372D-AF9C-F04E-A5EE-C1BB5A96DBCC}"/>
              </a:ext>
            </a:extLst>
          </p:cNvPr>
          <p:cNvGrpSpPr>
            <a:grpSpLocks/>
          </p:cNvGrpSpPr>
          <p:nvPr/>
        </p:nvGrpSpPr>
        <p:grpSpPr bwMode="auto">
          <a:xfrm>
            <a:off x="4448176" y="1519239"/>
            <a:ext cx="4443413" cy="4535487"/>
            <a:chOff x="2924441" y="1519547"/>
            <a:chExt cx="4443147" cy="4535323"/>
          </a:xfrm>
        </p:grpSpPr>
        <p:pic>
          <p:nvPicPr>
            <p:cNvPr id="31766" name="Picture 121">
              <a:extLst>
                <a:ext uri="{FF2B5EF4-FFF2-40B4-BE49-F238E27FC236}">
                  <a16:creationId xmlns:a16="http://schemas.microsoft.com/office/drawing/2014/main" id="{9A4E6BAE-E3F8-8F4A-90D1-BDC4827592F4}"/>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924441" y="1519547"/>
              <a:ext cx="2993314" cy="453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7" name="TextBox 4">
              <a:extLst>
                <a:ext uri="{FF2B5EF4-FFF2-40B4-BE49-F238E27FC236}">
                  <a16:creationId xmlns:a16="http://schemas.microsoft.com/office/drawing/2014/main" id="{F477C114-4368-B546-836B-A40F981032A1}"/>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68" name="Straight Arrow Connector 5">
              <a:extLst>
                <a:ext uri="{FF2B5EF4-FFF2-40B4-BE49-F238E27FC236}">
                  <a16:creationId xmlns:a16="http://schemas.microsoft.com/office/drawing/2014/main" id="{BE6A6CDE-FC64-8E4C-B897-07E9E3F97891}"/>
                </a:ext>
              </a:extLst>
            </p:cNvPr>
            <p:cNvCxnSpPr>
              <a:cxnSpLocks noChangeShapeType="1"/>
              <a:stCxn id="31767"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69" name="Straight Arrow Connector 6">
              <a:extLst>
                <a:ext uri="{FF2B5EF4-FFF2-40B4-BE49-F238E27FC236}">
                  <a16:creationId xmlns:a16="http://schemas.microsoft.com/office/drawing/2014/main" id="{7F704E57-0B72-CB44-A0A3-CB5DA9E31CEC}"/>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0" name="TextBox 7">
              <a:extLst>
                <a:ext uri="{FF2B5EF4-FFF2-40B4-BE49-F238E27FC236}">
                  <a16:creationId xmlns:a16="http://schemas.microsoft.com/office/drawing/2014/main" id="{AB0E313E-6BBC-8A4F-8A61-5F228DA0135F}"/>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71" name="Straight Arrow Connector 8">
              <a:extLst>
                <a:ext uri="{FF2B5EF4-FFF2-40B4-BE49-F238E27FC236}">
                  <a16:creationId xmlns:a16="http://schemas.microsoft.com/office/drawing/2014/main" id="{750AEEA3-D9E1-9B49-A09C-C4E50CAD4B13}"/>
                </a:ext>
              </a:extLst>
            </p:cNvPr>
            <p:cNvCxnSpPr>
              <a:cxnSpLocks noChangeShapeType="1"/>
              <a:stCxn id="31770"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 name="TextBox 1">
            <a:extLst>
              <a:ext uri="{FF2B5EF4-FFF2-40B4-BE49-F238E27FC236}">
                <a16:creationId xmlns:a16="http://schemas.microsoft.com/office/drawing/2014/main" id="{159E9EDF-3F5B-DA4D-A651-F96FEB5D6476}"/>
              </a:ext>
            </a:extLst>
          </p:cNvPr>
          <p:cNvSpPr txBox="1"/>
          <p:nvPr/>
        </p:nvSpPr>
        <p:spPr>
          <a:xfrm>
            <a:off x="1828800" y="1524001"/>
            <a:ext cx="2362200" cy="1323975"/>
          </a:xfrm>
          <a:prstGeom prst="rect">
            <a:avLst/>
          </a:prstGeom>
          <a:noFill/>
        </p:spPr>
        <p:txBody>
          <a:bodyPr>
            <a:spAutoFit/>
          </a:bodyPr>
          <a:lstStyle/>
          <a:p>
            <a:pPr>
              <a:defRPr/>
            </a:pPr>
            <a:r>
              <a:rPr lang="en-US" sz="1600" b="1" dirty="0">
                <a:ea typeface="ＭＳ Ｐゴシック" charset="0"/>
                <a:cs typeface="ＭＳ Ｐゴシック" charset="0"/>
              </a:rPr>
              <a:t>Source Surfaces</a:t>
            </a:r>
          </a:p>
          <a:p>
            <a:pPr marL="171450" indent="-171450">
              <a:buFont typeface="Arial"/>
              <a:buChar char="•"/>
              <a:defRPr/>
            </a:pPr>
            <a:r>
              <a:rPr lang="en-US" sz="1600" dirty="0">
                <a:ea typeface="ＭＳ Ｐゴシック" charset="0"/>
                <a:cs typeface="ＭＳ Ｐゴシック" charset="0"/>
              </a:rPr>
              <a:t>One or more surfaces</a:t>
            </a:r>
          </a:p>
          <a:p>
            <a:pPr marL="171450" indent="-171450">
              <a:buFont typeface="Arial"/>
              <a:buChar char="•"/>
              <a:defRPr/>
            </a:pPr>
            <a:r>
              <a:rPr lang="en-US" sz="1600" dirty="0">
                <a:ea typeface="ＭＳ Ｐゴシック" charset="0"/>
                <a:cs typeface="ＭＳ Ｐゴシック" charset="0"/>
              </a:rPr>
              <a:t>Can be meshed with any Quad Scheme (Pave, Map)</a:t>
            </a:r>
          </a:p>
        </p:txBody>
      </p:sp>
      <p:sp>
        <p:nvSpPr>
          <p:cNvPr id="129" name="TextBox 128">
            <a:extLst>
              <a:ext uri="{FF2B5EF4-FFF2-40B4-BE49-F238E27FC236}">
                <a16:creationId xmlns:a16="http://schemas.microsoft.com/office/drawing/2014/main" id="{B9337276-5031-714D-9A56-DDA5BB8FC3F5}"/>
              </a:ext>
            </a:extLst>
          </p:cNvPr>
          <p:cNvSpPr txBox="1"/>
          <p:nvPr/>
        </p:nvSpPr>
        <p:spPr>
          <a:xfrm>
            <a:off x="1828800" y="4648200"/>
            <a:ext cx="2362200" cy="1570038"/>
          </a:xfrm>
          <a:prstGeom prst="rect">
            <a:avLst/>
          </a:prstGeom>
          <a:noFill/>
        </p:spPr>
        <p:txBody>
          <a:bodyPr>
            <a:spAutoFit/>
          </a:bodyPr>
          <a:lstStyle/>
          <a:p>
            <a:pPr>
              <a:defRPr/>
            </a:pPr>
            <a:r>
              <a:rPr lang="en-US" sz="1600" b="1" dirty="0">
                <a:ea typeface="ＭＳ Ｐゴシック" charset="0"/>
                <a:cs typeface="ＭＳ Ｐゴシック" charset="0"/>
              </a:rPr>
              <a:t>Target Surface</a:t>
            </a:r>
          </a:p>
          <a:p>
            <a:pPr marL="171450" indent="-171450">
              <a:buFont typeface="Arial"/>
              <a:buChar char="•"/>
              <a:defRPr/>
            </a:pPr>
            <a:r>
              <a:rPr lang="en-US" sz="1600" dirty="0">
                <a:ea typeface="ＭＳ Ｐゴシック" charset="0"/>
                <a:cs typeface="ＭＳ Ｐゴシック" charset="0"/>
              </a:rPr>
              <a:t>Must be a single surface</a:t>
            </a:r>
          </a:p>
          <a:p>
            <a:pPr marL="171450" indent="-171450">
              <a:buFont typeface="Arial"/>
              <a:buChar char="•"/>
              <a:defRPr/>
            </a:pPr>
            <a:r>
              <a:rPr lang="en-US" sz="1600" dirty="0">
                <a:ea typeface="ＭＳ Ｐゴシック" charset="0"/>
                <a:cs typeface="ＭＳ Ｐゴシック" charset="0"/>
              </a:rPr>
              <a:t>Must be unmeshed</a:t>
            </a:r>
          </a:p>
          <a:p>
            <a:pPr marL="171450" indent="-171450">
              <a:buFont typeface="Arial"/>
              <a:buChar char="•"/>
              <a:defRPr/>
            </a:pPr>
            <a:r>
              <a:rPr lang="en-US" sz="1600" dirty="0">
                <a:ea typeface="ＭＳ Ｐゴシック" charset="0"/>
                <a:cs typeface="ＭＳ Ｐゴシック" charset="0"/>
              </a:rPr>
              <a:t>Matches topology of source surfaces</a:t>
            </a:r>
          </a:p>
        </p:txBody>
      </p:sp>
      <p:sp>
        <p:nvSpPr>
          <p:cNvPr id="5" name="Rectangle 11">
            <a:extLst>
              <a:ext uri="{FF2B5EF4-FFF2-40B4-BE49-F238E27FC236}">
                <a16:creationId xmlns:a16="http://schemas.microsoft.com/office/drawing/2014/main" id="{9A401E4B-2F28-7A8C-60DE-B1603652DCBB}"/>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Sweep Scheme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76"/>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8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9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00"/>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107"/>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114"/>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2">
            <a:extLst>
              <a:ext uri="{FF2B5EF4-FFF2-40B4-BE49-F238E27FC236}">
                <a16:creationId xmlns:a16="http://schemas.microsoft.com/office/drawing/2014/main" id="{7BA7997E-F51D-5A42-B181-8F67CC3656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9764" y="1525589"/>
            <a:ext cx="2979737"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7">
            <a:extLst>
              <a:ext uri="{FF2B5EF4-FFF2-40B4-BE49-F238E27FC236}">
                <a16:creationId xmlns:a16="http://schemas.microsoft.com/office/drawing/2014/main" id="{666CF566-B4EA-F240-A645-647569E7B0BD}"/>
              </a:ext>
            </a:extLst>
          </p:cNvPr>
          <p:cNvSpPr txBox="1">
            <a:spLocks noChangeArrowheads="1"/>
          </p:cNvSpPr>
          <p:nvPr/>
        </p:nvSpPr>
        <p:spPr bwMode="auto">
          <a:xfrm>
            <a:off x="7986714" y="3505200"/>
            <a:ext cx="1666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72" name="Straight Arrow Connector 8">
            <a:extLst>
              <a:ext uri="{FF2B5EF4-FFF2-40B4-BE49-F238E27FC236}">
                <a16:creationId xmlns:a16="http://schemas.microsoft.com/office/drawing/2014/main" id="{FEE511C9-D1E6-194E-AF74-B088FBE1C5D6}"/>
              </a:ext>
            </a:extLst>
          </p:cNvPr>
          <p:cNvCxnSpPr>
            <a:cxnSpLocks noChangeShapeType="1"/>
            <a:stCxn id="32771" idx="1"/>
          </p:cNvCxnSpPr>
          <p:nvPr/>
        </p:nvCxnSpPr>
        <p:spPr bwMode="auto">
          <a:xfrm flipH="1">
            <a:off x="7162801" y="3675064"/>
            <a:ext cx="823913" cy="2111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3" name="TextBox 7">
            <a:extLst>
              <a:ext uri="{FF2B5EF4-FFF2-40B4-BE49-F238E27FC236}">
                <a16:creationId xmlns:a16="http://schemas.microsoft.com/office/drawing/2014/main" id="{6CE2898E-96F3-294B-8776-929B3DEC6C34}"/>
              </a:ext>
            </a:extLst>
          </p:cNvPr>
          <p:cNvSpPr txBox="1">
            <a:spLocks noChangeArrowheads="1"/>
          </p:cNvSpPr>
          <p:nvPr/>
        </p:nvSpPr>
        <p:spPr bwMode="auto">
          <a:xfrm>
            <a:off x="2286001" y="3352800"/>
            <a:ext cx="1666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74" name="Straight Arrow Connector 8">
            <a:extLst>
              <a:ext uri="{FF2B5EF4-FFF2-40B4-BE49-F238E27FC236}">
                <a16:creationId xmlns:a16="http://schemas.microsoft.com/office/drawing/2014/main" id="{FCA5E970-C512-764A-AAB0-89DCA8318D42}"/>
              </a:ext>
            </a:extLst>
          </p:cNvPr>
          <p:cNvCxnSpPr>
            <a:cxnSpLocks noChangeShapeType="1"/>
            <a:stCxn id="32773" idx="3"/>
          </p:cNvCxnSpPr>
          <p:nvPr/>
        </p:nvCxnSpPr>
        <p:spPr bwMode="auto">
          <a:xfrm>
            <a:off x="3952876" y="3522664"/>
            <a:ext cx="771525" cy="1349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4" name="Group 33">
            <a:extLst>
              <a:ext uri="{FF2B5EF4-FFF2-40B4-BE49-F238E27FC236}">
                <a16:creationId xmlns:a16="http://schemas.microsoft.com/office/drawing/2014/main" id="{A46A58A7-76DD-7845-B0F0-345D2F8E045A}"/>
              </a:ext>
            </a:extLst>
          </p:cNvPr>
          <p:cNvGrpSpPr>
            <a:grpSpLocks/>
          </p:cNvGrpSpPr>
          <p:nvPr/>
        </p:nvGrpSpPr>
        <p:grpSpPr bwMode="auto">
          <a:xfrm>
            <a:off x="2286000" y="1519238"/>
            <a:ext cx="7367588" cy="4546600"/>
            <a:chOff x="762000" y="1519464"/>
            <a:chExt cx="7367336" cy="4546537"/>
          </a:xfrm>
        </p:grpSpPr>
        <p:pic>
          <p:nvPicPr>
            <p:cNvPr id="32777" name="Picture 34">
              <a:extLst>
                <a:ext uri="{FF2B5EF4-FFF2-40B4-BE49-F238E27FC236}">
                  <a16:creationId xmlns:a16="http://schemas.microsoft.com/office/drawing/2014/main" id="{E710758D-4D9B-D842-A2F4-C79AB43779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816" y="1519464"/>
              <a:ext cx="3000828" cy="45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Box 7">
              <a:extLst>
                <a:ext uri="{FF2B5EF4-FFF2-40B4-BE49-F238E27FC236}">
                  <a16:creationId xmlns:a16="http://schemas.microsoft.com/office/drawing/2014/main" id="{FB6B5C5E-1C01-584E-921B-D9BE99898BDB}"/>
                </a:ext>
              </a:extLst>
            </p:cNvPr>
            <p:cNvSpPr txBox="1">
              <a:spLocks noChangeArrowheads="1"/>
            </p:cNvSpPr>
            <p:nvPr/>
          </p:nvSpPr>
          <p:spPr bwMode="auto">
            <a:xfrm>
              <a:off x="6461993" y="3505200"/>
              <a:ext cx="1667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79" name="Straight Arrow Connector 8">
              <a:extLst>
                <a:ext uri="{FF2B5EF4-FFF2-40B4-BE49-F238E27FC236}">
                  <a16:creationId xmlns:a16="http://schemas.microsoft.com/office/drawing/2014/main" id="{73852E6B-B0C2-D049-9A5E-8402CD9D3256}"/>
                </a:ext>
              </a:extLst>
            </p:cNvPr>
            <p:cNvCxnSpPr>
              <a:cxnSpLocks noChangeShapeType="1"/>
              <a:stCxn id="32778" idx="1"/>
            </p:cNvCxnSpPr>
            <p:nvPr/>
          </p:nvCxnSpPr>
          <p:spPr bwMode="auto">
            <a:xfrm flipH="1">
              <a:off x="5638803" y="3674477"/>
              <a:ext cx="823190" cy="2117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80" name="TextBox 7">
              <a:extLst>
                <a:ext uri="{FF2B5EF4-FFF2-40B4-BE49-F238E27FC236}">
                  <a16:creationId xmlns:a16="http://schemas.microsoft.com/office/drawing/2014/main" id="{0C76C198-E9AC-E142-83DF-340A2F5C6C14}"/>
                </a:ext>
              </a:extLst>
            </p:cNvPr>
            <p:cNvSpPr txBox="1">
              <a:spLocks noChangeArrowheads="1"/>
            </p:cNvSpPr>
            <p:nvPr/>
          </p:nvSpPr>
          <p:spPr bwMode="auto">
            <a:xfrm>
              <a:off x="762000" y="3352800"/>
              <a:ext cx="1667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81" name="Straight Arrow Connector 8">
              <a:extLst>
                <a:ext uri="{FF2B5EF4-FFF2-40B4-BE49-F238E27FC236}">
                  <a16:creationId xmlns:a16="http://schemas.microsoft.com/office/drawing/2014/main" id="{4285533B-7634-8F49-B4ED-6C47756D8059}"/>
                </a:ext>
              </a:extLst>
            </p:cNvPr>
            <p:cNvCxnSpPr>
              <a:cxnSpLocks noChangeShapeType="1"/>
              <a:stCxn id="32780" idx="3"/>
            </p:cNvCxnSpPr>
            <p:nvPr/>
          </p:nvCxnSpPr>
          <p:spPr bwMode="auto">
            <a:xfrm>
              <a:off x="2429343" y="3522077"/>
              <a:ext cx="771057" cy="1355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2776" name="TextBox 40">
            <a:extLst>
              <a:ext uri="{FF2B5EF4-FFF2-40B4-BE49-F238E27FC236}">
                <a16:creationId xmlns:a16="http://schemas.microsoft.com/office/drawing/2014/main" id="{5CC3514E-8B4C-2641-BCAE-501582DA4F88}"/>
              </a:ext>
            </a:extLst>
          </p:cNvPr>
          <p:cNvSpPr txBox="1">
            <a:spLocks noChangeArrowheads="1"/>
          </p:cNvSpPr>
          <p:nvPr/>
        </p:nvSpPr>
        <p:spPr bwMode="auto">
          <a:xfrm>
            <a:off x="1905000" y="4343401"/>
            <a:ext cx="236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dirty="0">
                <a:latin typeface="+mn-lt"/>
              </a:rPr>
              <a:t>Linking Surfaces</a:t>
            </a:r>
          </a:p>
          <a:p>
            <a:pPr marL="119063" indent="-114300">
              <a:buFont typeface="Arial" panose="020B0604020202020204" pitchFamily="34" charset="0"/>
              <a:buChar char="•"/>
            </a:pPr>
            <a:r>
              <a:rPr lang="en-US" altLang="en-US" sz="1600" dirty="0">
                <a:latin typeface="+mn-lt"/>
              </a:rPr>
              <a:t>Must be “</a:t>
            </a:r>
            <a:r>
              <a:rPr lang="en-US" altLang="ja-JP" sz="1600" dirty="0">
                <a:latin typeface="+mn-lt"/>
              </a:rPr>
              <a:t>Mappable</a:t>
            </a:r>
            <a:r>
              <a:rPr lang="en-US" altLang="en-US" sz="1600" dirty="0">
                <a:latin typeface="+mn-lt"/>
              </a:rPr>
              <a:t>”</a:t>
            </a:r>
            <a:endParaRPr lang="en-US" altLang="ja-JP" sz="1600" dirty="0">
              <a:latin typeface="+mn-lt"/>
            </a:endParaRPr>
          </a:p>
          <a:p>
            <a:pPr marL="119063" indent="-114300">
              <a:buFont typeface="Arial" panose="020B0604020202020204" pitchFamily="34" charset="0"/>
              <a:buChar char="•"/>
            </a:pPr>
            <a:r>
              <a:rPr lang="en-US" altLang="en-US" sz="1600" dirty="0">
                <a:latin typeface="+mn-lt"/>
              </a:rPr>
              <a:t>Connect Sources with Target</a:t>
            </a:r>
          </a:p>
        </p:txBody>
      </p:sp>
      <p:sp>
        <p:nvSpPr>
          <p:cNvPr id="2" name="Rectangle 11">
            <a:extLst>
              <a:ext uri="{FF2B5EF4-FFF2-40B4-BE49-F238E27FC236}">
                <a16:creationId xmlns:a16="http://schemas.microsoft.com/office/drawing/2014/main" id="{D06C9109-64BB-244C-A48C-E36B9FC91218}"/>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Sweep Scheme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4">
            <a:extLst>
              <a:ext uri="{FF2B5EF4-FFF2-40B4-BE49-F238E27FC236}">
                <a16:creationId xmlns:a16="http://schemas.microsoft.com/office/drawing/2014/main" id="{2A74AE8B-64CE-FA40-BFEF-CB8D8BB511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1351" y="1524001"/>
            <a:ext cx="298291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5">
            <a:extLst>
              <a:ext uri="{FF2B5EF4-FFF2-40B4-BE49-F238E27FC236}">
                <a16:creationId xmlns:a16="http://schemas.microsoft.com/office/drawing/2014/main" id="{B4F8FAC7-9229-074B-BE7E-59F0ADB2837B}"/>
              </a:ext>
            </a:extLst>
          </p:cNvPr>
          <p:cNvSpPr txBox="1">
            <a:spLocks noChangeArrowheads="1"/>
          </p:cNvSpPr>
          <p:nvPr/>
        </p:nvSpPr>
        <p:spPr bwMode="auto">
          <a:xfrm>
            <a:off x="7467600" y="4267201"/>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600" dirty="0">
                <a:latin typeface="+mn-lt"/>
              </a:rPr>
              <a:t>Most frequently used meshing scheme</a:t>
            </a:r>
          </a:p>
          <a:p>
            <a:pPr>
              <a:buFont typeface="Arial" panose="020B0604020202020204" pitchFamily="34" charset="0"/>
              <a:buChar char="•"/>
            </a:pPr>
            <a:r>
              <a:rPr lang="en-US" altLang="en-US" sz="1600" dirty="0">
                <a:latin typeface="+mn-lt"/>
              </a:rPr>
              <a:t>Normally requires geometry to be decomposed to apply sweeping (</a:t>
            </a:r>
            <a:r>
              <a:rPr lang="en-US" altLang="en-US" sz="1600" dirty="0" err="1">
                <a:latin typeface="+mn-lt"/>
              </a:rPr>
              <a:t>webcutting</a:t>
            </a:r>
            <a:r>
              <a:rPr lang="en-US" altLang="en-US" sz="1600" dirty="0">
                <a:latin typeface="+mn-lt"/>
              </a:rPr>
              <a:t>)</a:t>
            </a:r>
          </a:p>
        </p:txBody>
      </p:sp>
      <p:sp>
        <p:nvSpPr>
          <p:cNvPr id="4" name="Rectangle 11">
            <a:extLst>
              <a:ext uri="{FF2B5EF4-FFF2-40B4-BE49-F238E27FC236}">
                <a16:creationId xmlns:a16="http://schemas.microsoft.com/office/drawing/2014/main" id="{A6B32723-BB7E-85ED-5209-F19E741113AD}"/>
              </a:ext>
            </a:extLst>
          </p:cNvPr>
          <p:cNvSpPr>
            <a:spLocks noChangeArrowheads="1"/>
          </p:cNvSpPr>
          <p:nvPr/>
        </p:nvSpPr>
        <p:spPr bwMode="auto">
          <a:xfrm>
            <a:off x="2667001" y="2174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Sweep Scheme</a:t>
            </a:r>
          </a:p>
        </p:txBody>
      </p:sp>
    </p:spTree>
  </p:cSld>
  <p:clrMapOvr>
    <a:masterClrMapping/>
  </p:clrMapOvr>
  <p:transition spd="med">
    <p:fade/>
  </p:transition>
</p:sld>
</file>

<file path=ppt/theme/theme1.xml><?xml version="1.0" encoding="utf-8"?>
<a:theme xmlns:a="http://schemas.openxmlformats.org/drawingml/2006/main" name="Sandia Angles">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9615</TotalTime>
  <Words>868</Words>
  <Application>Microsoft Macintosh PowerPoint</Application>
  <PresentationFormat>Widescreen</PresentationFormat>
  <Paragraphs>258</Paragraphs>
  <Slides>17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Courier New</vt:lpstr>
      <vt:lpstr>ＭＳ Ｐゴシック</vt:lpstr>
      <vt:lpstr>Open Sans Light</vt:lpstr>
      <vt:lpstr>Open Sans</vt:lpstr>
      <vt:lpstr>ＭＳ Ｐゴシック</vt:lpstr>
      <vt:lpstr>Times New Roman</vt:lpstr>
      <vt:lpstr>Open Sans bold</vt:lpstr>
      <vt:lpstr>Arial Black</vt:lpstr>
      <vt:lpstr>Arial</vt:lpstr>
      <vt:lpstr>Wingdings</vt:lpstr>
      <vt:lpstr>Sandia Angles</vt:lpstr>
      <vt:lpstr>Meshing Schemes</vt:lpstr>
      <vt:lpstr>PowerPoint Presentation</vt:lpstr>
      <vt:lpstr>PowerPoint Presentation</vt:lpstr>
      <vt:lpstr>PowerPoint Presentation</vt:lpstr>
      <vt:lpstr>PowerPoint Presentation</vt:lpstr>
      <vt:lpstr>Exercise 7.1 Meshing Schemes</vt:lpstr>
      <vt:lpstr>PowerPoint Presentation</vt:lpstr>
      <vt:lpstr>PowerPoint Presentation</vt:lpstr>
      <vt:lpstr>PowerPoint Presentation</vt:lpstr>
      <vt:lpstr>PowerPoint Presentation</vt:lpstr>
      <vt:lpstr>Exercise 7.2 Sweeping</vt:lpstr>
      <vt:lpstr>PowerPoint Presentation</vt:lpstr>
      <vt:lpstr>PowerPoint Presentation</vt:lpstr>
      <vt:lpstr>Exercise 7.3 Sculpt</vt:lpstr>
      <vt:lpstr>PowerPoint Presentation</vt:lpstr>
      <vt:lpstr>Exercise 7.4 Tet Meshing</vt:lpstr>
      <vt:lpstr>Exercise 7.4 (continued) Tet Meshing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Zac White</cp:lastModifiedBy>
  <cp:revision>473</cp:revision>
  <dcterms:created xsi:type="dcterms:W3CDTF">2018-07-21T13:25:45Z</dcterms:created>
  <dcterms:modified xsi:type="dcterms:W3CDTF">2023-08-15T21:18:31Z</dcterms:modified>
</cp:coreProperties>
</file>