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7"/>
  </p:notesMasterIdLst>
  <p:handoutMasterIdLst>
    <p:handoutMasterId r:id="rId18"/>
  </p:handoutMasterIdLst>
  <p:sldIdLst>
    <p:sldId id="382" r:id="rId2"/>
    <p:sldId id="264" r:id="rId3"/>
    <p:sldId id="265" r:id="rId4"/>
    <p:sldId id="266" r:id="rId5"/>
    <p:sldId id="383" r:id="rId6"/>
    <p:sldId id="258" r:id="rId7"/>
    <p:sldId id="430" r:id="rId8"/>
    <p:sldId id="431" r:id="rId9"/>
    <p:sldId id="267" r:id="rId10"/>
    <p:sldId id="1822" r:id="rId11"/>
    <p:sldId id="273" r:id="rId12"/>
    <p:sldId id="1823" r:id="rId13"/>
    <p:sldId id="1824" r:id="rId14"/>
    <p:sldId id="278" r:id="rId15"/>
    <p:sldId id="279" r:id="rId16"/>
  </p:sldIdLst>
  <p:sldSz cx="12192000" cy="6858000"/>
  <p:notesSz cx="6858000" cy="9144000"/>
  <p:embeddedFontLst>
    <p:embeddedFont>
      <p:font typeface="Arial Black" panose="020B0604020202020204" pitchFamily="34" charset="0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7060308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ability Tools" id="{74E4682A-58A3-314B-81E6-E1B9673458DC}">
          <p14:sldIdLst>
            <p14:sldId id="382"/>
            <p14:sldId id="264"/>
            <p14:sldId id="265"/>
            <p14:sldId id="266"/>
            <p14:sldId id="383"/>
            <p14:sldId id="258"/>
            <p14:sldId id="430"/>
            <p14:sldId id="431"/>
            <p14:sldId id="267"/>
            <p14:sldId id="1822"/>
            <p14:sldId id="273"/>
            <p14:sldId id="1823"/>
            <p14:sldId id="1824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851" autoAdjust="0"/>
    <p:restoredTop sz="86413" autoAdjust="0"/>
  </p:normalViewPr>
  <p:slideViewPr>
    <p:cSldViewPr snapToGrid="0" showGuides="1">
      <p:cViewPr varScale="1">
        <p:scale>
          <a:sx n="118" d="100"/>
          <a:sy n="118" d="100"/>
        </p:scale>
        <p:origin x="21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35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0AC75807-1149-C94A-B878-B8B971006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B4BC71-32DD-C747-A2FF-15A80DA4FE3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A69D57B7-CC32-C44A-AE8E-429BA66D1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C76DA02-4B92-BA41-94FF-5A205FC6E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7341CB6-9999-0649-92C1-24FA46DB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19329B-3102-1D47-9403-CDE397B7F2E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DC8A533-1B23-104A-8D62-762C531B0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7425684-8AFB-B24D-9BDD-AD56D0D73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037B6B1-79DD-FE49-87B3-E7756D255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Usability Tools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100 Tutorials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5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83433BB-C8B5-F1FB-E8C2-FC364EC59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SAND2022-15021 PE</a:t>
            </a:r>
          </a:p>
        </p:txBody>
      </p:sp>
    </p:spTree>
    <p:extLst>
      <p:ext uri="{BB962C8B-B14F-4D97-AF65-F5344CB8AC3E}">
        <p14:creationId xmlns:p14="http://schemas.microsoft.com/office/powerpoint/2010/main" val="25027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1413B4AC-1608-6745-A23E-3C5840F144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/>
              <a:t>CUBIT Basic Tutorial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5A436-9335-7546-85A3-251EA63359D2}"/>
              </a:ext>
            </a:extLst>
          </p:cNvPr>
          <p:cNvSpPr txBox="1"/>
          <p:nvPr/>
        </p:nvSpPr>
        <p:spPr>
          <a:xfrm rot="18651965">
            <a:off x="2598274" y="2114342"/>
            <a:ext cx="72006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Undo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92D5F-8C3F-0D42-8686-ED17C70ACB79}"/>
              </a:ext>
            </a:extLst>
          </p:cNvPr>
          <p:cNvSpPr txBox="1"/>
          <p:nvPr/>
        </p:nvSpPr>
        <p:spPr>
          <a:xfrm rot="18584725">
            <a:off x="1670238" y="1792874"/>
            <a:ext cx="14648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Turn on Undo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838C5-9151-1040-9D5C-28A56E5BB729}"/>
              </a:ext>
            </a:extLst>
          </p:cNvPr>
          <p:cNvSpPr txBox="1"/>
          <p:nvPr/>
        </p:nvSpPr>
        <p:spPr>
          <a:xfrm rot="18651965">
            <a:off x="3326580" y="1894472"/>
            <a:ext cx="11414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Wireframe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DE1037-4BEE-A040-85EA-7055F597B9E0}"/>
              </a:ext>
            </a:extLst>
          </p:cNvPr>
          <p:cNvSpPr txBox="1"/>
          <p:nvPr/>
        </p:nvSpPr>
        <p:spPr>
          <a:xfrm rot="18651965">
            <a:off x="3854800" y="1673017"/>
            <a:ext cx="17598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True Hidden 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41AD5-7C90-3441-A399-61697ED49B27}"/>
              </a:ext>
            </a:extLst>
          </p:cNvPr>
          <p:cNvSpPr txBox="1"/>
          <p:nvPr/>
        </p:nvSpPr>
        <p:spPr>
          <a:xfrm rot="18651965">
            <a:off x="4634633" y="1850817"/>
            <a:ext cx="12955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Hidden 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F6617-56FF-ED4E-96B0-C277B26ABFE1}"/>
              </a:ext>
            </a:extLst>
          </p:cNvPr>
          <p:cNvSpPr txBox="1"/>
          <p:nvPr/>
        </p:nvSpPr>
        <p:spPr>
          <a:xfrm rot="18651965">
            <a:off x="5219218" y="1827005"/>
            <a:ext cx="12947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Transparent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D3C492-1409-7A40-B916-6459EF3D3EEE}"/>
              </a:ext>
            </a:extLst>
          </p:cNvPr>
          <p:cNvSpPr txBox="1"/>
          <p:nvPr/>
        </p:nvSpPr>
        <p:spPr>
          <a:xfrm rot="18651965">
            <a:off x="5807160" y="1806367"/>
            <a:ext cx="14269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Solid/Smooth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BF5E8-97E4-1E4C-BDDC-6E6D88EBDAF3}"/>
              </a:ext>
            </a:extLst>
          </p:cNvPr>
          <p:cNvSpPr txBox="1"/>
          <p:nvPr/>
        </p:nvSpPr>
        <p:spPr>
          <a:xfrm>
            <a:off x="4298951" y="3300413"/>
            <a:ext cx="15231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Display Modes</a:t>
            </a:r>
          </a:p>
        </p:txBody>
      </p:sp>
      <p:cxnSp>
        <p:nvCxnSpPr>
          <p:cNvPr id="22539" name="Straight Connector 19">
            <a:extLst>
              <a:ext uri="{FF2B5EF4-FFF2-40B4-BE49-F238E27FC236}">
                <a16:creationId xmlns:a16="http://schemas.microsoft.com/office/drawing/2014/main" id="{386B20DA-5C95-CB40-89FF-2971D96DA0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3400425"/>
            <a:ext cx="0" cy="889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20">
            <a:extLst>
              <a:ext uri="{FF2B5EF4-FFF2-40B4-BE49-F238E27FC236}">
                <a16:creationId xmlns:a16="http://schemas.microsoft.com/office/drawing/2014/main" id="{145FB1F5-E6EF-6849-8D64-7A3A96A4C2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3481388"/>
            <a:ext cx="10683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Connector 34">
            <a:extLst>
              <a:ext uri="{FF2B5EF4-FFF2-40B4-BE49-F238E27FC236}">
                <a16:creationId xmlns:a16="http://schemas.microsoft.com/office/drawing/2014/main" id="{2A34B9B6-6C14-AC4C-894B-5AAF648CF9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4375" y="3481388"/>
            <a:ext cx="7508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Connector 35">
            <a:extLst>
              <a:ext uri="{FF2B5EF4-FFF2-40B4-BE49-F238E27FC236}">
                <a16:creationId xmlns:a16="http://schemas.microsoft.com/office/drawing/2014/main" id="{4A5EB03B-6DD8-504A-926E-C72B6B7B01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0500" y="3386138"/>
            <a:ext cx="0" cy="952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59DCA15-FC67-B34E-9206-E24D5C9B2E4C}"/>
              </a:ext>
            </a:extLst>
          </p:cNvPr>
          <p:cNvSpPr txBox="1"/>
          <p:nvPr/>
        </p:nvSpPr>
        <p:spPr>
          <a:xfrm rot="18651965">
            <a:off x="6454572" y="1674605"/>
            <a:ext cx="18149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Display Geometry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EA86A9-44B5-9A4A-898D-C6BE051940EB}"/>
              </a:ext>
            </a:extLst>
          </p:cNvPr>
          <p:cNvSpPr txBox="1"/>
          <p:nvPr/>
        </p:nvSpPr>
        <p:spPr>
          <a:xfrm rot="18651965">
            <a:off x="7279683" y="1794461"/>
            <a:ext cx="140294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Display Mesh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AE635B-57E9-AF4C-9F92-D4DBA2A13052}"/>
              </a:ext>
            </a:extLst>
          </p:cNvPr>
          <p:cNvSpPr txBox="1"/>
          <p:nvPr/>
        </p:nvSpPr>
        <p:spPr>
          <a:xfrm rot="18651965">
            <a:off x="7923364" y="1851611"/>
            <a:ext cx="124906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Display BCs</a:t>
            </a:r>
            <a:endParaRPr lang="en-US" sz="1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D27E5D-CE5A-8C4C-B8FC-43357600FC9D}"/>
              </a:ext>
            </a:extLst>
          </p:cNvPr>
          <p:cNvSpPr txBox="1"/>
          <p:nvPr/>
        </p:nvSpPr>
        <p:spPr>
          <a:xfrm rot="18651965">
            <a:off x="8424654" y="1792873"/>
            <a:ext cx="148790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Display Virtual</a:t>
            </a:r>
            <a:endParaRPr lang="en-US" sz="1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B7B512-8D67-0341-A4EA-9E2C64B20923}"/>
              </a:ext>
            </a:extLst>
          </p:cNvPr>
          <p:cNvSpPr txBox="1"/>
          <p:nvPr/>
        </p:nvSpPr>
        <p:spPr>
          <a:xfrm rot="18584725">
            <a:off x="9117185" y="1640474"/>
            <a:ext cx="17570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Refresh Graphics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56CC6A-DFC6-5C4A-9E0A-53A4B771A273}"/>
              </a:ext>
            </a:extLst>
          </p:cNvPr>
          <p:cNvSpPr txBox="1"/>
          <p:nvPr/>
        </p:nvSpPr>
        <p:spPr>
          <a:xfrm rot="18584725">
            <a:off x="1704982" y="4890086"/>
            <a:ext cx="9509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Zoom In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DA2975-CAEC-1C4F-84A8-68A204D952F4}"/>
              </a:ext>
            </a:extLst>
          </p:cNvPr>
          <p:cNvSpPr txBox="1"/>
          <p:nvPr/>
        </p:nvSpPr>
        <p:spPr>
          <a:xfrm rot="18584725">
            <a:off x="2312150" y="4832141"/>
            <a:ext cx="112562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Zoom Out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CC5407-15EC-534F-9C7D-142B3CA66A30}"/>
              </a:ext>
            </a:extLst>
          </p:cNvPr>
          <p:cNvSpPr txBox="1"/>
          <p:nvPr/>
        </p:nvSpPr>
        <p:spPr>
          <a:xfrm rot="18584725">
            <a:off x="3080470" y="4751974"/>
            <a:ext cx="12955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Auto Center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3E238F-6EAD-2A45-850A-3B1ACD903519}"/>
              </a:ext>
            </a:extLst>
          </p:cNvPr>
          <p:cNvSpPr txBox="1"/>
          <p:nvPr/>
        </p:nvSpPr>
        <p:spPr>
          <a:xfrm rot="18584725">
            <a:off x="3705402" y="4539248"/>
            <a:ext cx="18871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Toggle Perspective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6B07D8-EF0D-FF47-9A06-9DC8A2AD8478}"/>
              </a:ext>
            </a:extLst>
          </p:cNvPr>
          <p:cNvSpPr txBox="1"/>
          <p:nvPr/>
        </p:nvSpPr>
        <p:spPr>
          <a:xfrm rot="18584725">
            <a:off x="4520238" y="4739273"/>
            <a:ext cx="13020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Toggle Scale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19DC6C-5409-9B45-A65E-4E6F3FE140E2}"/>
              </a:ext>
            </a:extLst>
          </p:cNvPr>
          <p:cNvSpPr txBox="1"/>
          <p:nvPr/>
        </p:nvSpPr>
        <p:spPr>
          <a:xfrm rot="18584725">
            <a:off x="5131289" y="4547186"/>
            <a:ext cx="18230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Toggle Slice Mode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862375-C950-584A-B05E-D2BA748D43CD}"/>
              </a:ext>
            </a:extLst>
          </p:cNvPr>
          <p:cNvSpPr txBox="1"/>
          <p:nvPr/>
        </p:nvSpPr>
        <p:spPr>
          <a:xfrm rot="18584725">
            <a:off x="5870141" y="4572586"/>
            <a:ext cx="16725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Toggle Slice Tool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0471DC-8538-4B4B-9067-5688FC182624}"/>
              </a:ext>
            </a:extLst>
          </p:cNvPr>
          <p:cNvSpPr txBox="1"/>
          <p:nvPr/>
        </p:nvSpPr>
        <p:spPr>
          <a:xfrm rot="18584725">
            <a:off x="6428309" y="4492417"/>
            <a:ext cx="19214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Show model edges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7AF041-3787-0A42-8594-03B9B0F3B228}"/>
              </a:ext>
            </a:extLst>
          </p:cNvPr>
          <p:cNvSpPr txBox="1"/>
          <p:nvPr/>
        </p:nvSpPr>
        <p:spPr>
          <a:xfrm rot="18584725">
            <a:off x="7629357" y="4300329"/>
            <a:ext cx="25562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Select enclosed/extended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51DE11-8CD7-CB45-81AC-E9792464A44F}"/>
              </a:ext>
            </a:extLst>
          </p:cNvPr>
          <p:cNvSpPr txBox="1"/>
          <p:nvPr/>
        </p:nvSpPr>
        <p:spPr>
          <a:xfrm rot="18584725">
            <a:off x="9251448" y="4871036"/>
            <a:ext cx="9836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Box/Poly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6889AE-9CEE-B042-A1CC-6C1F337370F8}"/>
              </a:ext>
            </a:extLst>
          </p:cNvPr>
          <p:cNvSpPr txBox="1"/>
          <p:nvPr/>
        </p:nvSpPr>
        <p:spPr>
          <a:xfrm rot="18584725">
            <a:off x="8490894" y="4608305"/>
            <a:ext cx="157767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X-Ray Selection</a:t>
            </a:r>
          </a:p>
        </p:txBody>
      </p:sp>
      <p:pic>
        <p:nvPicPr>
          <p:cNvPr id="22559" name="Picture 3">
            <a:extLst>
              <a:ext uri="{FF2B5EF4-FFF2-40B4-BE49-F238E27FC236}">
                <a16:creationId xmlns:a16="http://schemas.microsoft.com/office/drawing/2014/main" id="{EAC89CD2-F1EF-0143-A17E-56F1F39C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3" b="909"/>
          <a:stretch>
            <a:fillRect/>
          </a:stretch>
        </p:blipFill>
        <p:spPr bwMode="auto">
          <a:xfrm>
            <a:off x="1717676" y="2527300"/>
            <a:ext cx="82216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0" name="Picture 35">
            <a:extLst>
              <a:ext uri="{FF2B5EF4-FFF2-40B4-BE49-F238E27FC236}">
                <a16:creationId xmlns:a16="http://schemas.microsoft.com/office/drawing/2014/main" id="{3D41EAA7-0CCC-D64C-8D0D-184FA438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-2" r="-203" b="-20416"/>
          <a:stretch>
            <a:fillRect/>
          </a:stretch>
        </p:blipFill>
        <p:spPr bwMode="auto">
          <a:xfrm>
            <a:off x="1712914" y="5487988"/>
            <a:ext cx="82819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0C7669F-4A98-F046-BC22-CC14852FEF1E}"/>
              </a:ext>
            </a:extLst>
          </p:cNvPr>
          <p:cNvSpPr txBox="1"/>
          <p:nvPr/>
        </p:nvSpPr>
        <p:spPr>
          <a:xfrm rot="18584725">
            <a:off x="6971346" y="4515358"/>
            <a:ext cx="19704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Locate Overlapping</a:t>
            </a:r>
          </a:p>
          <a:p>
            <a:pPr algn="ctr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Surfaces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71AEBF-6F16-A09B-03AF-20902EFA1976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Tools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92740FF5-C45B-8348-ADF6-18E93931F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700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>
            <a:extLst>
              <a:ext uri="{FF2B5EF4-FFF2-40B4-BE49-F238E27FC236}">
                <a16:creationId xmlns:a16="http://schemas.microsoft.com/office/drawing/2014/main" id="{28633BDB-B3FA-8141-80FD-AF2A97196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781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DC7E6-2EA1-A744-A8D6-82ED640ADCF0}"/>
              </a:ext>
            </a:extLst>
          </p:cNvPr>
          <p:cNvSpPr txBox="1"/>
          <p:nvPr/>
        </p:nvSpPr>
        <p:spPr>
          <a:xfrm rot="18584725">
            <a:off x="5375764" y="4558298"/>
            <a:ext cx="18230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Toggle Slice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B7B28-E151-B844-8F04-E3AF778CF5E5}"/>
              </a:ext>
            </a:extLst>
          </p:cNvPr>
          <p:cNvSpPr txBox="1"/>
          <p:nvPr/>
        </p:nvSpPr>
        <p:spPr>
          <a:xfrm rot="18584725">
            <a:off x="6046354" y="4612273"/>
            <a:ext cx="167250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Toggle Slice Tool</a:t>
            </a:r>
          </a:p>
        </p:txBody>
      </p:sp>
      <p:pic>
        <p:nvPicPr>
          <p:cNvPr id="23558" name="Picture 9">
            <a:extLst>
              <a:ext uri="{FF2B5EF4-FFF2-40B4-BE49-F238E27FC236}">
                <a16:creationId xmlns:a16="http://schemas.microsoft.com/office/drawing/2014/main" id="{632C1D0D-1D63-C04A-83F1-B24B7116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-2" r="-203" b="-20416"/>
          <a:stretch>
            <a:fillRect/>
          </a:stretch>
        </p:blipFill>
        <p:spPr bwMode="auto">
          <a:xfrm>
            <a:off x="2563814" y="5445125"/>
            <a:ext cx="7216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8FEA0D2-369C-BAF6-4B68-F09BD9666C1B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Slice Tool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3382D000-8ABA-1B40-9762-B775DD42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058863"/>
            <a:ext cx="482758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2F70CC19-F169-264D-BE59-BC22FA83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6" y="2116139"/>
            <a:ext cx="2562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>
            <a:extLst>
              <a:ext uri="{FF2B5EF4-FFF2-40B4-BE49-F238E27FC236}">
                <a16:creationId xmlns:a16="http://schemas.microsoft.com/office/drawing/2014/main" id="{31F6633C-19C8-B546-8E6F-53ED88D4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4313238"/>
            <a:ext cx="18065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val 11">
            <a:extLst>
              <a:ext uri="{FF2B5EF4-FFF2-40B4-BE49-F238E27FC236}">
                <a16:creationId xmlns:a16="http://schemas.microsoft.com/office/drawing/2014/main" id="{94379726-9D27-B44D-9CC7-F215FD53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3524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82" name="AutoShape 13">
            <a:extLst>
              <a:ext uri="{FF2B5EF4-FFF2-40B4-BE49-F238E27FC236}">
                <a16:creationId xmlns:a16="http://schemas.microsoft.com/office/drawing/2014/main" id="{0D818393-6B4F-A444-9DD7-E7950AB67807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4014788" y="29987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3" name="AutoShape 13">
            <a:extLst>
              <a:ext uri="{FF2B5EF4-FFF2-40B4-BE49-F238E27FC236}">
                <a16:creationId xmlns:a16="http://schemas.microsoft.com/office/drawing/2014/main" id="{65394093-B6A7-5F4D-86ED-9E6EC30583B9}"/>
              </a:ext>
            </a:extLst>
          </p:cNvPr>
          <p:cNvSpPr>
            <a:spLocks noChangeArrowheads="1"/>
          </p:cNvSpPr>
          <p:nvPr/>
        </p:nvSpPr>
        <p:spPr bwMode="auto">
          <a:xfrm rot="13003080">
            <a:off x="4046538" y="38401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5360A17E-964E-3D40-9601-21160314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994276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Select </a:t>
            </a:r>
            <a:r>
              <a:rPr lang="en-US" altLang="en-US" sz="1600" b="1">
                <a:latin typeface="+mn-lt"/>
              </a:rPr>
              <a:t>Custom Toolbar Editor </a:t>
            </a:r>
            <a:r>
              <a:rPr lang="en-US" altLang="en-US" sz="1600">
                <a:latin typeface="+mn-lt"/>
              </a:rPr>
              <a:t>from the Tools menu, or use the toolbar shortcut.</a:t>
            </a:r>
          </a:p>
        </p:txBody>
      </p:sp>
      <p:sp>
        <p:nvSpPr>
          <p:cNvPr id="24585" name="Oval 11">
            <a:extLst>
              <a:ext uri="{FF2B5EF4-FFF2-40B4-BE49-F238E27FC236}">
                <a16:creationId xmlns:a16="http://schemas.microsoft.com/office/drawing/2014/main" id="{84028405-D59E-CD49-83AA-80FAB398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5181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86" name="Oval 40">
            <a:extLst>
              <a:ext uri="{FF2B5EF4-FFF2-40B4-BE49-F238E27FC236}">
                <a16:creationId xmlns:a16="http://schemas.microsoft.com/office/drawing/2014/main" id="{55E9C24C-40B0-7C4A-88D2-DB1AC428B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2413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587" name="AutoShape 42">
            <a:extLst>
              <a:ext uri="{FF2B5EF4-FFF2-40B4-BE49-F238E27FC236}">
                <a16:creationId xmlns:a16="http://schemas.microsoft.com/office/drawing/2014/main" id="{25146F74-EF92-514C-B0E3-ABFC85214E17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897813" y="19875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588" name="Oval 40">
            <a:extLst>
              <a:ext uri="{FF2B5EF4-FFF2-40B4-BE49-F238E27FC236}">
                <a16:creationId xmlns:a16="http://schemas.microsoft.com/office/drawing/2014/main" id="{4BA80E85-55EF-7E4A-A998-10EB11C9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60118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589" name="Text Box 8">
            <a:extLst>
              <a:ext uri="{FF2B5EF4-FFF2-40B4-BE49-F238E27FC236}">
                <a16:creationId xmlns:a16="http://schemas.microsoft.com/office/drawing/2014/main" id="{0D10DEEB-C5A4-FD4A-8378-49183500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9690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Click the ‘+’ button under the Toolbars column.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D5342-5A67-8F4C-AB47-21A6C57D8ABA}"/>
              </a:ext>
            </a:extLst>
          </p:cNvPr>
          <p:cNvSpPr txBox="1"/>
          <p:nvPr/>
        </p:nvSpPr>
        <p:spPr>
          <a:xfrm>
            <a:off x="1828800" y="1066801"/>
            <a:ext cx="4038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Create a series of frequently used commands and assign them to a button in the toolbar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00EAF-ECDB-0732-102A-F5A3DAF737B9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Toolbars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>
            <a:extLst>
              <a:ext uri="{FF2B5EF4-FFF2-40B4-BE49-F238E27FC236}">
                <a16:creationId xmlns:a16="http://schemas.microsoft.com/office/drawing/2014/main" id="{E4216B70-1F99-3242-8819-85C4AE7B7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4" y="3352800"/>
            <a:ext cx="341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Give the new toolbar a name and file location and click </a:t>
            </a:r>
            <a:r>
              <a:rPr lang="en-US" altLang="en-US" sz="1600" i="1" dirty="0">
                <a:latin typeface="+mn-lt"/>
              </a:rPr>
              <a:t>OK</a:t>
            </a:r>
            <a:r>
              <a:rPr lang="en-US" altLang="en-US" sz="1600" dirty="0">
                <a:latin typeface="+mn-lt"/>
              </a:rPr>
              <a:t>.</a:t>
            </a:r>
          </a:p>
        </p:txBody>
      </p:sp>
      <p:sp>
        <p:nvSpPr>
          <p:cNvPr id="25603" name="Text Box 8">
            <a:extLst>
              <a:ext uri="{FF2B5EF4-FFF2-40B4-BE49-F238E27FC236}">
                <a16:creationId xmlns:a16="http://schemas.microsoft.com/office/drawing/2014/main" id="{02DE4D3F-49A0-4C44-ADE6-9E2824CE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211638"/>
            <a:ext cx="358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With the new toolbar selected, click the ‘+’ button under the Buttons column.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CAAF5F37-CEDE-0A4E-9CB1-920A2477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9826"/>
            <a:ext cx="33797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F9D50AF3-D5F7-FD47-B92D-442EA0CB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4"/>
          <a:stretch>
            <a:fillRect/>
          </a:stretch>
        </p:blipFill>
        <p:spPr bwMode="auto">
          <a:xfrm>
            <a:off x="5656264" y="1139825"/>
            <a:ext cx="48990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44">
            <a:extLst>
              <a:ext uri="{FF2B5EF4-FFF2-40B4-BE49-F238E27FC236}">
                <a16:creationId xmlns:a16="http://schemas.microsoft.com/office/drawing/2014/main" id="{88B69447-6EF3-1249-B378-57B4C1A18FC0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4772025" y="20843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607" name="Oval 45">
            <a:extLst>
              <a:ext uri="{FF2B5EF4-FFF2-40B4-BE49-F238E27FC236}">
                <a16:creationId xmlns:a16="http://schemas.microsoft.com/office/drawing/2014/main" id="{D4032A87-C198-0D4C-BABD-5B223744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2367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608" name="Oval 45">
            <a:extLst>
              <a:ext uri="{FF2B5EF4-FFF2-40B4-BE49-F238E27FC236}">
                <a16:creationId xmlns:a16="http://schemas.microsoft.com/office/drawing/2014/main" id="{CBE07768-DE07-7243-874F-1298FF20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4623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609" name="AutoShape 56">
            <a:extLst>
              <a:ext uri="{FF2B5EF4-FFF2-40B4-BE49-F238E27FC236}">
                <a16:creationId xmlns:a16="http://schemas.microsoft.com/office/drawing/2014/main" id="{C5C55407-B460-FC48-9BDB-33BC76353FDC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9715500" y="21224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610" name="Oval 58">
            <a:extLst>
              <a:ext uri="{FF2B5EF4-FFF2-40B4-BE49-F238E27FC236}">
                <a16:creationId xmlns:a16="http://schemas.microsoft.com/office/drawing/2014/main" id="{F262963A-EF06-B147-B4AC-497E1E84D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3" y="25415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611" name="Oval 58">
            <a:extLst>
              <a:ext uri="{FF2B5EF4-FFF2-40B4-BE49-F238E27FC236}">
                <a16:creationId xmlns:a16="http://schemas.microsoft.com/office/drawing/2014/main" id="{C64A02A5-5D35-4F49-8EB1-9D7C5821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2481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25612" name="Picture 16">
            <a:extLst>
              <a:ext uri="{FF2B5EF4-FFF2-40B4-BE49-F238E27FC236}">
                <a16:creationId xmlns:a16="http://schemas.microsoft.com/office/drawing/2014/main" id="{1D076099-2CB8-1444-A349-1E2DD446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9" y="3278188"/>
            <a:ext cx="316388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Oval 54">
            <a:extLst>
              <a:ext uri="{FF2B5EF4-FFF2-40B4-BE49-F238E27FC236}">
                <a16:creationId xmlns:a16="http://schemas.microsoft.com/office/drawing/2014/main" id="{C68FA661-6978-984B-A9BA-D568ED41B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488" y="4376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614" name="AutoShape 59">
            <a:extLst>
              <a:ext uri="{FF2B5EF4-FFF2-40B4-BE49-F238E27FC236}">
                <a16:creationId xmlns:a16="http://schemas.microsoft.com/office/drawing/2014/main" id="{13E9F190-DAC9-BE4C-98A0-BA402EADD9E7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9056688" y="41481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615" name="Oval 54">
            <a:extLst>
              <a:ext uri="{FF2B5EF4-FFF2-40B4-BE49-F238E27FC236}">
                <a16:creationId xmlns:a16="http://schemas.microsoft.com/office/drawing/2014/main" id="{11E82A69-361C-F049-AD39-D0F9166FE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181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616" name="Text Box 8">
            <a:extLst>
              <a:ext uri="{FF2B5EF4-FFF2-40B4-BE49-F238E27FC236}">
                <a16:creationId xmlns:a16="http://schemas.microsoft.com/office/drawing/2014/main" id="{A1901152-CD4C-A943-AB13-4C30E204F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1816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Choose ‘Tool Button’ as the new button type and click </a:t>
            </a:r>
            <a:r>
              <a:rPr lang="en-US" altLang="en-US" sz="1600" i="1">
                <a:latin typeface="+mn-lt"/>
              </a:rPr>
              <a:t>OK</a:t>
            </a:r>
            <a:r>
              <a:rPr lang="en-US" altLang="en-US" sz="1600">
                <a:latin typeface="+mn-lt"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73DF3C-98A1-42E9-829F-DB8E03122CF2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Toolbars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>
            <a:extLst>
              <a:ext uri="{FF2B5EF4-FFF2-40B4-BE49-F238E27FC236}">
                <a16:creationId xmlns:a16="http://schemas.microsoft.com/office/drawing/2014/main" id="{7C4FB601-A99C-C44E-A331-776AF0B4B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1519239"/>
            <a:ext cx="3411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Give the new button a name.</a:t>
            </a:r>
          </a:p>
        </p:txBody>
      </p:sp>
      <p:sp>
        <p:nvSpPr>
          <p:cNvPr id="26627" name="Text Box 8">
            <a:extLst>
              <a:ext uri="{FF2B5EF4-FFF2-40B4-BE49-F238E27FC236}">
                <a16:creationId xmlns:a16="http://schemas.microsoft.com/office/drawing/2014/main" id="{AA9C4681-C507-6F40-9D52-290A016E4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1985963"/>
            <a:ext cx="312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Enter any series of CUBIT™  commands that will be executed any time you hit the button</a:t>
            </a:r>
            <a:endParaRPr lang="en-US" altLang="en-US" sz="1600" i="1">
              <a:latin typeface="+mn-lt"/>
            </a:endParaRPr>
          </a:p>
        </p:txBody>
      </p:sp>
      <p:pic>
        <p:nvPicPr>
          <p:cNvPr id="26628" name="Picture 8">
            <a:extLst>
              <a:ext uri="{FF2B5EF4-FFF2-40B4-BE49-F238E27FC236}">
                <a16:creationId xmlns:a16="http://schemas.microsoft.com/office/drawing/2014/main" id="{613CFC1B-5FCA-D04C-A16E-6F5DF13B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9" y="1046164"/>
            <a:ext cx="48164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Oval 55">
            <a:extLst>
              <a:ext uri="{FF2B5EF4-FFF2-40B4-BE49-F238E27FC236}">
                <a16:creationId xmlns:a16="http://schemas.microsoft.com/office/drawing/2014/main" id="{B75C0D1F-8B85-2A4A-8EC4-EFC5AFB3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6036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630" name="AutoShape 62">
            <a:extLst>
              <a:ext uri="{FF2B5EF4-FFF2-40B4-BE49-F238E27FC236}">
                <a16:creationId xmlns:a16="http://schemas.microsoft.com/office/drawing/2014/main" id="{64E2A6BF-4BE6-3149-85FD-E73CE29AC371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445375" y="33924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1" name="Oval 55">
            <a:extLst>
              <a:ext uri="{FF2B5EF4-FFF2-40B4-BE49-F238E27FC236}">
                <a16:creationId xmlns:a16="http://schemas.microsoft.com/office/drawing/2014/main" id="{6AB4A16B-2E57-374F-80F3-33AB65AB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48418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6632" name="AutoShape 62">
            <a:extLst>
              <a:ext uri="{FF2B5EF4-FFF2-40B4-BE49-F238E27FC236}">
                <a16:creationId xmlns:a16="http://schemas.microsoft.com/office/drawing/2014/main" id="{95DB775D-C84A-2C4B-9702-419B1938674D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083425" y="46132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3" name="Oval 55">
            <a:extLst>
              <a:ext uri="{FF2B5EF4-FFF2-40B4-BE49-F238E27FC236}">
                <a16:creationId xmlns:a16="http://schemas.microsoft.com/office/drawing/2014/main" id="{BDBDA6D4-1F51-0444-AF32-BE565C52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5816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6634" name="AutoShape 62">
            <a:extLst>
              <a:ext uri="{FF2B5EF4-FFF2-40B4-BE49-F238E27FC236}">
                <a16:creationId xmlns:a16="http://schemas.microsoft.com/office/drawing/2014/main" id="{09831437-8255-3E47-A8B7-AFD602062AB3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8359775" y="55880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635" name="Oval 55">
            <a:extLst>
              <a:ext uri="{FF2B5EF4-FFF2-40B4-BE49-F238E27FC236}">
                <a16:creationId xmlns:a16="http://schemas.microsoft.com/office/drawing/2014/main" id="{E1599C3A-60EF-5F42-AD2D-705F71A7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15525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6636" name="Oval 55">
            <a:extLst>
              <a:ext uri="{FF2B5EF4-FFF2-40B4-BE49-F238E27FC236}">
                <a16:creationId xmlns:a16="http://schemas.microsoft.com/office/drawing/2014/main" id="{FF9DA759-FB60-2D4C-A4C7-1D112F9C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2133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6637" name="Oval 55">
            <a:extLst>
              <a:ext uri="{FF2B5EF4-FFF2-40B4-BE49-F238E27FC236}">
                <a16:creationId xmlns:a16="http://schemas.microsoft.com/office/drawing/2014/main" id="{CFE48F9F-C214-7840-B481-494DC8F49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29718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6638" name="Text Box 8">
            <a:extLst>
              <a:ext uri="{FF2B5EF4-FFF2-40B4-BE49-F238E27FC236}">
                <a16:creationId xmlns:a16="http://schemas.microsoft.com/office/drawing/2014/main" id="{843891D2-8D45-FE48-B88F-D9391C2C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4" y="2828925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Click </a:t>
            </a:r>
            <a:r>
              <a:rPr lang="en-US" altLang="en-US" sz="1600" i="1">
                <a:latin typeface="+mn-lt"/>
              </a:rPr>
              <a:t>OK</a:t>
            </a:r>
            <a:r>
              <a:rPr lang="en-US" altLang="en-US" sz="1600">
                <a:latin typeface="+mn-lt"/>
              </a:rPr>
              <a:t> to save the toolbar</a:t>
            </a:r>
          </a:p>
          <a:p>
            <a:r>
              <a:rPr lang="en-US" altLang="en-US" sz="1600">
                <a:latin typeface="+mn-lt"/>
              </a:rPr>
              <a:t>and button.</a:t>
            </a:r>
          </a:p>
        </p:txBody>
      </p:sp>
      <p:sp>
        <p:nvSpPr>
          <p:cNvPr id="26639" name="Text Box 64">
            <a:extLst>
              <a:ext uri="{FF2B5EF4-FFF2-40B4-BE49-F238E27FC236}">
                <a16:creationId xmlns:a16="http://schemas.microsoft.com/office/drawing/2014/main" id="{79CA8210-E363-F443-947A-8B5AC018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488315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You should see a new toolbar and icon appear with the other toolbars</a:t>
            </a:r>
            <a:endParaRPr lang="en-US" altLang="en-US" sz="1800" i="1">
              <a:latin typeface="+mn-lt"/>
            </a:endParaRPr>
          </a:p>
        </p:txBody>
      </p:sp>
      <p:sp>
        <p:nvSpPr>
          <p:cNvPr id="26640" name="Text Box 64">
            <a:extLst>
              <a:ext uri="{FF2B5EF4-FFF2-40B4-BE49-F238E27FC236}">
                <a16:creationId xmlns:a16="http://schemas.microsoft.com/office/drawing/2014/main" id="{2A75F3D0-9A34-6944-A4FB-46DE1B05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556895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>
                <a:latin typeface="+mn-lt"/>
              </a:rPr>
              <a:t>Select this button to execute your custom commands</a:t>
            </a:r>
            <a:endParaRPr lang="en-US" altLang="en-US" sz="1800">
              <a:latin typeface="+mn-lt"/>
            </a:endParaRPr>
          </a:p>
        </p:txBody>
      </p:sp>
      <p:pic>
        <p:nvPicPr>
          <p:cNvPr id="26641" name="Picture 18">
            <a:extLst>
              <a:ext uri="{FF2B5EF4-FFF2-40B4-BE49-F238E27FC236}">
                <a16:creationId xmlns:a16="http://schemas.microsoft.com/office/drawing/2014/main" id="{0EEBECBF-3821-C24B-BD7E-F18F74C6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4283075"/>
            <a:ext cx="29575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Rectangle 20">
            <a:extLst>
              <a:ext uri="{FF2B5EF4-FFF2-40B4-BE49-F238E27FC236}">
                <a16:creationId xmlns:a16="http://schemas.microsoft.com/office/drawing/2014/main" id="{F30C975D-1A25-394B-AF36-593B46FE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4267200"/>
            <a:ext cx="609600" cy="5334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529DEC-508F-3688-5333-E9185425796A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Toolbars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>
            <a:extLst>
              <a:ext uri="{FF2B5EF4-FFF2-40B4-BE49-F238E27FC236}">
                <a16:creationId xmlns:a16="http://schemas.microsoft.com/office/drawing/2014/main" id="{DCAD4DE4-E7DB-F443-B07E-2BAA0316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543175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>
            <a:extLst>
              <a:ext uri="{FF2B5EF4-FFF2-40B4-BE49-F238E27FC236}">
                <a16:creationId xmlns:a16="http://schemas.microsoft.com/office/drawing/2014/main" id="{CF17C50C-0A42-CF41-9012-48E9785D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749800"/>
            <a:ext cx="35242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4">
            <a:extLst>
              <a:ext uri="{FF2B5EF4-FFF2-40B4-BE49-F238E27FC236}">
                <a16:creationId xmlns:a16="http://schemas.microsoft.com/office/drawing/2014/main" id="{79FA601E-5EF6-F943-99A2-EDCD8EE5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You should see a new toolbar icon for the panel.</a:t>
            </a:r>
            <a:endParaRPr lang="en-US" altLang="en-US" sz="1800" i="1">
              <a:latin typeface="+mn-lt"/>
            </a:endParaRPr>
          </a:p>
        </p:txBody>
      </p:sp>
      <p:sp>
        <p:nvSpPr>
          <p:cNvPr id="27653" name="Text Box 64">
            <a:extLst>
              <a:ext uri="{FF2B5EF4-FFF2-40B4-BE49-F238E27FC236}">
                <a16:creationId xmlns:a16="http://schemas.microsoft.com/office/drawing/2014/main" id="{0A6EA9F9-277C-5846-A899-1871E51B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76938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>
                <a:latin typeface="+mn-lt"/>
              </a:rPr>
              <a:t>Select this button to open the corresponding Command Panel.</a:t>
            </a:r>
            <a:endParaRPr lang="en-US" altLang="en-US" sz="1800">
              <a:latin typeface="+mn-lt"/>
            </a:endParaRPr>
          </a:p>
        </p:txBody>
      </p:sp>
      <p:sp>
        <p:nvSpPr>
          <p:cNvPr id="27654" name="Rectangle 20">
            <a:extLst>
              <a:ext uri="{FF2B5EF4-FFF2-40B4-BE49-F238E27FC236}">
                <a16:creationId xmlns:a16="http://schemas.microsoft.com/office/drawing/2014/main" id="{3125F155-24C6-844A-84B8-89E284894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6" y="4724400"/>
            <a:ext cx="485775" cy="5334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62CFB-8347-3244-A4BF-E758AEB0F94E}"/>
              </a:ext>
            </a:extLst>
          </p:cNvPr>
          <p:cNvSpPr txBox="1"/>
          <p:nvPr/>
        </p:nvSpPr>
        <p:spPr>
          <a:xfrm>
            <a:off x="1828800" y="1066800"/>
            <a:ext cx="403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Create shortcuts to frequently-used Command Panels.</a:t>
            </a:r>
          </a:p>
        </p:txBody>
      </p:sp>
      <p:pic>
        <p:nvPicPr>
          <p:cNvPr id="27656" name="Picture 2">
            <a:extLst>
              <a:ext uri="{FF2B5EF4-FFF2-40B4-BE49-F238E27FC236}">
                <a16:creationId xmlns:a16="http://schemas.microsoft.com/office/drawing/2014/main" id="{AFEB51B0-DAEC-474E-8556-4A1D9C9C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9" y="1651001"/>
            <a:ext cx="31718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Oval 11">
            <a:extLst>
              <a:ext uri="{FF2B5EF4-FFF2-40B4-BE49-F238E27FC236}">
                <a16:creationId xmlns:a16="http://schemas.microsoft.com/office/drawing/2014/main" id="{F5BEBFD0-E70D-6C4F-B064-03BA8D87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26130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6D5C4391-D83B-A04E-AC7F-E3DE104D98A7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753350" y="20875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9" name="Oval 40">
            <a:extLst>
              <a:ext uri="{FF2B5EF4-FFF2-40B4-BE49-F238E27FC236}">
                <a16:creationId xmlns:a16="http://schemas.microsoft.com/office/drawing/2014/main" id="{68C3448A-70F8-B843-BBBF-7F3EF45A6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43815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660" name="AutoShape 42">
            <a:extLst>
              <a:ext uri="{FF2B5EF4-FFF2-40B4-BE49-F238E27FC236}">
                <a16:creationId xmlns:a16="http://schemas.microsoft.com/office/drawing/2014/main" id="{D2CA4FFA-9BFA-864B-9E3C-49E8D93C4130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296150" y="41719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61" name="AutoShape 44">
            <a:extLst>
              <a:ext uri="{FF2B5EF4-FFF2-40B4-BE49-F238E27FC236}">
                <a16:creationId xmlns:a16="http://schemas.microsoft.com/office/drawing/2014/main" id="{8AAFA5B4-C00C-7E4E-ADDF-BCC7A4E717CD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9736138" y="41338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62" name="Oval 45">
            <a:extLst>
              <a:ext uri="{FF2B5EF4-FFF2-40B4-BE49-F238E27FC236}">
                <a16:creationId xmlns:a16="http://schemas.microsoft.com/office/drawing/2014/main" id="{11E919AF-80FB-204D-9FCF-35C5C009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738" y="4286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63" name="Oval 11">
            <a:extLst>
              <a:ext uri="{FF2B5EF4-FFF2-40B4-BE49-F238E27FC236}">
                <a16:creationId xmlns:a16="http://schemas.microsoft.com/office/drawing/2014/main" id="{8B02456A-6B03-A042-9E6A-C6D083A8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18986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64" name="Oval 40">
            <a:extLst>
              <a:ext uri="{FF2B5EF4-FFF2-40B4-BE49-F238E27FC236}">
                <a16:creationId xmlns:a16="http://schemas.microsoft.com/office/drawing/2014/main" id="{87CCBE78-F0F5-1848-AE25-F5A42F14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25003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665" name="Oval 45">
            <a:extLst>
              <a:ext uri="{FF2B5EF4-FFF2-40B4-BE49-F238E27FC236}">
                <a16:creationId xmlns:a16="http://schemas.microsoft.com/office/drawing/2014/main" id="{3BA2F6AD-E7A0-1744-B753-167481D1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4845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66" name="Text Box 64">
            <a:extLst>
              <a:ext uri="{FF2B5EF4-FFF2-40B4-BE49-F238E27FC236}">
                <a16:creationId xmlns:a16="http://schemas.microsoft.com/office/drawing/2014/main" id="{42418624-AFC4-D749-8A50-C01CFB9A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1865314"/>
            <a:ext cx="351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Open any command panel.</a:t>
            </a:r>
            <a:endParaRPr lang="en-US" altLang="en-US" sz="1800" i="1" dirty="0">
              <a:latin typeface="+mn-lt"/>
            </a:endParaRPr>
          </a:p>
        </p:txBody>
      </p:sp>
      <p:sp>
        <p:nvSpPr>
          <p:cNvPr id="27667" name="Text Box 64">
            <a:extLst>
              <a:ext uri="{FF2B5EF4-FFF2-40B4-BE49-F238E27FC236}">
                <a16:creationId xmlns:a16="http://schemas.microsoft.com/office/drawing/2014/main" id="{91152039-EEA0-254E-AB05-A928CCA8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2447926"/>
            <a:ext cx="407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Right-click on any blank space in the panel and select </a:t>
            </a:r>
            <a:r>
              <a:rPr lang="en-US" altLang="en-US" sz="1800" b="1">
                <a:latin typeface="+mn-lt"/>
              </a:rPr>
              <a:t>Add to Toolbar</a:t>
            </a:r>
            <a:r>
              <a:rPr lang="en-US" altLang="en-US" sz="1800">
                <a:latin typeface="+mn-lt"/>
              </a:rPr>
              <a:t> from the context menu.</a:t>
            </a:r>
            <a:endParaRPr lang="en-US" altLang="en-US" sz="1800" i="1">
              <a:latin typeface="+mn-lt"/>
            </a:endParaRPr>
          </a:p>
        </p:txBody>
      </p:sp>
      <p:sp>
        <p:nvSpPr>
          <p:cNvPr id="27668" name="Text Box 64">
            <a:extLst>
              <a:ext uri="{FF2B5EF4-FFF2-40B4-BE49-F238E27FC236}">
                <a16:creationId xmlns:a16="http://schemas.microsoft.com/office/drawing/2014/main" id="{E928DC1D-FF09-5448-87B3-A26B7A17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1" y="3408364"/>
            <a:ext cx="4073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Select the custom toolbar you want to add the shortcut to. Click </a:t>
            </a:r>
            <a:r>
              <a:rPr lang="en-US" altLang="en-US" sz="1800" i="1">
                <a:latin typeface="+mn-lt"/>
              </a:rPr>
              <a:t>OK</a:t>
            </a:r>
            <a:r>
              <a:rPr lang="en-US" altLang="en-US" sz="1800">
                <a:latin typeface="+mn-lt"/>
              </a:rPr>
              <a:t> in the editor to confirm.</a:t>
            </a:r>
            <a:endParaRPr lang="en-US" altLang="en-US" sz="1800" i="1">
              <a:latin typeface="+mn-lt"/>
            </a:endParaRPr>
          </a:p>
        </p:txBody>
      </p:sp>
      <p:sp>
        <p:nvSpPr>
          <p:cNvPr id="27669" name="AutoShape 10">
            <a:extLst>
              <a:ext uri="{FF2B5EF4-FFF2-40B4-BE49-F238E27FC236}">
                <a16:creationId xmlns:a16="http://schemas.microsoft.com/office/drawing/2014/main" id="{5C4A7C2B-4DB5-D84A-B243-F9C2B5458507}"/>
              </a:ext>
            </a:extLst>
          </p:cNvPr>
          <p:cNvSpPr>
            <a:spLocks noChangeArrowheads="1"/>
          </p:cNvSpPr>
          <p:nvPr/>
        </p:nvSpPr>
        <p:spPr bwMode="auto">
          <a:xfrm rot="10815269">
            <a:off x="6261100" y="2390776"/>
            <a:ext cx="177800" cy="288925"/>
          </a:xfrm>
          <a:prstGeom prst="upArrow">
            <a:avLst>
              <a:gd name="adj1" fmla="val 25148"/>
              <a:gd name="adj2" fmla="val 911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FDF5EA-D704-C7B5-0CB0-48D45A0FC66F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Toolbars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A685F3BC-78E1-D44E-808A-6935E443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447800"/>
            <a:ext cx="36004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>
            <a:extLst>
              <a:ext uri="{FF2B5EF4-FFF2-40B4-BE49-F238E27FC236}">
                <a16:creationId xmlns:a16="http://schemas.microsoft.com/office/drawing/2014/main" id="{3270AF24-901B-6548-B13A-79F433E4C974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406775" y="23606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+mn-lt"/>
            </a:endParaRP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A03D9F98-AA56-D741-889F-30756663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447800"/>
            <a:ext cx="33826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CUBIT™ Database File contains: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Geometry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Meshing Schemes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Intervals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Virtual Geometry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Mesh</a:t>
            </a:r>
          </a:p>
          <a:p>
            <a:pPr>
              <a:buFontTx/>
              <a:buAutoNum type="arabicPeriod"/>
            </a:pPr>
            <a:r>
              <a:rPr lang="en-US" altLang="en-US" sz="1800" dirty="0">
                <a:latin typeface="+mn-lt"/>
              </a:rPr>
              <a:t>Boundary Conditions</a:t>
            </a:r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id="{11F9C8E1-3FB2-2F4B-9FC0-7966A259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505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>
                <a:latin typeface="+mn-lt"/>
              </a:rPr>
              <a:t>Snapshot</a:t>
            </a:r>
            <a:r>
              <a:rPr lang="en-US" altLang="en-US" sz="1800">
                <a:latin typeface="+mn-lt"/>
              </a:rPr>
              <a:t> of the current state of the model</a:t>
            </a: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4D673CA3-1F72-654C-997A-D66BA91A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3434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Choose</a:t>
            </a:r>
            <a:r>
              <a:rPr lang="en-US" altLang="en-US" sz="1800" i="1" dirty="0">
                <a:latin typeface="+mn-lt"/>
              </a:rPr>
              <a:t> Save </a:t>
            </a:r>
            <a:r>
              <a:rPr lang="en-US" altLang="en-US" sz="1800" dirty="0">
                <a:latin typeface="+mn-lt"/>
              </a:rPr>
              <a:t>or</a:t>
            </a:r>
            <a:r>
              <a:rPr lang="en-US" altLang="en-US" sz="1800" i="1" dirty="0">
                <a:latin typeface="+mn-lt"/>
              </a:rPr>
              <a:t> Save As… </a:t>
            </a:r>
            <a:r>
              <a:rPr lang="en-US" altLang="en-US" sz="1800" dirty="0">
                <a:latin typeface="+mn-lt"/>
              </a:rPr>
              <a:t>to save or create a .cub file</a:t>
            </a:r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F0A2C01C-A02B-234E-81F9-3BF6D6A12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05401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Choose</a:t>
            </a:r>
            <a:r>
              <a:rPr lang="en-US" altLang="en-US" sz="1800" i="1">
                <a:latin typeface="+mn-lt"/>
              </a:rPr>
              <a:t> Open </a:t>
            </a:r>
            <a:r>
              <a:rPr lang="en-US" altLang="en-US" sz="1800">
                <a:latin typeface="+mn-lt"/>
              </a:rPr>
              <a:t>to</a:t>
            </a:r>
            <a:r>
              <a:rPr lang="en-US" altLang="en-US" sz="1800" i="1"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read a .cub file</a:t>
            </a:r>
          </a:p>
        </p:txBody>
      </p:sp>
      <p:sp>
        <p:nvSpPr>
          <p:cNvPr id="18440" name="Rectangle 11">
            <a:extLst>
              <a:ext uri="{FF2B5EF4-FFF2-40B4-BE49-F238E27FC236}">
                <a16:creationId xmlns:a16="http://schemas.microsoft.com/office/drawing/2014/main" id="{A2126075-EA14-E14A-9927-DDB6B60F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4864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Deletes existing data and Resets your CUBIT™ session with the new data from the .cub file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3E1845A0-6B10-E04B-8F79-ABFD196D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43401"/>
            <a:ext cx="665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+mn-lt"/>
              </a:rPr>
              <a:t>Save</a:t>
            </a:r>
          </a:p>
        </p:txBody>
      </p:sp>
      <p:sp>
        <p:nvSpPr>
          <p:cNvPr id="18442" name="Text Box 13">
            <a:extLst>
              <a:ext uri="{FF2B5EF4-FFF2-40B4-BE49-F238E27FC236}">
                <a16:creationId xmlns:a16="http://schemas.microsoft.com/office/drawing/2014/main" id="{4D6974CE-0575-8C4D-AAD9-D2AD5FCB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1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+mn-lt"/>
              </a:rPr>
              <a:t>Open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C0F3C0-3C5D-4290-301B-E299D3891C61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CUBIT™ .cub File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CE469A18-8435-2545-BCAA-79AFC822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2586038"/>
            <a:ext cx="4416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50B6C95B-10FF-A844-929E-F28C6A167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1"/>
            <a:ext cx="3505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176213" indent="-176213"/>
            <a:r>
              <a:rPr lang="en-US" altLang="en-US" sz="1800" b="1" dirty="0">
                <a:latin typeface="+mn-lt"/>
              </a:rPr>
              <a:t>CUBIT Journal File contains:</a:t>
            </a:r>
          </a:p>
          <a:p>
            <a:pPr marL="176213" indent="-176213">
              <a:buFontTx/>
              <a:buChar char="•"/>
            </a:pPr>
            <a:r>
              <a:rPr lang="en-US" altLang="en-US" sz="1800" dirty="0">
                <a:latin typeface="+mn-lt"/>
              </a:rPr>
              <a:t>Sequential list of CUBIT™  commands</a:t>
            </a:r>
          </a:p>
          <a:p>
            <a:pPr marL="176213" indent="-176213">
              <a:buFontTx/>
              <a:buChar char="•"/>
            </a:pPr>
            <a:r>
              <a:rPr lang="en-US" altLang="en-US" sz="1800" dirty="0">
                <a:latin typeface="+mn-lt"/>
              </a:rPr>
              <a:t>Comments</a:t>
            </a:r>
          </a:p>
          <a:p>
            <a:pPr marL="176213" indent="-176213">
              <a:buFontTx/>
              <a:buChar char="•"/>
            </a:pPr>
            <a:r>
              <a:rPr lang="en-US" altLang="en-US" sz="1800" dirty="0">
                <a:latin typeface="+mn-lt"/>
              </a:rPr>
              <a:t>APREPRO Scripts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681FA3E2-E58E-C443-95BB-E5B451D3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Complete list of sequential commands used to regenerate a desired state of a model</a:t>
            </a:r>
          </a:p>
        </p:txBody>
      </p:sp>
      <p:sp>
        <p:nvSpPr>
          <p:cNvPr id="19461" name="Line 8">
            <a:extLst>
              <a:ext uri="{FF2B5EF4-FFF2-40B4-BE49-F238E27FC236}">
                <a16:creationId xmlns:a16="http://schemas.microsoft.com/office/drawing/2014/main" id="{1FE24547-2596-124F-BD9C-7731708870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3888" y="2586038"/>
            <a:ext cx="87312" cy="3095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9">
            <a:extLst>
              <a:ext uri="{FF2B5EF4-FFF2-40B4-BE49-F238E27FC236}">
                <a16:creationId xmlns:a16="http://schemas.microsoft.com/office/drawing/2014/main" id="{BCAB2BFF-727F-8946-849D-576035057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1" y="2576514"/>
            <a:ext cx="2601913" cy="319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Rectangle 10">
            <a:extLst>
              <a:ext uri="{FF2B5EF4-FFF2-40B4-BE49-F238E27FC236}">
                <a16:creationId xmlns:a16="http://schemas.microsoft.com/office/drawing/2014/main" id="{08E7C9EE-264B-A240-90E8-81136EE8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1236663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Create/Edit Journal</a:t>
            </a:r>
          </a:p>
        </p:txBody>
      </p:sp>
      <p:sp>
        <p:nvSpPr>
          <p:cNvPr id="19464" name="Rectangle 11">
            <a:extLst>
              <a:ext uri="{FF2B5EF4-FFF2-40B4-BE49-F238E27FC236}">
                <a16:creationId xmlns:a16="http://schemas.microsoft.com/office/drawing/2014/main" id="{02A10462-82AA-2543-B4AB-95A40B0C9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227138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Playback Journal File</a:t>
            </a:r>
          </a:p>
        </p:txBody>
      </p:sp>
      <p:sp>
        <p:nvSpPr>
          <p:cNvPr id="19465" name="Line 12">
            <a:extLst>
              <a:ext uri="{FF2B5EF4-FFF2-40B4-BE49-F238E27FC236}">
                <a16:creationId xmlns:a16="http://schemas.microsoft.com/office/drawing/2014/main" id="{6B6854A6-0E1C-E143-8085-50A5EC92D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600201"/>
            <a:ext cx="30480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3">
            <a:extLst>
              <a:ext uri="{FF2B5EF4-FFF2-40B4-BE49-F238E27FC236}">
                <a16:creationId xmlns:a16="http://schemas.microsoft.com/office/drawing/2014/main" id="{08B96993-BB1E-824C-A48C-CA75E6EA98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9426" y="1600200"/>
            <a:ext cx="23812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Rectangle 14">
            <a:extLst>
              <a:ext uri="{FF2B5EF4-FFF2-40B4-BE49-F238E27FC236}">
                <a16:creationId xmlns:a16="http://schemas.microsoft.com/office/drawing/2014/main" id="{ECAC81F0-2151-4C4A-B368-45BF4253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91000"/>
            <a:ext cx="396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On start-up, CUBIT™ automatically creates a new .jou file and logs every command in the session to the file </a:t>
            </a:r>
          </a:p>
        </p:txBody>
      </p:sp>
      <p:sp>
        <p:nvSpPr>
          <p:cNvPr id="19468" name="Rectangle 15">
            <a:extLst>
              <a:ext uri="{FF2B5EF4-FFF2-40B4-BE49-F238E27FC236}">
                <a16:creationId xmlns:a16="http://schemas.microsoft.com/office/drawing/2014/main" id="{2B9743FA-95AA-E944-935C-B541E5F1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68738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Automatic Journal File Creation</a:t>
            </a:r>
          </a:p>
        </p:txBody>
      </p:sp>
      <p:sp>
        <p:nvSpPr>
          <p:cNvPr id="19469" name="Rectangle 16">
            <a:extLst>
              <a:ext uri="{FF2B5EF4-FFF2-40B4-BE49-F238E27FC236}">
                <a16:creationId xmlns:a16="http://schemas.microsoft.com/office/drawing/2014/main" id="{07165511-38E3-BD42-A432-3E047EEE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054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Default location is the installation directory</a:t>
            </a:r>
          </a:p>
        </p:txBody>
      </p:sp>
      <p:sp>
        <p:nvSpPr>
          <p:cNvPr id="19470" name="Rectangle 17">
            <a:extLst>
              <a:ext uri="{FF2B5EF4-FFF2-40B4-BE49-F238E27FC236}">
                <a16:creationId xmlns:a16="http://schemas.microsoft.com/office/drawing/2014/main" id="{43648848-2653-E54E-96EA-89E9A5D3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759451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Named </a:t>
            </a:r>
            <a:r>
              <a:rPr lang="en-US" altLang="en-US" sz="1800" b="1" dirty="0" err="1">
                <a:latin typeface="+mn-lt"/>
              </a:rPr>
              <a:t>cubitXX.jou</a:t>
            </a:r>
            <a:r>
              <a:rPr lang="en-US" altLang="en-US" sz="1800" b="1" dirty="0">
                <a:latin typeface="+mn-lt"/>
              </a:rPr>
              <a:t> </a:t>
            </a:r>
            <a:r>
              <a:rPr lang="en-US" altLang="en-US" sz="1800" dirty="0">
                <a:latin typeface="+mn-lt"/>
              </a:rPr>
              <a:t>and </a:t>
            </a:r>
            <a:r>
              <a:rPr lang="en-US" altLang="en-US" sz="1800" b="1" dirty="0" err="1">
                <a:latin typeface="+mn-lt"/>
              </a:rPr>
              <a:t>historyXX.jou</a:t>
            </a:r>
            <a:endParaRPr lang="en-US" altLang="en-US" sz="1800" b="1" dirty="0">
              <a:latin typeface="+mn-lt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5B8E3E66-814A-B445-9C70-40E466A08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72245"/>
            <a:ext cx="3592514" cy="738664"/>
          </a:xfrm>
          <a:prstGeom prst="rect">
            <a:avLst/>
          </a:prstGeo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w="9525">
            <a:solidFill>
              <a:srgbClr val="A5DE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Tip: Set a custom location for automatic journals files in 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Tools-&gt;Options…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Cubit-&gt;Preferences…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 on Mac) under </a:t>
            </a:r>
            <a:r>
              <a:rPr lang="en-US" altLang="en-US" sz="1400" b="1" dirty="0">
                <a:solidFill>
                  <a:srgbClr val="000000"/>
                </a:solidFill>
                <a:latin typeface="+mn-lt"/>
              </a:rPr>
              <a:t>History</a:t>
            </a:r>
          </a:p>
        </p:txBody>
      </p:sp>
      <p:pic>
        <p:nvPicPr>
          <p:cNvPr id="19472" name="Picture 2">
            <a:extLst>
              <a:ext uri="{FF2B5EF4-FFF2-40B4-BE49-F238E27FC236}">
                <a16:creationId xmlns:a16="http://schemas.microsoft.com/office/drawing/2014/main" id="{D7EB8211-3741-8A49-8B6F-EB6C2C01F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130425"/>
            <a:ext cx="3784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A749307-AD9C-73C4-C980-FB4B18444896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CUBIT™ Journal File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03D8272F-4EA2-334E-A819-CD31D22E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343026"/>
            <a:ext cx="3540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4">
            <a:extLst>
              <a:ext uri="{FF2B5EF4-FFF2-40B4-BE49-F238E27FC236}">
                <a16:creationId xmlns:a16="http://schemas.microsoft.com/office/drawing/2014/main" id="{9102EC72-689E-AE41-96C4-0AC87EAE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0"/>
          <a:stretch>
            <a:fillRect/>
          </a:stretch>
        </p:blipFill>
        <p:spPr bwMode="auto">
          <a:xfrm>
            <a:off x="6983414" y="2409826"/>
            <a:ext cx="31765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>
            <a:extLst>
              <a:ext uri="{FF2B5EF4-FFF2-40B4-BE49-F238E27FC236}">
                <a16:creationId xmlns:a16="http://schemas.microsoft.com/office/drawing/2014/main" id="{A8AB7858-2296-174A-8EF4-A2094A7E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1"/>
            <a:ext cx="419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Journal File Editor</a:t>
            </a:r>
          </a:p>
          <a:p>
            <a:pPr marL="228600" indent="-222250">
              <a:buFontTx/>
              <a:buChar char="•"/>
            </a:pPr>
            <a:r>
              <a:rPr lang="en-US" altLang="en-US" sz="1800" dirty="0">
                <a:latin typeface="+mn-lt"/>
              </a:rPr>
              <a:t>Interactive Editor for CUBIT™ journal files</a:t>
            </a:r>
          </a:p>
          <a:p>
            <a:pPr marL="228600" indent="-222250">
              <a:buFontTx/>
              <a:buChar char="•"/>
            </a:pPr>
            <a:r>
              <a:rPr lang="en-US" altLang="en-US" sz="1800" dirty="0">
                <a:latin typeface="+mn-lt"/>
              </a:rPr>
              <a:t>Can also use any text editor</a:t>
            </a:r>
          </a:p>
        </p:txBody>
      </p:sp>
      <p:sp>
        <p:nvSpPr>
          <p:cNvPr id="20485" name="Text Box 16">
            <a:extLst>
              <a:ext uri="{FF2B5EF4-FFF2-40B4-BE49-F238E27FC236}">
                <a16:creationId xmlns:a16="http://schemas.microsoft.com/office/drawing/2014/main" id="{B09E8A9F-A7DF-744D-B29C-B00899D3C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6813"/>
            <a:ext cx="396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Edit the current session</a:t>
            </a:r>
          </a:p>
          <a:p>
            <a:pPr marL="228600" indent="-228600">
              <a:buFontTx/>
              <a:buChar char="•"/>
            </a:pPr>
            <a:r>
              <a:rPr lang="en-US" altLang="en-US" sz="1800" dirty="0">
                <a:latin typeface="+mn-lt"/>
              </a:rPr>
              <a:t>Import the History Tab: record of all commands to date in the session</a:t>
            </a:r>
          </a:p>
          <a:p>
            <a:pPr marL="228600" indent="-228600">
              <a:buFontTx/>
              <a:buChar char="•"/>
            </a:pPr>
            <a:r>
              <a:rPr lang="en-US" altLang="en-US" sz="1800" dirty="0">
                <a:latin typeface="+mn-lt"/>
              </a:rPr>
              <a:t>Add, delete or edit the CUBIT™  commands</a:t>
            </a:r>
          </a:p>
        </p:txBody>
      </p:sp>
      <p:sp>
        <p:nvSpPr>
          <p:cNvPr id="20486" name="Text Box 18">
            <a:extLst>
              <a:ext uri="{FF2B5EF4-FFF2-40B4-BE49-F238E27FC236}">
                <a16:creationId xmlns:a16="http://schemas.microsoft.com/office/drawing/2014/main" id="{5422FDF5-5A62-5C47-8CDD-CAB5D8106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89414"/>
            <a:ext cx="419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Play commands</a:t>
            </a:r>
          </a:p>
          <a:p>
            <a:pPr marL="228600" indent="-228600">
              <a:buFontTx/>
              <a:buChar char="•"/>
            </a:pPr>
            <a:r>
              <a:rPr lang="en-US" altLang="en-US" sz="1800" dirty="0">
                <a:latin typeface="+mn-lt"/>
              </a:rPr>
              <a:t>Highlight and right click on one or more commands</a:t>
            </a:r>
          </a:p>
          <a:p>
            <a:pPr marL="228600" indent="-228600">
              <a:buFontTx/>
              <a:buChar char="•"/>
            </a:pPr>
            <a:r>
              <a:rPr lang="en-US" altLang="en-US" sz="1800" dirty="0">
                <a:latin typeface="+mn-lt"/>
              </a:rPr>
              <a:t>Use the </a:t>
            </a:r>
            <a:r>
              <a:rPr lang="en-US" altLang="en-US" sz="1800" i="1" dirty="0">
                <a:latin typeface="+mn-lt"/>
              </a:rPr>
              <a:t>Play Selected</a:t>
            </a:r>
            <a:r>
              <a:rPr lang="en-US" altLang="en-US" sz="1800" dirty="0">
                <a:latin typeface="+mn-lt"/>
              </a:rPr>
              <a:t> menu item</a:t>
            </a:r>
          </a:p>
        </p:txBody>
      </p:sp>
      <p:sp>
        <p:nvSpPr>
          <p:cNvPr id="20487" name="AutoShape 19">
            <a:extLst>
              <a:ext uri="{FF2B5EF4-FFF2-40B4-BE49-F238E27FC236}">
                <a16:creationId xmlns:a16="http://schemas.microsoft.com/office/drawing/2014/main" id="{B25DE286-35FA-1B4F-A5EB-0AB1AE3320B9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9220200" y="33528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488" name="Text Box 20">
            <a:extLst>
              <a:ext uri="{FF2B5EF4-FFF2-40B4-BE49-F238E27FC236}">
                <a16:creationId xmlns:a16="http://schemas.microsoft.com/office/drawing/2014/main" id="{46188D93-D01A-CA4C-B144-BB806425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08613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Python Scripting</a:t>
            </a:r>
          </a:p>
          <a:p>
            <a:pPr marL="228600" indent="-228600">
              <a:buFontTx/>
              <a:buChar char="•"/>
            </a:pPr>
            <a:r>
              <a:rPr lang="en-US" altLang="en-US" sz="1800" dirty="0">
                <a:latin typeface="+mn-lt"/>
              </a:rPr>
              <a:t>Toggle between CUBIT™  command language and python scripting</a:t>
            </a:r>
          </a:p>
        </p:txBody>
      </p:sp>
      <p:sp>
        <p:nvSpPr>
          <p:cNvPr id="20489" name="Rectangle 21">
            <a:extLst>
              <a:ext uri="{FF2B5EF4-FFF2-40B4-BE49-F238E27FC236}">
                <a16:creationId xmlns:a16="http://schemas.microsoft.com/office/drawing/2014/main" id="{D2478B14-C1B2-2448-8388-745F7797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6388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Import the current CUBIT™  session for editing in the Journal Editor</a:t>
            </a:r>
          </a:p>
        </p:txBody>
      </p:sp>
      <p:sp>
        <p:nvSpPr>
          <p:cNvPr id="20490" name="AutoShape 23">
            <a:extLst>
              <a:ext uri="{FF2B5EF4-FFF2-40B4-BE49-F238E27FC236}">
                <a16:creationId xmlns:a16="http://schemas.microsoft.com/office/drawing/2014/main" id="{61F5BB66-8371-1C4D-BB53-3605AEBCD644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8910639" y="1622425"/>
            <a:ext cx="242887" cy="425450"/>
          </a:xfrm>
          <a:prstGeom prst="upArrow">
            <a:avLst>
              <a:gd name="adj1" fmla="val 25148"/>
              <a:gd name="adj2" fmla="val 981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491" name="Rectangle 24">
            <a:extLst>
              <a:ext uri="{FF2B5EF4-FFF2-40B4-BE49-F238E27FC236}">
                <a16:creationId xmlns:a16="http://schemas.microsoft.com/office/drawing/2014/main" id="{D7401BC5-1D13-074A-8D23-1163E230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304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Open the Journal File Editor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131A6A-DCFF-89E7-05B6-134BBE21B649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and Editing Journal Files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923D8803-A41B-4F5A-03F4-C4AAC0B8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197326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" name="Oval 17">
            <a:extLst>
              <a:ext uri="{FF2B5EF4-FFF2-40B4-BE49-F238E27FC236}">
                <a16:creationId xmlns:a16="http://schemas.microsoft.com/office/drawing/2014/main" id="{55F46FD3-EE75-FDED-044D-EEBC41CD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81" y="366315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6F5258E6-33D4-5D2D-247A-04E58A5B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71787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9" name="Rectangle 29">
            <a:extLst>
              <a:ext uri="{FF2B5EF4-FFF2-40B4-BE49-F238E27FC236}">
                <a16:creationId xmlns:a16="http://schemas.microsoft.com/office/drawing/2014/main" id="{990653FD-68FC-C645-9A7D-7AA643516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Exercise 5.1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A633B3-36D0-004D-9349-C44D24FD4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682367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Arial" panose="020B0604020202020204" pitchFamily="34" charset="0"/>
              </a:rPr>
              <a:t>Open the Journal File editor</a:t>
            </a:r>
          </a:p>
          <a:p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3140B-4972-A84F-B69D-BEED2D8512F0}"/>
              </a:ext>
            </a:extLst>
          </p:cNvPr>
          <p:cNvSpPr txBox="1"/>
          <p:nvPr/>
        </p:nvSpPr>
        <p:spPr>
          <a:xfrm>
            <a:off x="6096000" y="23286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Open the file ”lecture4.jou” in the journal editor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3C691-FE4F-E84E-B416-897781CC6C1F}"/>
              </a:ext>
            </a:extLst>
          </p:cNvPr>
          <p:cNvSpPr txBox="1"/>
          <p:nvPr/>
        </p:nvSpPr>
        <p:spPr>
          <a:xfrm>
            <a:off x="6096000" y="29750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rial" panose="020B0604020202020204" pitchFamily="34" charset="0"/>
              </a:rPr>
              <a:t>Try editing and running commands from the journal editor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17B31-0030-C54A-8F93-38828CE4ED8E}"/>
              </a:ext>
            </a:extLst>
          </p:cNvPr>
          <p:cNvSpPr txBox="1"/>
          <p:nvPr/>
        </p:nvSpPr>
        <p:spPr>
          <a:xfrm>
            <a:off x="6096000" y="54393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rial" panose="020B0604020202020204" pitchFamily="34" charset="0"/>
              </a:rPr>
              <a:t>Save a .cub file.  Name it “lecture4.cub”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468B4-97AC-7C45-95E0-2083E35772DD}"/>
              </a:ext>
            </a:extLst>
          </p:cNvPr>
          <p:cNvSpPr txBox="1"/>
          <p:nvPr/>
        </p:nvSpPr>
        <p:spPr>
          <a:xfrm>
            <a:off x="6096000" y="61136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rial" panose="020B0604020202020204" pitchFamily="34" charset="0"/>
              </a:rPr>
              <a:t>Reset and open file “lecture4.cub”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EF2B9-48D5-F744-8488-4D1AA7EE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5" y="1128282"/>
            <a:ext cx="3716595" cy="5170040"/>
          </a:xfrm>
          <a:prstGeom prst="rect">
            <a:avLst/>
          </a:prstGeom>
        </p:spPr>
      </p:pic>
      <p:sp>
        <p:nvSpPr>
          <p:cNvPr id="18" name="Oval 14">
            <a:extLst>
              <a:ext uri="{FF2B5EF4-FFF2-40B4-BE49-F238E27FC236}">
                <a16:creationId xmlns:a16="http://schemas.microsoft.com/office/drawing/2014/main" id="{DD4D34AC-2CB3-6944-8962-A0F46D39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45" y="237063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4757DE40-31D4-AC48-A215-8827A0BD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45" y="305067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9C67D847-AE75-524B-A932-E7D08DFE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45" y="173319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" name="Oval 30">
            <a:extLst>
              <a:ext uri="{FF2B5EF4-FFF2-40B4-BE49-F238E27FC236}">
                <a16:creationId xmlns:a16="http://schemas.microsoft.com/office/drawing/2014/main" id="{416BF5E8-E680-2742-B415-81FFC5A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039" y="549725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EF8C0C3B-5227-5F4A-8F89-1AED0DB4B550}"/>
              </a:ext>
            </a:extLst>
          </p:cNvPr>
          <p:cNvSpPr txBox="1">
            <a:spLocks noChangeArrowheads="1"/>
          </p:cNvSpPr>
          <p:nvPr/>
        </p:nvSpPr>
        <p:spPr>
          <a:xfrm>
            <a:off x="5449528" y="64864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dirty="0"/>
            </a:br>
            <a:r>
              <a:rPr lang="en-US" dirty="0"/>
              <a:t>Generate and Run a Journal File</a:t>
            </a: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3665E974-2751-4F4B-B05A-D23381F81E4F}"/>
              </a:ext>
            </a:extLst>
          </p:cNvPr>
          <p:cNvSpPr txBox="1">
            <a:spLocks noChangeArrowheads="1"/>
          </p:cNvSpPr>
          <p:nvPr/>
        </p:nvSpPr>
        <p:spPr>
          <a:xfrm>
            <a:off x="5573251" y="4505251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dirty="0"/>
            </a:br>
            <a:r>
              <a:rPr lang="en-US" dirty="0"/>
              <a:t>Save a .cub File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6B159-CF73-0B4A-A933-601301383C9E}"/>
              </a:ext>
            </a:extLst>
          </p:cNvPr>
          <p:cNvSpPr txBox="1"/>
          <p:nvPr/>
        </p:nvSpPr>
        <p:spPr>
          <a:xfrm>
            <a:off x="6116894" y="35946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rial" panose="020B0604020202020204" pitchFamily="34" charset="0"/>
              </a:rPr>
              <a:t>Reset and run “lecture4.jou” from the command window</a:t>
            </a: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483FCBEF-7AE4-3542-835E-61907AAC6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039" y="36591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21CB8-A130-704B-83D1-DF2297754443}"/>
              </a:ext>
            </a:extLst>
          </p:cNvPr>
          <p:cNvSpPr txBox="1"/>
          <p:nvPr/>
        </p:nvSpPr>
        <p:spPr>
          <a:xfrm>
            <a:off x="6533261" y="4056236"/>
            <a:ext cx="39645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play "lecture4.jou"</a:t>
            </a: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36">
            <a:extLst>
              <a:ext uri="{FF2B5EF4-FFF2-40B4-BE49-F238E27FC236}">
                <a16:creationId xmlns:a16="http://schemas.microsoft.com/office/drawing/2014/main" id="{FACB8DCE-F33E-0643-A89C-2A309E7F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039" y="616714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A17F9AD6-2E02-164A-8446-EDB652A2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67" y="840228"/>
            <a:ext cx="134778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85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49CBED79-2F27-C84E-9C5D-DF29D06B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9"/>
          <a:stretch>
            <a:fillRect/>
          </a:stretch>
        </p:blipFill>
        <p:spPr bwMode="auto">
          <a:xfrm>
            <a:off x="7442176" y="1067289"/>
            <a:ext cx="2719411" cy="50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67F00691-1A12-1E47-93C8-45EFBD444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2308" y="1370013"/>
            <a:ext cx="5853113" cy="4724400"/>
          </a:xfrm>
        </p:spPr>
        <p:txBody>
          <a:bodyPr/>
          <a:lstStyle/>
          <a:p>
            <a:pPr marL="628650" indent="-457200"/>
            <a:r>
              <a:rPr lang="en-US" altLang="en-US" dirty="0">
                <a:latin typeface="+mn-lt"/>
              </a:rPr>
              <a:t>All geometry entities can be given 1 or more names</a:t>
            </a:r>
          </a:p>
          <a:p>
            <a:pPr marL="628650" indent="-457200"/>
            <a:r>
              <a:rPr lang="en-US" altLang="en-US" dirty="0">
                <a:latin typeface="+mn-lt"/>
              </a:rPr>
              <a:t>Reasons to use names</a:t>
            </a:r>
          </a:p>
          <a:p>
            <a:pPr marL="876300" lvl="1" indent="-419100"/>
            <a:r>
              <a:rPr lang="en-US" altLang="en-US" sz="1500" dirty="0">
                <a:latin typeface="+mn-lt"/>
              </a:rPr>
              <a:t>More intuitive in commands</a:t>
            </a:r>
          </a:p>
          <a:p>
            <a:pPr marL="876300" lvl="1" indent="-419100"/>
            <a:endParaRPr lang="en-US" altLang="en-US" sz="1500" dirty="0">
              <a:latin typeface="+mn-lt"/>
            </a:endParaRPr>
          </a:p>
          <a:p>
            <a:pPr marL="457200" lvl="1" indent="0">
              <a:buNone/>
            </a:pPr>
            <a:br>
              <a:rPr lang="en-US" altLang="en-US" sz="1500" dirty="0">
                <a:latin typeface="+mn-lt"/>
              </a:rPr>
            </a:br>
            <a:endParaRPr lang="en-US" altLang="en-US" sz="1500" dirty="0">
              <a:latin typeface="+mn-lt"/>
            </a:endParaRPr>
          </a:p>
          <a:p>
            <a:pPr marL="876300" lvl="1" indent="-419100"/>
            <a:r>
              <a:rPr lang="en-US" altLang="en-US" sz="1500" dirty="0">
                <a:latin typeface="+mn-lt"/>
              </a:rPr>
              <a:t>More persistent than IDs - saved to SAT</a:t>
            </a:r>
          </a:p>
          <a:p>
            <a:pPr marL="876300" lvl="1" indent="-419100"/>
            <a:r>
              <a:rPr lang="en-US" altLang="en-US" sz="1500" dirty="0">
                <a:latin typeface="+mn-lt"/>
              </a:rPr>
              <a:t>Can group entities by name</a:t>
            </a:r>
          </a:p>
          <a:p>
            <a:pPr marL="876300" lvl="1" indent="-419100"/>
            <a:r>
              <a:rPr lang="en-US" altLang="en-US" sz="1500" dirty="0">
                <a:latin typeface="+mn-lt"/>
              </a:rPr>
              <a:t>Names propagate during </a:t>
            </a:r>
            <a:r>
              <a:rPr lang="en-US" altLang="en-US" sz="1500" dirty="0" err="1">
                <a:latin typeface="+mn-lt"/>
              </a:rPr>
              <a:t>webcuts</a:t>
            </a:r>
            <a:r>
              <a:rPr lang="en-US" altLang="en-US" sz="1500" dirty="0">
                <a:latin typeface="+mn-lt"/>
              </a:rPr>
              <a:t>, can track original parts (</a:t>
            </a:r>
            <a:r>
              <a:rPr lang="en-US" altLang="en-US" sz="1500" i="1" dirty="0">
                <a:latin typeface="+mn-lt"/>
              </a:rPr>
              <a:t>Gear</a:t>
            </a:r>
            <a:r>
              <a:rPr lang="en-US" altLang="en-US" sz="1500" dirty="0">
                <a:latin typeface="+mn-lt"/>
              </a:rPr>
              <a:t> becomes </a:t>
            </a:r>
            <a:r>
              <a:rPr lang="en-US" altLang="en-US" sz="1500" i="1" dirty="0">
                <a:latin typeface="+mn-lt"/>
              </a:rPr>
              <a:t>Gear</a:t>
            </a:r>
            <a:r>
              <a:rPr lang="en-US" altLang="en-US" sz="1500" dirty="0">
                <a:latin typeface="+mn-lt"/>
              </a:rPr>
              <a:t> and </a:t>
            </a:r>
            <a:r>
              <a:rPr lang="en-US" altLang="en-US" sz="1500" i="1" dirty="0" err="1">
                <a:latin typeface="+mn-lt"/>
              </a:rPr>
              <a:t>Gear@A</a:t>
            </a:r>
            <a:r>
              <a:rPr lang="en-US" altLang="en-US" sz="1500" dirty="0">
                <a:latin typeface="+mn-lt"/>
              </a:rPr>
              <a:t> when split)</a:t>
            </a:r>
          </a:p>
          <a:p>
            <a:pPr marL="628650" indent="-457200"/>
            <a:r>
              <a:rPr lang="en-US" altLang="en-US" dirty="0">
                <a:latin typeface="+mn-lt"/>
              </a:rPr>
              <a:t>To change names</a:t>
            </a:r>
          </a:p>
          <a:p>
            <a:pPr marL="876300" lvl="1" indent="-419100"/>
            <a:r>
              <a:rPr lang="en-US" altLang="en-US" sz="1500" dirty="0">
                <a:latin typeface="+mn-lt"/>
              </a:rPr>
              <a:t>Geometry Tree View: Right-Click menu, </a:t>
            </a:r>
            <a:r>
              <a:rPr lang="ja-JP" altLang="en-US" sz="1500">
                <a:latin typeface="+mn-lt"/>
              </a:rPr>
              <a:t>“</a:t>
            </a:r>
            <a:r>
              <a:rPr lang="en-US" altLang="ja-JP" sz="1500" dirty="0">
                <a:latin typeface="+mn-lt"/>
              </a:rPr>
              <a:t>Rename</a:t>
            </a:r>
            <a:r>
              <a:rPr lang="ja-JP" altLang="en-US" sz="1500">
                <a:latin typeface="+mn-lt"/>
              </a:rPr>
              <a:t>”</a:t>
            </a:r>
            <a:endParaRPr lang="en-US" altLang="ja-JP" sz="1500" dirty="0">
              <a:latin typeface="+mn-lt"/>
            </a:endParaRPr>
          </a:p>
          <a:p>
            <a:pPr marL="876300" lvl="1" indent="-419100"/>
            <a:r>
              <a:rPr lang="en-US" altLang="en-US" sz="1500" dirty="0">
                <a:latin typeface="+mn-lt"/>
              </a:rPr>
              <a:t>Property Panel: Edit </a:t>
            </a:r>
            <a:r>
              <a:rPr lang="ja-JP" altLang="en-US" sz="1500">
                <a:latin typeface="+mn-lt"/>
              </a:rPr>
              <a:t>“</a:t>
            </a:r>
            <a:r>
              <a:rPr lang="en-US" altLang="ja-JP" sz="1500" dirty="0">
                <a:latin typeface="+mn-lt"/>
              </a:rPr>
              <a:t>Name</a:t>
            </a:r>
            <a:r>
              <a:rPr lang="ja-JP" altLang="en-US" sz="1500">
                <a:latin typeface="+mn-lt"/>
              </a:rPr>
              <a:t>”</a:t>
            </a:r>
            <a:r>
              <a:rPr lang="en-US" altLang="ja-JP" sz="1500" dirty="0">
                <a:latin typeface="+mn-lt"/>
              </a:rPr>
              <a:t> value</a:t>
            </a:r>
          </a:p>
          <a:p>
            <a:pPr marL="876300" lvl="1" indent="-419100"/>
            <a:r>
              <a:rPr lang="en-US" altLang="en-US" sz="1500" dirty="0">
                <a:latin typeface="+mn-lt"/>
              </a:rPr>
              <a:t>Command line: &lt;entity&gt; name </a:t>
            </a:r>
            <a:r>
              <a:rPr lang="ja-JP" altLang="en-US" sz="1500">
                <a:latin typeface="+mn-lt"/>
              </a:rPr>
              <a:t>“</a:t>
            </a:r>
            <a:r>
              <a:rPr lang="en-US" altLang="ja-JP" sz="1500" dirty="0">
                <a:latin typeface="+mn-lt"/>
              </a:rPr>
              <a:t>&lt;name&gt;</a:t>
            </a:r>
            <a:r>
              <a:rPr lang="ja-JP" altLang="en-US" sz="1500">
                <a:latin typeface="+mn-lt"/>
              </a:rPr>
              <a:t>”</a:t>
            </a:r>
            <a:endParaRPr lang="en-US" altLang="ja-JP" sz="1500" dirty="0">
              <a:latin typeface="+mn-lt"/>
            </a:endParaRPr>
          </a:p>
          <a:p>
            <a:pPr marL="1295400" lvl="2" indent="-381000">
              <a:buNone/>
            </a:pPr>
            <a:endParaRPr lang="en-US" altLang="en-US" sz="1800" dirty="0">
              <a:solidFill>
                <a:srgbClr val="00279F"/>
              </a:solidFill>
              <a:latin typeface="+mn-lt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6AD51ECB-D366-7046-A12C-D316E56F7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835" y="2616523"/>
            <a:ext cx="2691763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mesh </a:t>
            </a:r>
            <a:r>
              <a:rPr lang="en-US" alt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stronglink</a:t>
            </a: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draw </a:t>
            </a:r>
            <a:r>
              <a:rPr lang="en-US" alt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stronglink</a:t>
            </a: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677" name="Rectangle 6">
            <a:extLst>
              <a:ext uri="{FF2B5EF4-FFF2-40B4-BE49-F238E27FC236}">
                <a16:creationId xmlns:a16="http://schemas.microsoft.com/office/drawing/2014/main" id="{ACB4D6E2-ADBB-0948-BBCA-F4436BC6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835" y="5725081"/>
            <a:ext cx="393569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volume 1 name </a:t>
            </a:r>
            <a:r>
              <a:rPr lang="ja-JP" alt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stronglink</a:t>
            </a:r>
            <a:r>
              <a:rPr lang="ja-JP" altLang="en-US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Oval 7">
            <a:extLst>
              <a:ext uri="{FF2B5EF4-FFF2-40B4-BE49-F238E27FC236}">
                <a16:creationId xmlns:a16="http://schemas.microsoft.com/office/drawing/2014/main" id="{CB500F4C-0E80-5146-B44C-3ADEC57B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331" y="4924359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679" name="Oval 10">
            <a:extLst>
              <a:ext uri="{FF2B5EF4-FFF2-40B4-BE49-F238E27FC236}">
                <a16:creationId xmlns:a16="http://schemas.microsoft.com/office/drawing/2014/main" id="{333918A9-E06A-2F4B-8A79-7F9992161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331" y="5191059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680" name="Oval 11">
            <a:extLst>
              <a:ext uri="{FF2B5EF4-FFF2-40B4-BE49-F238E27FC236}">
                <a16:creationId xmlns:a16="http://schemas.microsoft.com/office/drawing/2014/main" id="{95C910A1-3691-3640-A451-DD2D31D9A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331" y="5457759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681" name="Oval 12">
            <a:extLst>
              <a:ext uri="{FF2B5EF4-FFF2-40B4-BE49-F238E27FC236}">
                <a16:creationId xmlns:a16="http://schemas.microsoft.com/office/drawing/2014/main" id="{4EAD9D60-DA8A-E84E-9252-01C45C12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194" y="2147889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682" name="AutoShape 13">
            <a:extLst>
              <a:ext uri="{FF2B5EF4-FFF2-40B4-BE49-F238E27FC236}">
                <a16:creationId xmlns:a16="http://schemas.microsoft.com/office/drawing/2014/main" id="{B2DCA6AC-5895-524F-AFF1-A37AE0586876}"/>
              </a:ext>
            </a:extLst>
          </p:cNvPr>
          <p:cNvSpPr>
            <a:spLocks noChangeArrowheads="1"/>
          </p:cNvSpPr>
          <p:nvPr/>
        </p:nvSpPr>
        <p:spPr bwMode="auto">
          <a:xfrm rot="2240961">
            <a:off x="8341690" y="2009842"/>
            <a:ext cx="381000" cy="152400"/>
          </a:xfrm>
          <a:prstGeom prst="leftArrow">
            <a:avLst>
              <a:gd name="adj1" fmla="val 50000"/>
              <a:gd name="adj2" fmla="val 136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3" name="AutoShape 14">
            <a:extLst>
              <a:ext uri="{FF2B5EF4-FFF2-40B4-BE49-F238E27FC236}">
                <a16:creationId xmlns:a16="http://schemas.microsoft.com/office/drawing/2014/main" id="{387A9C30-12BF-7A42-86D5-EE31B8BF1292}"/>
              </a:ext>
            </a:extLst>
          </p:cNvPr>
          <p:cNvSpPr>
            <a:spLocks noChangeArrowheads="1"/>
          </p:cNvSpPr>
          <p:nvPr/>
        </p:nvSpPr>
        <p:spPr bwMode="auto">
          <a:xfrm rot="2240961">
            <a:off x="9505950" y="5381559"/>
            <a:ext cx="381000" cy="152400"/>
          </a:xfrm>
          <a:prstGeom prst="leftArrow">
            <a:avLst>
              <a:gd name="adj1" fmla="val 50000"/>
              <a:gd name="adj2" fmla="val 136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4" name="Oval 15">
            <a:extLst>
              <a:ext uri="{FF2B5EF4-FFF2-40B4-BE49-F238E27FC236}">
                <a16:creationId xmlns:a16="http://schemas.microsoft.com/office/drawing/2014/main" id="{CA805DE7-BC3D-CE43-A71A-D9470A83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0" y="5457759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3DF7B0-5375-0246-8885-B202EEC9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9011" y="2220343"/>
            <a:ext cx="1471107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+mn-lt"/>
              </a:rPr>
              <a:t>Tip: Using names can avoid conflicts with new versions of CUBIT if IDs change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6658E3-FF97-BB40-D2FA-56688292F75F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Names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>
            <a:extLst>
              <a:ext uri="{FF2B5EF4-FFF2-40B4-BE49-F238E27FC236}">
                <a16:creationId xmlns:a16="http://schemas.microsoft.com/office/drawing/2014/main" id="{F8670FB6-1291-0847-AECA-6FB5DE99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5184775"/>
            <a:ext cx="172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F3BC79F7-9542-3D46-9B5F-10B964DD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3730625"/>
            <a:ext cx="32289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3481A26A-6846-4348-A9BB-7239038B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4" y="1517154"/>
            <a:ext cx="57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"assembly1" </a:t>
            </a:r>
            <a:r>
              <a:rPr lang="en-US" altLang="ja-JP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altLang="ja-JP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 1 2 4</a:t>
            </a:r>
          </a:p>
          <a:p>
            <a:pPr>
              <a:spcBef>
                <a:spcPct val="50000"/>
              </a:spcBef>
            </a:pPr>
            <a:r>
              <a:rPr lang="en-US" altLang="ja-JP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altLang="ja-JP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"bad-hexes" </a:t>
            </a:r>
            <a:r>
              <a:rPr lang="en-US" altLang="ja-JP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equals</a:t>
            </a:r>
            <a:r>
              <a:rPr lang="en-US" altLang="ja-JP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vol 1 high 0.3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assembly1 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 4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55C7432-7E69-F047-BA13-4E2C967D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659" y="1005037"/>
            <a:ext cx="5560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To create/edit groups from the command line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AEF70D7F-2DCF-2948-99E5-6C3D8466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3027362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To create groups from the Geometry Tree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EF358721-A235-A14C-AF7E-51B24AFC9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338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Right-Click on</a:t>
            </a:r>
            <a:r>
              <a:rPr lang="en-US" altLang="en-US" sz="1800" i="1">
                <a:latin typeface="+mn-lt"/>
              </a:rPr>
              <a:t> Groups </a:t>
            </a:r>
            <a:r>
              <a:rPr lang="en-US" altLang="en-US" sz="1800">
                <a:latin typeface="+mn-lt"/>
              </a:rPr>
              <a:t>in the Geometry Tree</a:t>
            </a:r>
          </a:p>
        </p:txBody>
      </p:sp>
      <p:sp>
        <p:nvSpPr>
          <p:cNvPr id="32776" name="Oval 9">
            <a:extLst>
              <a:ext uri="{FF2B5EF4-FFF2-40B4-BE49-F238E27FC236}">
                <a16:creationId xmlns:a16="http://schemas.microsoft.com/office/drawing/2014/main" id="{EC447143-12D2-5844-876B-5583FC56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37338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77" name="Oval 10">
            <a:extLst>
              <a:ext uri="{FF2B5EF4-FFF2-40B4-BE49-F238E27FC236}">
                <a16:creationId xmlns:a16="http://schemas.microsoft.com/office/drawing/2014/main" id="{3FCDED78-221F-4143-8CD4-9B477100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3846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78" name="Oval 11">
            <a:extLst>
              <a:ext uri="{FF2B5EF4-FFF2-40B4-BE49-F238E27FC236}">
                <a16:creationId xmlns:a16="http://schemas.microsoft.com/office/drawing/2014/main" id="{C1115A00-B967-4440-A3A8-551172C8A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6085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79" name="Oval 12">
            <a:extLst>
              <a:ext uri="{FF2B5EF4-FFF2-40B4-BE49-F238E27FC236}">
                <a16:creationId xmlns:a16="http://schemas.microsoft.com/office/drawing/2014/main" id="{CA734D25-5C00-0949-B180-80F20C0D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8799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80" name="AutoShape 13">
            <a:extLst>
              <a:ext uri="{FF2B5EF4-FFF2-40B4-BE49-F238E27FC236}">
                <a16:creationId xmlns:a16="http://schemas.microsoft.com/office/drawing/2014/main" id="{794AC4C0-0AA1-D444-BAE3-33D15AF72B0A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124200" y="45323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781" name="AutoShape 14">
            <a:extLst>
              <a:ext uri="{FF2B5EF4-FFF2-40B4-BE49-F238E27FC236}">
                <a16:creationId xmlns:a16="http://schemas.microsoft.com/office/drawing/2014/main" id="{5B69A49D-2CF2-4245-B8EB-20201FB294C3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4852988" y="47275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782" name="Text Box 15">
            <a:extLst>
              <a:ext uri="{FF2B5EF4-FFF2-40B4-BE49-F238E27FC236}">
                <a16:creationId xmlns:a16="http://schemas.microsoft.com/office/drawing/2014/main" id="{EEFAF36C-E72A-2F49-9C23-93B669B2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434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Select </a:t>
            </a:r>
            <a:r>
              <a:rPr lang="en-US" altLang="en-US" sz="1800" i="1">
                <a:latin typeface="+mn-lt"/>
              </a:rPr>
              <a:t>Create New Group</a:t>
            </a:r>
          </a:p>
        </p:txBody>
      </p:sp>
      <p:sp>
        <p:nvSpPr>
          <p:cNvPr id="32783" name="Oval 17">
            <a:extLst>
              <a:ext uri="{FF2B5EF4-FFF2-40B4-BE49-F238E27FC236}">
                <a16:creationId xmlns:a16="http://schemas.microsoft.com/office/drawing/2014/main" id="{DA87F014-89B3-0F4F-AE6C-5846A50A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8674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4" name="AutoShape 18">
            <a:extLst>
              <a:ext uri="{FF2B5EF4-FFF2-40B4-BE49-F238E27FC236}">
                <a16:creationId xmlns:a16="http://schemas.microsoft.com/office/drawing/2014/main" id="{9B750C3F-9A85-054D-BED5-98ED6D3B0FB8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924800" y="563880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785" name="Oval 19">
            <a:extLst>
              <a:ext uri="{FF2B5EF4-FFF2-40B4-BE49-F238E27FC236}">
                <a16:creationId xmlns:a16="http://schemas.microsoft.com/office/drawing/2014/main" id="{08CAC738-46F9-3D40-A0CB-B7EB8D337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4800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86" name="Text Box 20">
            <a:extLst>
              <a:ext uri="{FF2B5EF4-FFF2-40B4-BE49-F238E27FC236}">
                <a16:creationId xmlns:a16="http://schemas.microsoft.com/office/drawing/2014/main" id="{62EA2704-0033-8F4F-BD63-7CAD7DCA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60913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Enter a unique new group name</a:t>
            </a:r>
            <a:endParaRPr lang="en-US" altLang="en-US" sz="1800" i="1">
              <a:latin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13E5F3-9AE2-2BCC-8206-4FA9BAF612D7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39CDE70-020A-23DC-2CC8-46EF769F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1521005"/>
            <a:ext cx="4922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Adds volume 1,2 and 4 to group named </a:t>
            </a:r>
            <a:r>
              <a:rPr lang="en-US" altLang="en-US" sz="1600" i="1" dirty="0">
                <a:latin typeface="+mn-lt"/>
              </a:rPr>
              <a:t>assembly1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622B5E9-52F7-0680-6D04-9FBB1E96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1925581"/>
            <a:ext cx="4922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Adds hexes with quality &lt; 0.3 to group </a:t>
            </a:r>
            <a:r>
              <a:rPr lang="en-US" altLang="en-US" sz="1600" i="1" dirty="0">
                <a:latin typeface="+mn-lt"/>
              </a:rPr>
              <a:t>bad-hexes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A6A220B-8D5B-86A2-D132-6A8D12E9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2345322"/>
            <a:ext cx="4922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Removes volume 4 from group </a:t>
            </a:r>
            <a:r>
              <a:rPr lang="en-US" altLang="en-US" sz="1600" i="1" dirty="0">
                <a:latin typeface="+mn-lt"/>
              </a:rPr>
              <a:t>assembly1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C89F46F9-1D9A-F741-9602-0658CD1E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3171826"/>
            <a:ext cx="25241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Line 6">
            <a:extLst>
              <a:ext uri="{FF2B5EF4-FFF2-40B4-BE49-F238E27FC236}">
                <a16:creationId xmlns:a16="http://schemas.microsoft.com/office/drawing/2014/main" id="{C5788044-8ABF-3041-B8C7-58547D6F6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2057400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7">
            <a:extLst>
              <a:ext uri="{FF2B5EF4-FFF2-40B4-BE49-F238E27FC236}">
                <a16:creationId xmlns:a16="http://schemas.microsoft.com/office/drawing/2014/main" id="{98AA67F4-3B0C-CF4C-B6F3-56D82EA4A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7" name="Picture 9">
            <a:extLst>
              <a:ext uri="{FF2B5EF4-FFF2-40B4-BE49-F238E27FC236}">
                <a16:creationId xmlns:a16="http://schemas.microsoft.com/office/drawing/2014/main" id="{019A2FC9-7E7F-8342-8213-02C00433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8988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10">
            <a:extLst>
              <a:ext uri="{FF2B5EF4-FFF2-40B4-BE49-F238E27FC236}">
                <a16:creationId xmlns:a16="http://schemas.microsoft.com/office/drawing/2014/main" id="{87654551-6173-ED48-9631-21858C3617C6}"/>
              </a:ext>
            </a:extLst>
          </p:cNvPr>
          <p:cNvSpPr>
            <a:spLocks noChangeArrowheads="1"/>
          </p:cNvSpPr>
          <p:nvPr/>
        </p:nvSpPr>
        <p:spPr bwMode="auto">
          <a:xfrm rot="10815269">
            <a:off x="1828800" y="1906589"/>
            <a:ext cx="177800" cy="288925"/>
          </a:xfrm>
          <a:prstGeom prst="upArrow">
            <a:avLst>
              <a:gd name="adj1" fmla="val 25148"/>
              <a:gd name="adj2" fmla="val 911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3799" name="Text Box 11">
            <a:extLst>
              <a:ext uri="{FF2B5EF4-FFF2-40B4-BE49-F238E27FC236}">
                <a16:creationId xmlns:a16="http://schemas.microsoft.com/office/drawing/2014/main" id="{C956F44A-F7D6-514E-8C78-7E67A2F6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1965326"/>
            <a:ext cx="2149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+mn-lt"/>
              </a:rPr>
              <a:t>Right-click after selecting entity in the Graphics Window</a:t>
            </a:r>
          </a:p>
        </p:txBody>
      </p:sp>
      <p:sp>
        <p:nvSpPr>
          <p:cNvPr id="33800" name="Text Box 12">
            <a:extLst>
              <a:ext uri="{FF2B5EF4-FFF2-40B4-BE49-F238E27FC236}">
                <a16:creationId xmlns:a16="http://schemas.microsoft.com/office/drawing/2014/main" id="{2C067470-2DC6-8748-88CC-C7820377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295401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Add to Group/BC/Part</a:t>
            </a:r>
          </a:p>
        </p:txBody>
      </p:sp>
      <p:sp>
        <p:nvSpPr>
          <p:cNvPr id="33801" name="Text Box 13">
            <a:extLst>
              <a:ext uri="{FF2B5EF4-FFF2-40B4-BE49-F238E27FC236}">
                <a16:creationId xmlns:a16="http://schemas.microsoft.com/office/drawing/2014/main" id="{3A216BE8-1264-D340-84F6-6FE40CAC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600201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+mn-lt"/>
              </a:rPr>
              <a:t>Remove from Group/BC/Part</a:t>
            </a:r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09B467FD-7EFC-9045-9636-0A0129BE7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434340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Add to Picked Group</a:t>
            </a:r>
          </a:p>
        </p:txBody>
      </p:sp>
      <p:sp>
        <p:nvSpPr>
          <p:cNvPr id="33803" name="Text Box 15">
            <a:extLst>
              <a:ext uri="{FF2B5EF4-FFF2-40B4-BE49-F238E27FC236}">
                <a16:creationId xmlns:a16="http://schemas.microsoft.com/office/drawing/2014/main" id="{36FC50DE-FE37-EB46-9EBB-492792FD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464820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Remove from Picked Group</a:t>
            </a:r>
          </a:p>
        </p:txBody>
      </p:sp>
      <p:sp>
        <p:nvSpPr>
          <p:cNvPr id="33804" name="Text Box 17">
            <a:extLst>
              <a:ext uri="{FF2B5EF4-FFF2-40B4-BE49-F238E27FC236}">
                <a16:creationId xmlns:a16="http://schemas.microsoft.com/office/drawing/2014/main" id="{D301D67A-3E3D-0245-8E58-40040CBE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19050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Choose an existing group to add/remove to and Click OK</a:t>
            </a:r>
          </a:p>
        </p:txBody>
      </p:sp>
      <p:sp>
        <p:nvSpPr>
          <p:cNvPr id="33805" name="AutoShape 21">
            <a:extLst>
              <a:ext uri="{FF2B5EF4-FFF2-40B4-BE49-F238E27FC236}">
                <a16:creationId xmlns:a16="http://schemas.microsoft.com/office/drawing/2014/main" id="{F8A4F4A1-D698-F440-91A6-C91E5AE31E95}"/>
              </a:ext>
            </a:extLst>
          </p:cNvPr>
          <p:cNvSpPr>
            <a:spLocks/>
          </p:cNvSpPr>
          <p:nvPr/>
        </p:nvSpPr>
        <p:spPr bwMode="auto">
          <a:xfrm>
            <a:off x="6248400" y="31242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6" name="AutoShape 22">
            <a:extLst>
              <a:ext uri="{FF2B5EF4-FFF2-40B4-BE49-F238E27FC236}">
                <a16:creationId xmlns:a16="http://schemas.microsoft.com/office/drawing/2014/main" id="{15BFE0CE-D792-104F-A601-ABDB9BB48DAA}"/>
              </a:ext>
            </a:extLst>
          </p:cNvPr>
          <p:cNvSpPr>
            <a:spLocks/>
          </p:cNvSpPr>
          <p:nvPr/>
        </p:nvSpPr>
        <p:spPr bwMode="auto">
          <a:xfrm>
            <a:off x="6248400" y="3581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7" name="Oval 23">
            <a:extLst>
              <a:ext uri="{FF2B5EF4-FFF2-40B4-BE49-F238E27FC236}">
                <a16:creationId xmlns:a16="http://schemas.microsoft.com/office/drawing/2014/main" id="{3C6317B9-A715-C54A-82BF-E06B824D1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00400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3808" name="Oval 24">
            <a:extLst>
              <a:ext uri="{FF2B5EF4-FFF2-40B4-BE49-F238E27FC236}">
                <a16:creationId xmlns:a16="http://schemas.microsoft.com/office/drawing/2014/main" id="{50E65091-B82A-0943-9DE2-742493C5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657600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3809" name="Oval 25">
            <a:extLst>
              <a:ext uri="{FF2B5EF4-FFF2-40B4-BE49-F238E27FC236}">
                <a16:creationId xmlns:a16="http://schemas.microsoft.com/office/drawing/2014/main" id="{61585EEA-A1D1-9748-9B21-0234A228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1371600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3810" name="Oval 26">
            <a:extLst>
              <a:ext uri="{FF2B5EF4-FFF2-40B4-BE49-F238E27FC236}">
                <a16:creationId xmlns:a16="http://schemas.microsoft.com/office/drawing/2014/main" id="{86B00E54-1F84-F544-88F2-10D1F839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4419600"/>
            <a:ext cx="3048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3811" name="Text Box 27">
            <a:extLst>
              <a:ext uri="{FF2B5EF4-FFF2-40B4-BE49-F238E27FC236}">
                <a16:creationId xmlns:a16="http://schemas.microsoft.com/office/drawing/2014/main" id="{87EE4ECE-3B7B-3A42-B10B-AF7AAE99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5029201"/>
            <a:ext cx="3276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Picked group is reserved</a:t>
            </a:r>
          </a:p>
          <a:p>
            <a:r>
              <a:rPr lang="en-US" altLang="en-US" sz="1800">
                <a:latin typeface="+mn-lt"/>
              </a:rPr>
              <a:t>Always exists</a:t>
            </a:r>
          </a:p>
          <a:p>
            <a:r>
              <a:rPr lang="en-US" altLang="en-US" sz="1800">
                <a:latin typeface="+mn-lt"/>
              </a:rPr>
              <a:t>Immediately adds/removes from picked group</a:t>
            </a:r>
          </a:p>
        </p:txBody>
      </p:sp>
      <p:pic>
        <p:nvPicPr>
          <p:cNvPr id="33812" name="Picture 4">
            <a:extLst>
              <a:ext uri="{FF2B5EF4-FFF2-40B4-BE49-F238E27FC236}">
                <a16:creationId xmlns:a16="http://schemas.microsoft.com/office/drawing/2014/main" id="{76A3153B-74C6-3B4D-ADF8-B07F70037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847850"/>
            <a:ext cx="1909762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3" name="Picture 6">
            <a:extLst>
              <a:ext uri="{FF2B5EF4-FFF2-40B4-BE49-F238E27FC236}">
                <a16:creationId xmlns:a16="http://schemas.microsoft.com/office/drawing/2014/main" id="{6617D52D-E647-C340-A7F3-A276EFC5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2286000"/>
            <a:ext cx="31750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39DAA5A-C9AE-BED8-3115-C772F4E26144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1">
            <a:extLst>
              <a:ext uri="{FF2B5EF4-FFF2-40B4-BE49-F238E27FC236}">
                <a16:creationId xmlns:a16="http://schemas.microsoft.com/office/drawing/2014/main" id="{C5FFC315-1B1E-934C-A744-F37996AD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457" y="2060954"/>
            <a:ext cx="7696200" cy="403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97EB6092-888A-D64B-8163-2BA9EB06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857" y="994155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+mn-lt"/>
              </a:rPr>
              <a:t>Speeds up frequently used tasks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902ADF88-9E2E-C94D-B449-719C61EC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857" y="1298955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Focus should be in Graphics Window (click any open space)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14779CE1-8556-CA43-9348-69668AF3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857" y="160375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+mn-lt"/>
              </a:rPr>
              <a:t>Examples:</a:t>
            </a: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09126BE5-F715-0B4F-8007-ADD52151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57" y="2060955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Control-s</a:t>
            </a:r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DCC35D52-3BEE-DA49-ADF3-07975162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057" y="2060954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Speed save the model to </a:t>
            </a:r>
            <a:r>
              <a:rPr lang="en-US" altLang="en-US" sz="1600" dirty="0" err="1">
                <a:latin typeface="+mn-lt"/>
              </a:rPr>
              <a:t>filename.cub.X</a:t>
            </a:r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Increments X each time </a:t>
            </a:r>
            <a:r>
              <a:rPr lang="en-US" altLang="en-US" sz="1600" dirty="0" err="1">
                <a:latin typeface="+mn-lt"/>
              </a:rPr>
              <a:t>cntrl</a:t>
            </a:r>
            <a:r>
              <a:rPr lang="en-US" altLang="en-US" sz="1600" dirty="0">
                <a:latin typeface="+mn-lt"/>
              </a:rPr>
              <a:t>-s is executed  </a:t>
            </a:r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28987404-8B52-C044-9035-6570C63E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57" y="263563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l (lower case L)</a:t>
            </a:r>
          </a:p>
        </p:txBody>
      </p:sp>
      <p:sp>
        <p:nvSpPr>
          <p:cNvPr id="21513" name="Rectangle 11">
            <a:extLst>
              <a:ext uri="{FF2B5EF4-FFF2-40B4-BE49-F238E27FC236}">
                <a16:creationId xmlns:a16="http://schemas.microsoft.com/office/drawing/2014/main" id="{FECAAE77-D104-0341-BA07-2290D9FD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57" y="2654679"/>
            <a:ext cx="487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When a geometry entity is selected, lists its attributes to the command window</a:t>
            </a: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8AD95D39-48BE-0C44-88BE-50F8C2CEA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2060954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13">
            <a:extLst>
              <a:ext uri="{FF2B5EF4-FFF2-40B4-BE49-F238E27FC236}">
                <a16:creationId xmlns:a16="http://schemas.microsoft.com/office/drawing/2014/main" id="{0D13B5C7-1273-B746-B5CE-5C6D9E53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57" y="3237292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1516" name="Rectangle 14">
            <a:extLst>
              <a:ext uri="{FF2B5EF4-FFF2-40B4-BE49-F238E27FC236}">
                <a16:creationId xmlns:a16="http://schemas.microsoft.com/office/drawing/2014/main" id="{71BB743A-DC1D-BE4D-B3D4-C5941B46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57" y="3249992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When a geometry entity is selected, echoes the ID of the entity to the command line</a:t>
            </a:r>
          </a:p>
        </p:txBody>
      </p:sp>
      <p:sp>
        <p:nvSpPr>
          <p:cNvPr id="21517" name="Text Box 15">
            <a:extLst>
              <a:ext uri="{FF2B5EF4-FFF2-40B4-BE49-F238E27FC236}">
                <a16:creationId xmlns:a16="http://schemas.microsoft.com/office/drawing/2014/main" id="{DDAE4908-DDAE-DE43-AE0A-A4E0B420C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57" y="381355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x, y or z</a:t>
            </a:r>
          </a:p>
        </p:txBody>
      </p:sp>
      <p:sp>
        <p:nvSpPr>
          <p:cNvPr id="21518" name="Rectangle 16">
            <a:extLst>
              <a:ext uri="{FF2B5EF4-FFF2-40B4-BE49-F238E27FC236}">
                <a16:creationId xmlns:a16="http://schemas.microsoft.com/office/drawing/2014/main" id="{C001456C-F21D-3242-B851-F821A7331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57" y="3843717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Displays a slice of the interior mesh elements in the x, y or z planes.  Use </a:t>
            </a:r>
            <a:r>
              <a:rPr lang="en-US" altLang="en-US" sz="1600" b="1">
                <a:latin typeface="+mn-lt"/>
              </a:rPr>
              <a:t>j</a:t>
            </a:r>
            <a:r>
              <a:rPr lang="en-US" altLang="en-US" sz="1600">
                <a:latin typeface="+mn-lt"/>
              </a:rPr>
              <a:t> and </a:t>
            </a:r>
            <a:r>
              <a:rPr lang="en-US" altLang="en-US" sz="1600" b="1">
                <a:latin typeface="+mn-lt"/>
              </a:rPr>
              <a:t>k</a:t>
            </a:r>
            <a:r>
              <a:rPr lang="en-US" altLang="en-US" sz="1600">
                <a:latin typeface="+mn-lt"/>
              </a:rPr>
              <a:t> to move the slice plane</a:t>
            </a:r>
          </a:p>
        </p:txBody>
      </p:sp>
      <p:sp>
        <p:nvSpPr>
          <p:cNvPr id="21519" name="Text Box 17">
            <a:extLst>
              <a:ext uri="{FF2B5EF4-FFF2-40B4-BE49-F238E27FC236}">
                <a16:creationId xmlns:a16="http://schemas.microsoft.com/office/drawing/2014/main" id="{617CA41D-1786-6A40-A762-9093E00C6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57" y="481685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1520" name="Rectangle 18">
            <a:extLst>
              <a:ext uri="{FF2B5EF4-FFF2-40B4-BE49-F238E27FC236}">
                <a16:creationId xmlns:a16="http://schemas.microsoft.com/office/drawing/2014/main" id="{E16D859E-809D-DE49-8FAF-6BA7429F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57" y="4804154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Toggle the visibility of the current selection</a:t>
            </a:r>
          </a:p>
        </p:txBody>
      </p:sp>
      <p:sp>
        <p:nvSpPr>
          <p:cNvPr id="21521" name="Text Box 19">
            <a:extLst>
              <a:ext uri="{FF2B5EF4-FFF2-40B4-BE49-F238E27FC236}">
                <a16:creationId xmlns:a16="http://schemas.microsoft.com/office/drawing/2014/main" id="{85ED2D60-6DEE-AB45-88F9-C5D8EAB43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457" y="51438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TAB</a:t>
            </a:r>
          </a:p>
        </p:txBody>
      </p:sp>
      <p:sp>
        <p:nvSpPr>
          <p:cNvPr id="21522" name="Rectangle 20">
            <a:extLst>
              <a:ext uri="{FF2B5EF4-FFF2-40B4-BE49-F238E27FC236}">
                <a16:creationId xmlns:a16="http://schemas.microsoft.com/office/drawing/2014/main" id="{8BF9D15A-BDE8-3942-8587-F09453D7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57" y="5134354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Toggle the selection to other entities obscured by surfaces/volumes in front</a:t>
            </a:r>
          </a:p>
        </p:txBody>
      </p:sp>
      <p:sp>
        <p:nvSpPr>
          <p:cNvPr id="21523" name="Line 22">
            <a:extLst>
              <a:ext uri="{FF2B5EF4-FFF2-40B4-BE49-F238E27FC236}">
                <a16:creationId xmlns:a16="http://schemas.microsoft.com/office/drawing/2014/main" id="{4FDD3EFE-CBA2-9349-8C97-96C7C2587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857" y="2060954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3">
            <a:extLst>
              <a:ext uri="{FF2B5EF4-FFF2-40B4-BE49-F238E27FC236}">
                <a16:creationId xmlns:a16="http://schemas.microsoft.com/office/drawing/2014/main" id="{47363DA3-6509-5F4B-A794-A91EFBD4C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8657" y="2060954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4">
            <a:extLst>
              <a:ext uri="{FF2B5EF4-FFF2-40B4-BE49-F238E27FC236}">
                <a16:creationId xmlns:a16="http://schemas.microsoft.com/office/drawing/2014/main" id="{3CCCCF88-1C2A-814C-A768-5F368F40F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2670554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5">
            <a:extLst>
              <a:ext uri="{FF2B5EF4-FFF2-40B4-BE49-F238E27FC236}">
                <a16:creationId xmlns:a16="http://schemas.microsoft.com/office/drawing/2014/main" id="{CBFC3153-5A3C-3441-8621-5556C0F84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3280154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6">
            <a:extLst>
              <a:ext uri="{FF2B5EF4-FFF2-40B4-BE49-F238E27FC236}">
                <a16:creationId xmlns:a16="http://schemas.microsoft.com/office/drawing/2014/main" id="{8F94AEFB-2C1F-B241-9A15-830643DBD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384689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7">
            <a:extLst>
              <a:ext uri="{FF2B5EF4-FFF2-40B4-BE49-F238E27FC236}">
                <a16:creationId xmlns:a16="http://schemas.microsoft.com/office/drawing/2014/main" id="{4A26F9A6-E30F-004E-8212-62EAC159C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807" y="483114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8">
            <a:extLst>
              <a:ext uri="{FF2B5EF4-FFF2-40B4-BE49-F238E27FC236}">
                <a16:creationId xmlns:a16="http://schemas.microsoft.com/office/drawing/2014/main" id="{6D95F381-578C-B94F-A5F2-43E89D5AC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5170867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9">
            <a:extLst>
              <a:ext uri="{FF2B5EF4-FFF2-40B4-BE49-F238E27FC236}">
                <a16:creationId xmlns:a16="http://schemas.microsoft.com/office/drawing/2014/main" id="{BD29229A-EFA6-D042-8680-EC085D4CC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6099554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90" name="Picture 34">
            <a:extLst>
              <a:ext uri="{FF2B5EF4-FFF2-40B4-BE49-F238E27FC236}">
                <a16:creationId xmlns:a16="http://schemas.microsoft.com/office/drawing/2014/main" id="{C3E30AE8-EB92-6B48-8A24-02DB2DA98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7845" y="3929443"/>
            <a:ext cx="762000" cy="7826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1533" name="Text Box 17">
            <a:extLst>
              <a:ext uri="{FF2B5EF4-FFF2-40B4-BE49-F238E27FC236}">
                <a16:creationId xmlns:a16="http://schemas.microsoft.com/office/drawing/2014/main" id="{40FBD485-9219-C64E-9EC3-62392F6A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095" y="5691567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8288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86000" indent="-4572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1534" name="Line 28">
            <a:extLst>
              <a:ext uri="{FF2B5EF4-FFF2-40B4-BE49-F238E27FC236}">
                <a16:creationId xmlns:a16="http://schemas.microsoft.com/office/drawing/2014/main" id="{B6064472-F20F-834F-919B-4ACA5EB6E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457" y="5718554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Rectangle 20">
            <a:extLst>
              <a:ext uri="{FF2B5EF4-FFF2-40B4-BE49-F238E27FC236}">
                <a16:creationId xmlns:a16="http://schemas.microsoft.com/office/drawing/2014/main" id="{41C4AD60-7591-984E-822D-FD922AC5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407" y="5718555"/>
            <a:ext cx="487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latin typeface="+mn-lt"/>
              </a:rPr>
              <a:t>Display list of available keyboard shortcuts*</a:t>
            </a:r>
          </a:p>
        </p:txBody>
      </p:sp>
      <p:sp>
        <p:nvSpPr>
          <p:cNvPr id="21536" name="Rectangle 20">
            <a:extLst>
              <a:ext uri="{FF2B5EF4-FFF2-40B4-BE49-F238E27FC236}">
                <a16:creationId xmlns:a16="http://schemas.microsoft.com/office/drawing/2014/main" id="{9DC3E324-7A32-3145-A69B-FB30C7DEB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057" y="6099555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*Some keyboard shortcuts are only available in the command line version of CUBIT™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6B3FA3-2524-D582-66FD-8AFAC9C63D2E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Keyboard Shortcuts (Hotkeys)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6D953-AF11-43A0-AECD-AFA72DA4F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/>
          <a:stretch/>
        </p:blipFill>
        <p:spPr>
          <a:xfrm>
            <a:off x="9034760" y="4893321"/>
            <a:ext cx="2833318" cy="1189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73F7F-52C5-73BB-9403-77C9F534BADD}"/>
              </a:ext>
            </a:extLst>
          </p:cNvPr>
          <p:cNvSpPr txBox="1"/>
          <p:nvPr/>
        </p:nvSpPr>
        <p:spPr>
          <a:xfrm>
            <a:off x="8936798" y="4080254"/>
            <a:ext cx="398416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Display hotkeys from </a:t>
            </a:r>
            <a:br>
              <a:rPr lang="en-US" dirty="0"/>
            </a:br>
            <a:r>
              <a:rPr lang="en-US" dirty="0"/>
              <a:t>the Help menu</a:t>
            </a:r>
          </a:p>
        </p:txBody>
      </p:sp>
      <p:sp>
        <p:nvSpPr>
          <p:cNvPr id="8" name="AutoShape 19">
            <a:extLst>
              <a:ext uri="{FF2B5EF4-FFF2-40B4-BE49-F238E27FC236}">
                <a16:creationId xmlns:a16="http://schemas.microsoft.com/office/drawing/2014/main" id="{BD5EFE59-CA2E-FDA3-ACC3-431C1986E9E8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10649857" y="579158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9614</TotalTime>
  <Words>1122</Words>
  <Application>Microsoft Macintosh PowerPoint</Application>
  <PresentationFormat>Widescreen</PresentationFormat>
  <Paragraphs>221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Courier New</vt:lpstr>
      <vt:lpstr>ＭＳ Ｐゴシック</vt:lpstr>
      <vt:lpstr>Open Sans Light</vt:lpstr>
      <vt:lpstr>Open Sans</vt:lpstr>
      <vt:lpstr>ＭＳ Ｐゴシック</vt:lpstr>
      <vt:lpstr>Times New Roman</vt:lpstr>
      <vt:lpstr>Open Sans bold</vt:lpstr>
      <vt:lpstr>Arial Black</vt:lpstr>
      <vt:lpstr>Arial</vt:lpstr>
      <vt:lpstr>Wingdings</vt:lpstr>
      <vt:lpstr>Sandia Angles</vt:lpstr>
      <vt:lpstr>Usability Tools</vt:lpstr>
      <vt:lpstr>PowerPoint Presentation</vt:lpstr>
      <vt:lpstr>PowerPoint Presentation</vt:lpstr>
      <vt:lpstr>PowerPoint Presentation</vt:lpstr>
      <vt:lpstr>Exercise 5.1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474</cp:revision>
  <dcterms:created xsi:type="dcterms:W3CDTF">2018-07-21T13:25:45Z</dcterms:created>
  <dcterms:modified xsi:type="dcterms:W3CDTF">2023-08-15T21:17:01Z</dcterms:modified>
</cp:coreProperties>
</file>