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15"/>
  </p:notesMasterIdLst>
  <p:handoutMasterIdLst>
    <p:handoutMasterId r:id="rId16"/>
  </p:handoutMasterIdLst>
  <p:sldIdLst>
    <p:sldId id="376" r:id="rId2"/>
    <p:sldId id="276" r:id="rId3"/>
    <p:sldId id="399" r:id="rId4"/>
    <p:sldId id="356" r:id="rId5"/>
    <p:sldId id="375" r:id="rId6"/>
    <p:sldId id="366" r:id="rId7"/>
    <p:sldId id="346" r:id="rId8"/>
    <p:sldId id="396" r:id="rId9"/>
    <p:sldId id="345" r:id="rId10"/>
    <p:sldId id="380" r:id="rId11"/>
    <p:sldId id="378" r:id="rId12"/>
    <p:sldId id="400" r:id="rId13"/>
    <p:sldId id="362" r:id="rId14"/>
  </p:sldIdLst>
  <p:sldSz cx="12192000" cy="6858000"/>
  <p:notesSz cx="6858000" cy="9144000"/>
  <p:embeddedFontLst>
    <p:embeddedFont>
      <p:font typeface="Arial Black" panose="020B0604020202020204" pitchFamily="34" charset="0"/>
      <p:bold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bold" panose="020B0706030804020204" pitchFamily="34" charset="0"/>
      <p:regular r:id="rId22"/>
      <p:bold r:id="rId23"/>
      <p:italic r:id="rId24"/>
      <p:boldItalic r:id="rId25"/>
    </p:embeddedFont>
    <p:embeddedFont>
      <p:font typeface="Open Sans Light" panose="020B0306030504020204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raphical User Interface Basics" id="{EA10643E-D12E-D142-86B4-297406596133}">
          <p14:sldIdLst>
            <p14:sldId id="376"/>
            <p14:sldId id="276"/>
            <p14:sldId id="399"/>
            <p14:sldId id="356"/>
            <p14:sldId id="375"/>
            <p14:sldId id="366"/>
            <p14:sldId id="346"/>
            <p14:sldId id="396"/>
            <p14:sldId id="345"/>
            <p14:sldId id="380"/>
            <p14:sldId id="378"/>
            <p14:sldId id="400"/>
            <p14:sldId id="3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DD"/>
    <a:srgbClr val="1A315D"/>
    <a:srgbClr val="339A2E"/>
    <a:srgbClr val="00ACD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851" autoAdjust="0"/>
    <p:restoredTop sz="86413" autoAdjust="0"/>
  </p:normalViewPr>
  <p:slideViewPr>
    <p:cSldViewPr snapToGrid="0" showGuides="1">
      <p:cViewPr varScale="1">
        <p:scale>
          <a:sx n="118" d="100"/>
          <a:sy n="118" d="100"/>
        </p:scale>
        <p:origin x="216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0" d="100"/>
          <a:sy n="110" d="100"/>
        </p:scale>
        <p:origin x="4352" y="1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2B77-F7E2-4D68-A9CB-41B8CCDC9B29}" type="datetimeFigureOut">
              <a:rPr lang="en-US" smtClean="0">
                <a:latin typeface="Open Sans" panose="020B0606030504020204" pitchFamily="34" charset="0"/>
              </a:rPr>
              <a:t>8/15/23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3351-3FB3-4478-AE7D-BEC67094823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96A8DF4-6A87-4F69-8212-F0A65870B2F2}" type="datetimeFigureOut">
              <a:rPr lang="en-US" smtClean="0"/>
              <a:pPr/>
              <a:t>8/15/23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E21A7267-269F-4D26-9F96-B6358A06B9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24E63732-120B-7844-A833-6CB117320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522EE58-49E6-B04F-B68B-11E85BCBBB6C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465D9FDD-3281-3348-A799-1C19A31F6B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B3120C2A-F7D2-2C4C-820B-EE45EC865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FADAEDC6-3686-7247-9DC8-23D4CF1268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A2A899B-EE91-0D49-9DE4-39B53D5FBD94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DD960A35-DBFC-E748-A52E-E71AB3F7F9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4307463F-4E27-FA41-829D-B89F3AA3A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FADAEDC6-3686-7247-9DC8-23D4CF1268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A2A899B-EE91-0D49-9DE4-39B53D5FBD94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DD960A35-DBFC-E748-A52E-E71AB3F7F9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4307463F-4E27-FA41-829D-B89F3AA3A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37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0AC75807-1149-C94A-B878-B8B971006F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AB4BC71-32DD-C747-A2FF-15A80DA4FE32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A69D57B7-CC32-C44A-AE8E-429BA66D1E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4C76DA02-4B92-BA41-94FF-5A205FC6E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971FA3E7-6C9A-D348-B16F-B1CA2CE6EE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4DC8CBE-FC0C-674D-A7EB-FB5B4E6D4151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3A60C792-EB58-C74F-9E22-51C4453B3C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DAED55D-BE63-0944-BF7B-C6F5BCE40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5E26BC13-1F78-D64E-8FF6-E95BF5E834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122718B-CC90-1E48-B0CA-232D169AA510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57C6BA1-7A45-AA4C-BE17-8EED8F0A7A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CA8EFF9-1733-DA4C-A1F6-CF8FA4E3D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4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5E26BC13-1F78-D64E-8FF6-E95BF5E834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122718B-CC90-1E48-B0CA-232D169AA510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57C6BA1-7A45-AA4C-BE17-8EED8F0A7A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CA8EFF9-1733-DA4C-A1F6-CF8FA4E3D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795496C6-04BE-AE4B-9BC3-7778055B3A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F4FFF05-E594-2541-AC07-522DF52D58BB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0D4F632F-4D94-9F46-B952-9275065FDB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29869F2-C366-C54F-BF6C-9AEF2BE4A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CE163BF1-133A-0840-8FA0-9913B58D72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092B1BB-5F61-EB4A-8DF3-7EBDFA708A19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930810E4-9B12-2142-B843-67C5920D4F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92BBF733-FEAE-7341-AC7A-3B1342047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31E90E82-77BF-8241-A84E-B2B34BDC41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8565EB2-9C4E-6F49-9BC4-F4135DE10C04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2383D062-54B9-D847-A2D3-A0D086815D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9DBBCDB-EEAA-1541-8D8F-234596E8CE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31E90E82-77BF-8241-A84E-B2B34BDC41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8565EB2-9C4E-6F49-9BC4-F4135DE10C04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2383D062-54B9-D847-A2D3-A0D086815D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9DBBCDB-EEAA-1541-8D8F-234596E8CE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73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7E27684C-79A7-0D41-A33D-8FD891255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903DF07-BA05-824B-A8D4-002709FCA1B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F29E431-0F5E-6C43-97AD-7F9F0C01F9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A1E429B-3F00-F440-BA65-0218B091E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575115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8669" y="6296999"/>
            <a:ext cx="1828800" cy="136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509920"/>
            <a:ext cx="4297393" cy="66712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3A6FD-C173-A64C-B254-82909277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966239" y="479998"/>
            <a:ext cx="1271441" cy="492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2122B-590E-9045-872C-38970E3FF20E}"/>
              </a:ext>
            </a:extLst>
          </p:cNvPr>
          <p:cNvSpPr txBox="1"/>
          <p:nvPr userDrawn="1"/>
        </p:nvSpPr>
        <p:spPr>
          <a:xfrm>
            <a:off x="912699" y="1056087"/>
            <a:ext cx="4710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287993" y="6307251"/>
            <a:ext cx="5642358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 </a:t>
            </a:r>
            <a:endParaRPr lang="en-US" sz="800" b="0" i="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075" y="6609587"/>
            <a:ext cx="463192" cy="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63DFA447-14AF-A545-9261-F35FC30C7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CUBIT Basic Tutorial</a:t>
            </a:r>
          </a:p>
          <a:p>
            <a:pPr algn="l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7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1" y="311151"/>
            <a:ext cx="9055100" cy="8493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2143728-3330-044E-AE26-3F653D4F1B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CUBIT Basic Tutorial</a:t>
            </a:r>
          </a:p>
          <a:p>
            <a:pPr algn="l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7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1" y="311151"/>
            <a:ext cx="9055100" cy="8493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23D8C4C-1900-394E-BC04-A59C029D9F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CUBIT Basic Tutorial</a:t>
            </a:r>
          </a:p>
          <a:p>
            <a:pPr algn="l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8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8423" y="2066192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53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985" y="2919047"/>
            <a:ext cx="4598377" cy="1767254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13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4B9F0-F682-C847-A4A4-C8832F006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700" y="1409700"/>
            <a:ext cx="11049000" cy="4610100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Dou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700" y="1409701"/>
            <a:ext cx="5212412" cy="461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Courier New" panose="02070309020205020404" pitchFamily="49" charset="0"/>
              <a:buChar char="o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0262-8623-2B46-A712-FEE93CC93ED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888" y="1409700"/>
            <a:ext cx="5364812" cy="4610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F5FC13-FF8A-8C4E-BA9B-B1FED8AA8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97028B-705D-5846-9BF6-441624A3F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71B262-AC2E-494D-B366-04431A29F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52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037B6B1-79DD-FE49-87B3-E7756D2555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CUBIT Basic Tutorial</a:t>
            </a:r>
          </a:p>
          <a:p>
            <a:pPr algn="l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4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C4959A-AD2F-9049-854D-6985DFC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22" y="1429233"/>
            <a:ext cx="11042478" cy="4590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7C06173-326E-C842-95A0-26D69A4B9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 b="0" i="0">
                <a:solidFill>
                  <a:srgbClr val="FFFFFF"/>
                </a:solidFill>
                <a:latin typeface="Open Sans" panose="020B06060305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3" r:id="rId2"/>
    <p:sldLayoutId id="2147483758" r:id="rId3"/>
    <p:sldLayoutId id="2147483763" r:id="rId4"/>
    <p:sldLayoutId id="2147483760" r:id="rId5"/>
    <p:sldLayoutId id="2147483761" r:id="rId6"/>
    <p:sldLayoutId id="2147483762" r:id="rId7"/>
    <p:sldLayoutId id="2147483764" r:id="rId8"/>
    <p:sldLayoutId id="2147483766" r:id="rId9"/>
    <p:sldLayoutId id="2147483767" r:id="rId10"/>
    <p:sldLayoutId id="2147483768" r:id="rId11"/>
    <p:sldLayoutId id="214748376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6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2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1.png"/><Relationship Id="rId4" Type="http://schemas.openxmlformats.org/officeDocument/2006/relationships/image" Target="../media/image23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23EA49-B5D0-1541-8EC1-3C4BE870D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32" y="2404928"/>
            <a:ext cx="6165850" cy="11664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Graphical User</a:t>
            </a:r>
            <a:br>
              <a:rPr lang="en-US" b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</a:br>
            <a:r>
              <a:rPr lang="en-US" b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Interface Basics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572C9CA-5251-BE48-98C9-AEE6EB0EB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32" y="4256500"/>
            <a:ext cx="5243147" cy="667120"/>
          </a:xfrm>
        </p:spPr>
        <p:txBody>
          <a:bodyPr/>
          <a:lstStyle/>
          <a:p>
            <a:r>
              <a:rPr lang="en-US" dirty="0"/>
              <a:t>Steven Owen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6AD260-9467-CE4A-B0C7-B567ACAF5F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33" y="3778308"/>
            <a:ext cx="6165850" cy="378587"/>
          </a:xfrm>
        </p:spPr>
        <p:txBody>
          <a:bodyPr/>
          <a:lstStyle/>
          <a:p>
            <a:r>
              <a:rPr lang="en-US" dirty="0"/>
              <a:t>CUBIT™ 100 Tutorials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54DF6-4A33-0F44-BFF9-3FDCAA65F7F8}"/>
              </a:ext>
            </a:extLst>
          </p:cNvPr>
          <p:cNvSpPr txBox="1"/>
          <p:nvPr/>
        </p:nvSpPr>
        <p:spPr>
          <a:xfrm>
            <a:off x="3438144" y="359664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>
              <a:latin typeface="Open Sans" panose="020B0606030504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52DC94-CDAD-B040-B849-6C3CC0DE930D}"/>
              </a:ext>
            </a:extLst>
          </p:cNvPr>
          <p:cNvGrpSpPr/>
          <p:nvPr/>
        </p:nvGrpSpPr>
        <p:grpSpPr>
          <a:xfrm>
            <a:off x="6292924" y="955497"/>
            <a:ext cx="5520487" cy="3686141"/>
            <a:chOff x="4474962" y="256854"/>
            <a:chExt cx="7446325" cy="4972062"/>
          </a:xfrm>
        </p:grpSpPr>
        <p:pic>
          <p:nvPicPr>
            <p:cNvPr id="12" name="Picture 9" descr="360_antenna_support">
              <a:extLst>
                <a:ext uri="{FF2B5EF4-FFF2-40B4-BE49-F238E27FC236}">
                  <a16:creationId xmlns:a16="http://schemas.microsoft.com/office/drawing/2014/main" id="{BC6E5148-1F87-1945-895B-5FA4464A6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lum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945" y="256854"/>
              <a:ext cx="5900565" cy="497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WordArt 10" descr="Paper bag">
              <a:extLst>
                <a:ext uri="{FF2B5EF4-FFF2-40B4-BE49-F238E27FC236}">
                  <a16:creationId xmlns:a16="http://schemas.microsoft.com/office/drawing/2014/main" id="{228E9DF8-9DDE-174C-9F56-108426566B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4962" y="1462598"/>
              <a:ext cx="6779372" cy="2610268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52528"/>
                </a:avLst>
              </a:prstTxWarp>
              <a:scene3d>
                <a:camera prst="legacyPerspectiveTopLeft">
                  <a:rot lat="0" lon="20519958" rev="0"/>
                </a:camera>
                <a:lightRig rig="legacyHarsh3" dir="r"/>
              </a:scene3d>
              <a:sp3d extrusionH="430200" prstMaterial="legacyMatte">
                <a:extrusionClr>
                  <a:srgbClr val="0066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 dirty="0">
                  <a:ln w="9525"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atin typeface="Arial Black" panose="020B0604020202020204" pitchFamily="34" charset="0"/>
                  <a:cs typeface="Arial Black" panose="020B0604020202020204" pitchFamily="34" charset="0"/>
                </a:rPr>
                <a:t>CUBIT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E4459622-1D59-EF4D-8730-3A31E7B99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9984" y="3246368"/>
              <a:ext cx="5181303" cy="11560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2000" b="1">
                  <a:solidFill>
                    <a:srgbClr val="CD0000"/>
                  </a:solidFill>
                  <a:cs typeface="ＭＳ Ｐゴシック" charset="0"/>
                </a:rPr>
                <a:t>Geometry and </a:t>
              </a:r>
            </a:p>
            <a:p>
              <a:pPr algn="r">
                <a:defRPr/>
              </a:pPr>
              <a:r>
                <a:rPr lang="en-US" sz="2000" b="1">
                  <a:solidFill>
                    <a:srgbClr val="CD0000"/>
                  </a:solidFill>
                  <a:cs typeface="ＭＳ Ｐゴシック" charset="0"/>
                </a:rPr>
                <a:t>Mesh Generation Toolkit</a:t>
              </a:r>
            </a:p>
          </p:txBody>
        </p:sp>
      </p:grpSp>
      <p:sp>
        <p:nvSpPr>
          <p:cNvPr id="22" name="Subtitle 7">
            <a:extLst>
              <a:ext uri="{FF2B5EF4-FFF2-40B4-BE49-F238E27FC236}">
                <a16:creationId xmlns:a16="http://schemas.microsoft.com/office/drawing/2014/main" id="{58A160F5-8E7E-374A-A2DC-0F264F90FA3E}"/>
              </a:ext>
            </a:extLst>
          </p:cNvPr>
          <p:cNvSpPr txBox="1">
            <a:spLocks/>
          </p:cNvSpPr>
          <p:nvPr/>
        </p:nvSpPr>
        <p:spPr>
          <a:xfrm>
            <a:off x="1049777" y="1801063"/>
            <a:ext cx="5243147" cy="66712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3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61D0BE6-9EB2-030B-827A-B92972498B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SAND2022-15021 PE</a:t>
            </a:r>
          </a:p>
        </p:txBody>
      </p:sp>
    </p:spTree>
    <p:extLst>
      <p:ext uri="{BB962C8B-B14F-4D97-AF65-F5344CB8AC3E}">
        <p14:creationId xmlns:p14="http://schemas.microsoft.com/office/powerpoint/2010/main" val="307653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Date Placeholder 3">
            <a:extLst>
              <a:ext uri="{FF2B5EF4-FFF2-40B4-BE49-F238E27FC236}">
                <a16:creationId xmlns:a16="http://schemas.microsoft.com/office/drawing/2014/main" id="{DF065360-C556-5D4C-958B-AE6C8B40E3E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CUBIT Basic Tutorial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67F116CB-8D5A-F24C-997B-F8AB1464D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4222" y="1429234"/>
            <a:ext cx="8273210" cy="88354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  <a:ea typeface="+mn-ea"/>
              </a:rPr>
              <a:t>CUBIT™ commands entered and information displayed</a:t>
            </a:r>
          </a:p>
          <a:p>
            <a:pPr>
              <a:defRPr/>
            </a:pPr>
            <a:r>
              <a:rPr lang="en-US" dirty="0">
                <a:latin typeface="+mn-lt"/>
                <a:ea typeface="+mn-ea"/>
              </a:rPr>
              <a:t>CUBIT™ command syntax:</a:t>
            </a:r>
          </a:p>
          <a:p>
            <a:pPr>
              <a:defRPr/>
            </a:pPr>
            <a:endParaRPr lang="en-US" dirty="0">
              <a:latin typeface="+mn-lt"/>
              <a:ea typeface="+mn-ea"/>
            </a:endParaRPr>
          </a:p>
        </p:txBody>
      </p:sp>
      <p:pic>
        <p:nvPicPr>
          <p:cNvPr id="87044" name="Picture 2">
            <a:extLst>
              <a:ext uri="{FF2B5EF4-FFF2-40B4-BE49-F238E27FC236}">
                <a16:creationId xmlns:a16="http://schemas.microsoft.com/office/drawing/2014/main" id="{69A4D2ED-562B-2644-A1D6-EC5A58445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06" y="3632212"/>
            <a:ext cx="6019800" cy="2055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640E1-18B0-F340-9325-8E2EB86FB136}"/>
              </a:ext>
            </a:extLst>
          </p:cNvPr>
          <p:cNvSpPr txBox="1"/>
          <p:nvPr/>
        </p:nvSpPr>
        <p:spPr>
          <a:xfrm>
            <a:off x="839427" y="2638374"/>
            <a:ext cx="43644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Cubit&gt; create cylinder radius 3 height 10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Cubit&gt; create brick x 10 y 10 z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84BD3-3F9A-1248-B437-7FB8201DD114}"/>
              </a:ext>
            </a:extLst>
          </p:cNvPr>
          <p:cNvSpPr txBox="1"/>
          <p:nvPr/>
        </p:nvSpPr>
        <p:spPr>
          <a:xfrm>
            <a:off x="5880633" y="2638373"/>
            <a:ext cx="42219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Cubit&gt; cylinder rad 3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Cubit&gt; brick x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8AC5BD-8B0C-B445-A004-8AA4122D6C02}"/>
              </a:ext>
            </a:extLst>
          </p:cNvPr>
          <p:cNvSpPr txBox="1"/>
          <p:nvPr/>
        </p:nvSpPr>
        <p:spPr>
          <a:xfrm>
            <a:off x="4003571" y="6043666"/>
            <a:ext cx="5268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List of all CUBIT commands executed in session</a:t>
            </a:r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8C578C5C-6081-A649-86AA-DEF330DB2F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67665" y="5584722"/>
            <a:ext cx="935906" cy="62604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B19929-722A-CD4C-938B-5E5EFFB3960C}"/>
              </a:ext>
            </a:extLst>
          </p:cNvPr>
          <p:cNvSpPr txBox="1"/>
          <p:nvPr/>
        </p:nvSpPr>
        <p:spPr>
          <a:xfrm>
            <a:off x="8611778" y="4202918"/>
            <a:ext cx="2756647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600" b="1" dirty="0"/>
              <a:t>Tip</a:t>
            </a:r>
            <a:r>
              <a:rPr lang="en-US" sz="1600" dirty="0"/>
              <a:t>: Enter partial command </a:t>
            </a:r>
            <a:br>
              <a:rPr lang="en-US" sz="1600" dirty="0"/>
            </a:br>
            <a:r>
              <a:rPr lang="en-US" sz="1600" dirty="0"/>
              <a:t>and type “?” to display </a:t>
            </a:r>
            <a:br>
              <a:rPr lang="en-US" sz="1600" dirty="0"/>
            </a:br>
            <a:r>
              <a:rPr lang="en-US" sz="1600" dirty="0"/>
              <a:t>full syntax for command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F6266567-848F-3A4B-A775-E9D785282093}"/>
              </a:ext>
            </a:extLst>
          </p:cNvPr>
          <p:cNvSpPr txBox="1">
            <a:spLocks noChangeArrowheads="1"/>
          </p:cNvSpPr>
          <p:nvPr/>
        </p:nvSpPr>
        <p:spPr>
          <a:xfrm>
            <a:off x="919213" y="2237307"/>
            <a:ext cx="6652871" cy="431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latin typeface="+mn-lt"/>
                <a:ea typeface="+mn-ea"/>
              </a:rPr>
              <a:t>Commands are case insensitive and can be abbreviated</a:t>
            </a:r>
          </a:p>
          <a:p>
            <a:pPr>
              <a:defRPr/>
            </a:pPr>
            <a:endParaRPr lang="en-US" sz="1600" dirty="0">
              <a:latin typeface="+mn-lt"/>
              <a:ea typeface="+mn-ea"/>
            </a:endParaRPr>
          </a:p>
        </p:txBody>
      </p:sp>
      <p:sp>
        <p:nvSpPr>
          <p:cNvPr id="3" name="Equal 2">
            <a:extLst>
              <a:ext uri="{FF2B5EF4-FFF2-40B4-BE49-F238E27FC236}">
                <a16:creationId xmlns:a16="http://schemas.microsoft.com/office/drawing/2014/main" id="{83963233-8CE3-914E-B3AD-2244A6269206}"/>
              </a:ext>
            </a:extLst>
          </p:cNvPr>
          <p:cNvSpPr/>
          <p:nvPr/>
        </p:nvSpPr>
        <p:spPr>
          <a:xfrm>
            <a:off x="5386271" y="2786302"/>
            <a:ext cx="360948" cy="3231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15C606-C85D-5BC4-D172-1A2BD56BF18C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CUBIT™ Command Line Window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92596C-5D25-FD47-9FAE-4D8C2820E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920" y="1496699"/>
            <a:ext cx="3151186" cy="493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946" name="AutoShape 6">
            <a:extLst>
              <a:ext uri="{FF2B5EF4-FFF2-40B4-BE49-F238E27FC236}">
                <a16:creationId xmlns:a16="http://schemas.microsoft.com/office/drawing/2014/main" id="{7B34411D-1E0A-3F48-A782-220E1F428156}"/>
              </a:ext>
            </a:extLst>
          </p:cNvPr>
          <p:cNvSpPr>
            <a:spLocks/>
          </p:cNvSpPr>
          <p:nvPr/>
        </p:nvSpPr>
        <p:spPr bwMode="auto">
          <a:xfrm flipH="1">
            <a:off x="2531801" y="2459672"/>
            <a:ext cx="345228" cy="3490191"/>
          </a:xfrm>
          <a:prstGeom prst="rightBrace">
            <a:avLst>
              <a:gd name="adj1" fmla="val 133333"/>
              <a:gd name="adj2" fmla="val 48465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947" name="Line 8">
            <a:extLst>
              <a:ext uri="{FF2B5EF4-FFF2-40B4-BE49-F238E27FC236}">
                <a16:creationId xmlns:a16="http://schemas.microsoft.com/office/drawing/2014/main" id="{1103DD91-F178-084A-8021-929B45FB3E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785" y="1561170"/>
            <a:ext cx="1826540" cy="52586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Rectangle 9">
            <a:extLst>
              <a:ext uri="{FF2B5EF4-FFF2-40B4-BE49-F238E27FC236}">
                <a16:creationId xmlns:a16="http://schemas.microsoft.com/office/drawing/2014/main" id="{D1F9A2E7-0A4F-5542-9A18-D2BF886E2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846" y="3553805"/>
            <a:ext cx="240256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Information is updated when a new entity is selected</a:t>
            </a:r>
          </a:p>
        </p:txBody>
      </p:sp>
      <p:sp>
        <p:nvSpPr>
          <p:cNvPr id="210956" name="Rectangle 12">
            <a:extLst>
              <a:ext uri="{FF2B5EF4-FFF2-40B4-BE49-F238E27FC236}">
                <a16:creationId xmlns:a16="http://schemas.microsoft.com/office/drawing/2014/main" id="{C9274A12-44B8-EA40-9605-BC66AC27A8E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972257" y="1254391"/>
            <a:ext cx="4461646" cy="5491706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1800" b="1" dirty="0">
                <a:latin typeface="+mn-lt"/>
                <a:ea typeface="+mn-ea"/>
              </a:rPr>
              <a:t>Action Buttons</a:t>
            </a:r>
            <a:r>
              <a:rPr lang="en-US" sz="1800" dirty="0">
                <a:latin typeface="+mn-lt"/>
                <a:ea typeface="+mn-ea"/>
              </a:rPr>
              <a:t>: Immediate actions performed on current selection(s)</a:t>
            </a:r>
            <a:br>
              <a:rPr lang="en-US" sz="1800" dirty="0">
                <a:latin typeface="+mn-lt"/>
                <a:ea typeface="+mn-ea"/>
              </a:rPr>
            </a:br>
            <a:endParaRPr lang="en-US" sz="1800" dirty="0">
              <a:latin typeface="+mn-lt"/>
              <a:ea typeface="+mn-ea"/>
            </a:endParaRPr>
          </a:p>
          <a:p>
            <a:pPr lvl="1">
              <a:defRPr/>
            </a:pPr>
            <a:r>
              <a:rPr lang="en-US" b="1" dirty="0">
                <a:latin typeface="+mn-lt"/>
                <a:ea typeface="+mn-ea"/>
              </a:rPr>
              <a:t>Preview Mesh </a:t>
            </a:r>
            <a:r>
              <a:rPr lang="en-US" dirty="0">
                <a:latin typeface="+mn-lt"/>
                <a:ea typeface="+mn-ea"/>
              </a:rPr>
              <a:t>: Displays preview of nodes on curves</a:t>
            </a:r>
          </a:p>
          <a:p>
            <a:pPr lvl="1">
              <a:defRPr/>
            </a:pPr>
            <a:r>
              <a:rPr lang="en-US" b="1" dirty="0">
                <a:latin typeface="+mn-lt"/>
                <a:ea typeface="+mn-ea"/>
              </a:rPr>
              <a:t>Mesh</a:t>
            </a:r>
            <a:r>
              <a:rPr lang="en-US" dirty="0">
                <a:latin typeface="+mn-lt"/>
                <a:ea typeface="+mn-ea"/>
              </a:rPr>
              <a:t>: generate a mesh with current settings</a:t>
            </a:r>
          </a:p>
          <a:p>
            <a:pPr lvl="1">
              <a:defRPr/>
            </a:pPr>
            <a:r>
              <a:rPr lang="en-US" b="1" dirty="0">
                <a:latin typeface="+mn-lt"/>
                <a:ea typeface="+mn-ea"/>
              </a:rPr>
              <a:t>Smooth</a:t>
            </a:r>
            <a:r>
              <a:rPr lang="en-US" dirty="0">
                <a:latin typeface="+mn-lt"/>
                <a:ea typeface="+mn-ea"/>
              </a:rPr>
              <a:t>: smooth the mesh with current settings</a:t>
            </a:r>
          </a:p>
          <a:p>
            <a:pPr lvl="1">
              <a:defRPr/>
            </a:pPr>
            <a:r>
              <a:rPr lang="en-US" b="1" dirty="0">
                <a:latin typeface="+mn-lt"/>
                <a:ea typeface="+mn-ea"/>
              </a:rPr>
              <a:t>Mesh Quality</a:t>
            </a:r>
            <a:r>
              <a:rPr lang="en-US" dirty="0">
                <a:latin typeface="+mn-lt"/>
                <a:ea typeface="+mn-ea"/>
              </a:rPr>
              <a:t>: Display mesh quality with default metric</a:t>
            </a:r>
          </a:p>
          <a:p>
            <a:pPr lvl="1">
              <a:defRPr/>
            </a:pPr>
            <a:r>
              <a:rPr lang="en-US" b="1" dirty="0">
                <a:latin typeface="+mn-lt"/>
                <a:ea typeface="+mn-ea"/>
              </a:rPr>
              <a:t>Delete Mesh</a:t>
            </a:r>
            <a:r>
              <a:rPr lang="en-US" dirty="0">
                <a:latin typeface="+mn-lt"/>
                <a:ea typeface="+mn-ea"/>
              </a:rPr>
              <a:t>: delete the mesh from selection (keep settings)</a:t>
            </a:r>
          </a:p>
          <a:p>
            <a:pPr lvl="1">
              <a:defRPr/>
            </a:pPr>
            <a:r>
              <a:rPr lang="en-US" b="1" dirty="0">
                <a:latin typeface="+mn-lt"/>
                <a:ea typeface="+mn-ea"/>
              </a:rPr>
              <a:t>Reset Entity</a:t>
            </a:r>
            <a:r>
              <a:rPr lang="en-US" dirty="0">
                <a:latin typeface="+mn-lt"/>
                <a:ea typeface="+mn-ea"/>
              </a:rPr>
              <a:t>: reset all settings for selection (including deleting mesh)</a:t>
            </a:r>
          </a:p>
          <a:p>
            <a:pPr lvl="1">
              <a:defRPr/>
            </a:pPr>
            <a:r>
              <a:rPr lang="en-US" b="1" dirty="0">
                <a:latin typeface="+mn-lt"/>
                <a:ea typeface="+mn-ea"/>
              </a:rPr>
              <a:t>Delete</a:t>
            </a:r>
            <a:r>
              <a:rPr lang="en-US" dirty="0">
                <a:latin typeface="+mn-lt"/>
                <a:ea typeface="+mn-ea"/>
              </a:rPr>
              <a:t>: Delete the selected geometry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07C212CE-2F66-DB4C-9E0D-5E9311AA9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51" y="1496699"/>
            <a:ext cx="2917594" cy="164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Information about the current selection(s)</a:t>
            </a:r>
          </a:p>
          <a:p>
            <a:endParaRPr lang="en-US" altLang="en-US" sz="18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5EB63-207A-B345-AB90-C65EA32614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8" t="9312" r="798" b="9735"/>
          <a:stretch/>
        </p:blipFill>
        <p:spPr>
          <a:xfrm>
            <a:off x="6898791" y="5486541"/>
            <a:ext cx="422275" cy="431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1E4B32-8944-F744-806A-D9AFA8D177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2" t="9550" r="47116" b="9498"/>
          <a:stretch/>
        </p:blipFill>
        <p:spPr>
          <a:xfrm>
            <a:off x="6879291" y="4362139"/>
            <a:ext cx="441326" cy="431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41EE22-0E01-E64E-9272-E587878867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9" t="8928" r="57668" b="10714"/>
          <a:stretch/>
        </p:blipFill>
        <p:spPr>
          <a:xfrm>
            <a:off x="6882466" y="3771311"/>
            <a:ext cx="428626" cy="428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53BE04-2CA8-174A-9934-73EFECA41B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9" t="10119" r="67527" b="10119"/>
          <a:stretch/>
        </p:blipFill>
        <p:spPr>
          <a:xfrm>
            <a:off x="6874326" y="3217772"/>
            <a:ext cx="447675" cy="4254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513D4B-F961-BB46-A126-DF5E52D6BB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1" t="9524" r="77716" b="10118"/>
          <a:stretch/>
        </p:blipFill>
        <p:spPr>
          <a:xfrm>
            <a:off x="6877500" y="2650597"/>
            <a:ext cx="444501" cy="4286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E484DD-0A6C-C442-909D-80DD5D7A63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10119" r="88259" b="10119"/>
          <a:stretch/>
        </p:blipFill>
        <p:spPr>
          <a:xfrm>
            <a:off x="6877500" y="2087036"/>
            <a:ext cx="419100" cy="4254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AC89AE-5750-3146-84A3-0FF7322F2B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6" t="9579" r="37061" b="10384"/>
          <a:stretch/>
        </p:blipFill>
        <p:spPr>
          <a:xfrm>
            <a:off x="6895616" y="4922540"/>
            <a:ext cx="428627" cy="4269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710CE2-6C83-5347-A8C2-6B83720D1049}"/>
              </a:ext>
            </a:extLst>
          </p:cNvPr>
          <p:cNvSpPr txBox="1"/>
          <p:nvPr/>
        </p:nvSpPr>
        <p:spPr>
          <a:xfrm>
            <a:off x="234607" y="4679284"/>
            <a:ext cx="2185303" cy="1751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b="1" dirty="0"/>
              <a:t>Tip</a:t>
            </a:r>
            <a:r>
              <a:rPr lang="en-US" sz="1400" dirty="0"/>
              <a:t>: Some attributes can </a:t>
            </a:r>
            <a:br>
              <a:rPr lang="en-US" sz="1400" dirty="0"/>
            </a:br>
            <a:r>
              <a:rPr lang="en-US" sz="1400" dirty="0"/>
              <a:t>be directly edited in the</a:t>
            </a:r>
            <a:br>
              <a:rPr lang="en-US" sz="1400" dirty="0"/>
            </a:br>
            <a:r>
              <a:rPr lang="en-US" sz="1400" dirty="0"/>
              <a:t>properties page. </a:t>
            </a:r>
            <a:br>
              <a:rPr lang="en-US" sz="1400" dirty="0"/>
            </a:br>
            <a:r>
              <a:rPr lang="en-US" sz="1400" dirty="0"/>
              <a:t>Examples: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Name of entity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Color of entity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Meshing Scheme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/>
              <a:t>Requested mesh size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D00B96-BC75-8CCD-633A-92C46A0C3C11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Page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07C212CE-2F66-DB4C-9E0D-5E9311AA9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51" y="1496699"/>
            <a:ext cx="2917594" cy="164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Specialized tools for performing diagnostics and managing your model </a:t>
            </a:r>
          </a:p>
          <a:p>
            <a:endParaRPr lang="en-US" altLang="en-US" sz="18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0F48EA-9F34-E243-AD3C-75A224DD4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09" y="1010345"/>
            <a:ext cx="3024736" cy="55365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8D8173-716D-3742-9DE0-123CDD6756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4" t="21933" r="41114" b="24841"/>
          <a:stretch/>
        </p:blipFill>
        <p:spPr>
          <a:xfrm>
            <a:off x="7288839" y="6024277"/>
            <a:ext cx="282575" cy="2095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B83223-E7AA-5A41-9C03-6FACE1F320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t="19900" r="91070" b="26770"/>
          <a:stretch/>
        </p:blipFill>
        <p:spPr>
          <a:xfrm>
            <a:off x="7288839" y="2349707"/>
            <a:ext cx="379564" cy="243824"/>
          </a:xfrm>
          <a:prstGeom prst="rect">
            <a:avLst/>
          </a:prstGeom>
        </p:spPr>
      </p:pic>
      <p:sp>
        <p:nvSpPr>
          <p:cNvPr id="25" name="Rectangle 9">
            <a:extLst>
              <a:ext uri="{FF2B5EF4-FFF2-40B4-BE49-F238E27FC236}">
                <a16:creationId xmlns:a16="http://schemas.microsoft.com/office/drawing/2014/main" id="{09C0771C-9FBE-0A4C-9CDF-CD2AB4AA2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908" y="936702"/>
            <a:ext cx="2409497" cy="155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>
                <a:latin typeface="+mn-lt"/>
              </a:rPr>
              <a:t>Click to change to a different Power Tool</a:t>
            </a:r>
          </a:p>
          <a:p>
            <a:endParaRPr lang="en-US" altLang="en-US" sz="1600" dirty="0">
              <a:latin typeface="+mn-lt"/>
            </a:endParaRPr>
          </a:p>
        </p:txBody>
      </p:sp>
      <p:sp>
        <p:nvSpPr>
          <p:cNvPr id="26" name="Line 8">
            <a:extLst>
              <a:ext uri="{FF2B5EF4-FFF2-40B4-BE49-F238E27FC236}">
                <a16:creationId xmlns:a16="http://schemas.microsoft.com/office/drawing/2014/main" id="{4B255357-3210-0842-A805-CE4AC3EEBE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4393" y="1234068"/>
            <a:ext cx="1359514" cy="7349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F5A014-698E-1E42-95DB-0CF197BB05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6" t="22263" r="78428" b="25816"/>
          <a:stretch/>
        </p:blipFill>
        <p:spPr>
          <a:xfrm>
            <a:off x="7295451" y="2915492"/>
            <a:ext cx="254001" cy="237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419522E-1F2E-704D-A3C0-16A1E6B818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3" t="21149" r="63939" b="26072"/>
          <a:stretch/>
        </p:blipFill>
        <p:spPr>
          <a:xfrm>
            <a:off x="7295451" y="3525657"/>
            <a:ext cx="304800" cy="2413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9D02F46-55CE-F741-A190-A7C2A9F79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5" t="21438" r="50049" b="27867"/>
          <a:stretch/>
        </p:blipFill>
        <p:spPr>
          <a:xfrm>
            <a:off x="7262113" y="4145005"/>
            <a:ext cx="320676" cy="2317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B6D35B9-9A5D-D649-B46F-F748CAC022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0" t="21438" r="36258" b="27867"/>
          <a:stretch/>
        </p:blipFill>
        <p:spPr>
          <a:xfrm>
            <a:off x="7288839" y="4741004"/>
            <a:ext cx="285879" cy="23177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9052A2D-F374-5D47-B22A-7B9FAA0DD2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0" t="21438" r="22511" b="27867"/>
          <a:stretch/>
        </p:blipFill>
        <p:spPr>
          <a:xfrm>
            <a:off x="7274513" y="5350833"/>
            <a:ext cx="282575" cy="231776"/>
          </a:xfrm>
          <a:prstGeom prst="rect">
            <a:avLst/>
          </a:prstGeom>
        </p:spPr>
      </p:pic>
      <p:sp>
        <p:nvSpPr>
          <p:cNvPr id="32" name="Rectangle 9">
            <a:extLst>
              <a:ext uri="{FF2B5EF4-FFF2-40B4-BE49-F238E27FC236}">
                <a16:creationId xmlns:a16="http://schemas.microsoft.com/office/drawing/2014/main" id="{558FBB00-94A4-D843-9E00-9FBB70CC8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9452" y="1828786"/>
            <a:ext cx="2917594" cy="38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latin typeface="+mn-lt"/>
              </a:rPr>
              <a:t>CUBIT™ Power Tools</a:t>
            </a:r>
          </a:p>
          <a:p>
            <a:endParaRPr lang="en-US" altLang="en-US" sz="1800" b="1" dirty="0">
              <a:latin typeface="+mn-lt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5B972418-147F-244A-A27D-B7CC07ACC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9452" y="2304579"/>
            <a:ext cx="3839482" cy="33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>
                <a:latin typeface="+mn-lt"/>
              </a:rPr>
              <a:t>ITEM Wizard</a:t>
            </a:r>
            <a:r>
              <a:rPr lang="en-US" altLang="en-US" sz="1600" dirty="0">
                <a:latin typeface="+mn-lt"/>
              </a:rPr>
              <a:t>: Step-by-step workflow from CAD to mesh </a:t>
            </a:r>
          </a:p>
          <a:p>
            <a:endParaRPr lang="en-US" altLang="en-US" sz="1600" dirty="0">
              <a:latin typeface="+mn-lt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177D979F-77F3-FA46-9DF5-B13129F1A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9452" y="2874858"/>
            <a:ext cx="3947432" cy="33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>
                <a:latin typeface="+mn-lt"/>
              </a:rPr>
              <a:t>Diagnose Geometry</a:t>
            </a:r>
            <a:r>
              <a:rPr lang="en-US" altLang="en-US" sz="1600" dirty="0">
                <a:latin typeface="+mn-lt"/>
              </a:rPr>
              <a:t>: Find and fix potential problems in geometry</a:t>
            </a:r>
          </a:p>
          <a:p>
            <a:endParaRPr lang="en-US" altLang="en-US" sz="1600" dirty="0">
              <a:latin typeface="+mn-lt"/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9F11D043-2583-7141-8D67-3C23A60D5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9452" y="3450531"/>
            <a:ext cx="3871232" cy="38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>
                <a:latin typeface="+mn-lt"/>
              </a:rPr>
              <a:t>Diagnose </a:t>
            </a:r>
            <a:r>
              <a:rPr lang="en-US" altLang="en-US" sz="1600" b="1" dirty="0" err="1">
                <a:latin typeface="+mn-lt"/>
              </a:rPr>
              <a:t>Meshability</a:t>
            </a:r>
            <a:r>
              <a:rPr lang="en-US" altLang="en-US" sz="1600" dirty="0">
                <a:latin typeface="+mn-lt"/>
              </a:rPr>
              <a:t>: Check whether geometry can be meshed</a:t>
            </a:r>
          </a:p>
          <a:p>
            <a:endParaRPr lang="en-US" altLang="en-US" sz="1600" dirty="0">
              <a:latin typeface="+mn-lt"/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FF4ECED4-E218-0048-A3D4-465C585B8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9452" y="4694629"/>
            <a:ext cx="3871232" cy="38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>
                <a:latin typeface="+mn-lt"/>
              </a:rPr>
              <a:t>Defeature Geometry</a:t>
            </a:r>
            <a:r>
              <a:rPr lang="en-US" altLang="en-US" sz="1600" dirty="0">
                <a:latin typeface="+mn-lt"/>
              </a:rPr>
              <a:t>: Tool for defeaturing (experimental)</a:t>
            </a:r>
          </a:p>
          <a:p>
            <a:endParaRPr lang="en-US" altLang="en-US" sz="1600" dirty="0">
              <a:latin typeface="+mn-lt"/>
            </a:endParaRPr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348D34A1-2734-994A-86EA-7A20B0BB0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9452" y="5316678"/>
            <a:ext cx="3871232" cy="38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>
                <a:latin typeface="+mn-lt"/>
              </a:rPr>
              <a:t>Compare Mesh</a:t>
            </a:r>
            <a:r>
              <a:rPr lang="en-US" altLang="en-US" sz="1600" dirty="0">
                <a:latin typeface="+mn-lt"/>
              </a:rPr>
              <a:t>: Check for overlap between geometry and mesh</a:t>
            </a:r>
          </a:p>
          <a:p>
            <a:endParaRPr lang="en-US" altLang="en-US" sz="1600" dirty="0">
              <a:latin typeface="+mn-lt"/>
            </a:endParaRP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A7904C5F-214D-1E40-8906-1DF8D222C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9452" y="5938726"/>
            <a:ext cx="3947432" cy="38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>
                <a:latin typeface="+mn-lt"/>
              </a:rPr>
              <a:t>Assemblies</a:t>
            </a:r>
            <a:r>
              <a:rPr lang="en-US" altLang="en-US" sz="1600" dirty="0">
                <a:latin typeface="+mn-lt"/>
              </a:rPr>
              <a:t>: Manage assembly </a:t>
            </a:r>
            <a:r>
              <a:rPr lang="en-US" altLang="en-US" sz="1600" dirty="0" err="1">
                <a:latin typeface="+mn-lt"/>
              </a:rPr>
              <a:t>metdata</a:t>
            </a:r>
            <a:endParaRPr lang="en-US" altLang="en-US" sz="1600" dirty="0">
              <a:latin typeface="+mn-lt"/>
            </a:endParaRPr>
          </a:p>
          <a:p>
            <a:endParaRPr lang="en-US" altLang="en-US" sz="1600" dirty="0">
              <a:latin typeface="+mn-lt"/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13FCAEA2-19BC-0C45-B6C8-DF55A3AAA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9452" y="4072580"/>
            <a:ext cx="3871232" cy="38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 dirty="0">
                <a:latin typeface="+mn-lt"/>
              </a:rPr>
              <a:t>Diagnose Mesh Quality</a:t>
            </a:r>
            <a:r>
              <a:rPr lang="en-US" altLang="en-US" sz="1600" dirty="0">
                <a:latin typeface="+mn-lt"/>
              </a:rPr>
              <a:t>: Check mesh quality</a:t>
            </a:r>
          </a:p>
          <a:p>
            <a:endParaRPr lang="en-US" altLang="en-US" sz="1600" dirty="0"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06EBA2-AEC0-BE45-BF07-DF3807B837B6}"/>
              </a:ext>
            </a:extLst>
          </p:cNvPr>
          <p:cNvSpPr txBox="1"/>
          <p:nvPr/>
        </p:nvSpPr>
        <p:spPr>
          <a:xfrm>
            <a:off x="234608" y="5108246"/>
            <a:ext cx="2675280" cy="12211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b="1" dirty="0"/>
              <a:t>Tip</a:t>
            </a:r>
            <a:r>
              <a:rPr lang="en-US" sz="1400" dirty="0"/>
              <a:t>: The      </a:t>
            </a:r>
            <a:r>
              <a:rPr lang="en-US" sz="1400" b="1" dirty="0"/>
              <a:t>Diagnose Geometry </a:t>
            </a:r>
            <a:br>
              <a:rPr lang="en-US" sz="1400" dirty="0"/>
            </a:br>
            <a:r>
              <a:rPr lang="en-US" sz="1400" dirty="0"/>
              <a:t>Power Tool contains new </a:t>
            </a:r>
            <a:br>
              <a:rPr lang="en-US" sz="1400" dirty="0"/>
            </a:br>
            <a:r>
              <a:rPr lang="en-US" sz="1400" dirty="0"/>
              <a:t>machine learning capabilities </a:t>
            </a:r>
            <a:br>
              <a:rPr lang="en-US" sz="1400" dirty="0"/>
            </a:br>
            <a:r>
              <a:rPr lang="en-US" sz="1400" dirty="0"/>
              <a:t>for defeaturing and part </a:t>
            </a:r>
            <a:br>
              <a:rPr lang="en-US" sz="1400" dirty="0"/>
            </a:br>
            <a:r>
              <a:rPr lang="en-US" sz="1400" dirty="0"/>
              <a:t>classification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4A3BF17-CB6D-2243-846F-A3056C9BD4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6" t="22263" r="78428" b="25816"/>
          <a:stretch/>
        </p:blipFill>
        <p:spPr>
          <a:xfrm>
            <a:off x="996042" y="5174367"/>
            <a:ext cx="200019" cy="186934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A39230EB-A1B7-AE37-5675-9278275BB392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Tools</a:t>
            </a:r>
          </a:p>
        </p:txBody>
      </p:sp>
    </p:spTree>
    <p:extLst>
      <p:ext uri="{BB962C8B-B14F-4D97-AF65-F5344CB8AC3E}">
        <p14:creationId xmlns:p14="http://schemas.microsoft.com/office/powerpoint/2010/main" val="1943356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B7A682-DA24-7846-B230-B9A44F9B3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4" y="2151690"/>
            <a:ext cx="5093899" cy="4284760"/>
          </a:xfrm>
          <a:prstGeom prst="rect">
            <a:avLst/>
          </a:prstGeom>
        </p:spPr>
      </p:pic>
      <p:sp>
        <p:nvSpPr>
          <p:cNvPr id="143389" name="Rectangle 29">
            <a:extLst>
              <a:ext uri="{FF2B5EF4-FFF2-40B4-BE49-F238E27FC236}">
                <a16:creationId xmlns:a16="http://schemas.microsoft.com/office/drawing/2014/main" id="{990653FD-68FC-C645-9A7D-7AA643516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Exercise 3.1</a:t>
            </a:r>
            <a:br>
              <a:rPr lang="en-US" dirty="0"/>
            </a:br>
            <a:r>
              <a:rPr lang="en-US" dirty="0"/>
              <a:t>Become Familiar with the Interface</a:t>
            </a:r>
          </a:p>
        </p:txBody>
      </p:sp>
      <p:pic>
        <p:nvPicPr>
          <p:cNvPr id="99333" name="Picture 4">
            <a:extLst>
              <a:ext uri="{FF2B5EF4-FFF2-40B4-BE49-F238E27FC236}">
                <a16:creationId xmlns:a16="http://schemas.microsoft.com/office/drawing/2014/main" id="{7192C90C-FBD6-8040-81EE-E899991C6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102" y="6073417"/>
            <a:ext cx="1544268" cy="38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6">
            <a:extLst>
              <a:ext uri="{FF2B5EF4-FFF2-40B4-BE49-F238E27FC236}">
                <a16:creationId xmlns:a16="http://schemas.microsoft.com/office/drawing/2014/main" id="{1261183B-63A6-3648-BE27-A7EFA8A52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067" y="4281385"/>
            <a:ext cx="2380351" cy="40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4">
            <a:extLst>
              <a:ext uri="{FF2B5EF4-FFF2-40B4-BE49-F238E27FC236}">
                <a16:creationId xmlns:a16="http://schemas.microsoft.com/office/drawing/2014/main" id="{C2522376-66B6-9240-8C1F-ABCB1B1A9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475" y="1214981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3C16C8C-E228-B740-930E-411455CCF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436" y="1164354"/>
            <a:ext cx="373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Create a prism:</a:t>
            </a:r>
          </a:p>
          <a:p>
            <a:r>
              <a:rPr lang="en-US" altLang="en-US" sz="1800" dirty="0">
                <a:latin typeface="+mn-lt"/>
              </a:rPr>
              <a:t>	</a:t>
            </a:r>
            <a:r>
              <a:rPr lang="en-US" altLang="en-US" sz="1800" b="1" dirty="0">
                <a:latin typeface="+mn-lt"/>
              </a:rPr>
              <a:t>height = 10 </a:t>
            </a:r>
          </a:p>
          <a:p>
            <a:r>
              <a:rPr lang="en-US" altLang="en-US" sz="1800" b="1" dirty="0">
                <a:latin typeface="+mn-lt"/>
              </a:rPr>
              <a:t>	number of sides = 5 	radius = 5</a:t>
            </a:r>
          </a:p>
        </p:txBody>
      </p:sp>
      <p:sp>
        <p:nvSpPr>
          <p:cNvPr id="20" name="Oval 55">
            <a:extLst>
              <a:ext uri="{FF2B5EF4-FFF2-40B4-BE49-F238E27FC236}">
                <a16:creationId xmlns:a16="http://schemas.microsoft.com/office/drawing/2014/main" id="{A7320007-E10A-EE4B-A800-8914BB391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475" y="2474724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CFE4159A-22A3-774B-B3A7-5DBABD306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435" y="2453218"/>
            <a:ext cx="474712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Use tool bar buttons to visualize the prism:</a:t>
            </a:r>
          </a:p>
          <a:p>
            <a:r>
              <a:rPr lang="en-US" altLang="en-US" sz="1800" b="1" dirty="0">
                <a:latin typeface="+mn-lt"/>
              </a:rPr>
              <a:t>	transparent</a:t>
            </a:r>
          </a:p>
          <a:p>
            <a:r>
              <a:rPr lang="en-US" altLang="en-US" sz="1800" b="1" dirty="0">
                <a:latin typeface="+mn-lt"/>
              </a:rPr>
              <a:t>	smooth</a:t>
            </a:r>
          </a:p>
          <a:p>
            <a:r>
              <a:rPr lang="en-US" altLang="en-US" sz="1800" b="1" dirty="0">
                <a:latin typeface="+mn-lt"/>
              </a:rPr>
              <a:t>	wire frame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403D8-3678-394A-9455-A1D7EF47BC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4596" r="5249" b="11019"/>
          <a:stretch/>
        </p:blipFill>
        <p:spPr>
          <a:xfrm>
            <a:off x="9117975" y="2898113"/>
            <a:ext cx="2318296" cy="407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C42ACD-C9CD-0741-9739-191F5B40BB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059" y="401063"/>
            <a:ext cx="1852060" cy="1884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9">
            <a:extLst>
              <a:ext uri="{FF2B5EF4-FFF2-40B4-BE49-F238E27FC236}">
                <a16:creationId xmlns:a16="http://schemas.microsoft.com/office/drawing/2014/main" id="{B6982200-8057-EE44-AB55-07670FECF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238" y="3715691"/>
            <a:ext cx="3733800" cy="142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Use selection tools to select a:</a:t>
            </a:r>
          </a:p>
          <a:p>
            <a:r>
              <a:rPr lang="en-US" altLang="en-US" sz="1800" b="1" dirty="0">
                <a:latin typeface="+mn-lt"/>
              </a:rPr>
              <a:t>	vertex</a:t>
            </a:r>
          </a:p>
          <a:p>
            <a:r>
              <a:rPr lang="en-US" altLang="en-US" sz="1800" b="1" dirty="0">
                <a:latin typeface="+mn-lt"/>
              </a:rPr>
              <a:t>	curve</a:t>
            </a:r>
          </a:p>
          <a:p>
            <a:r>
              <a:rPr lang="en-US" altLang="en-US" sz="1800" b="1" dirty="0">
                <a:latin typeface="+mn-lt"/>
              </a:rPr>
              <a:t>	surface</a:t>
            </a:r>
          </a:p>
          <a:p>
            <a:r>
              <a:rPr lang="en-US" altLang="en-US" sz="1800" b="1" dirty="0">
                <a:latin typeface="+mn-lt"/>
              </a:rPr>
              <a:t>	volume</a:t>
            </a:r>
          </a:p>
        </p:txBody>
      </p:sp>
      <p:sp>
        <p:nvSpPr>
          <p:cNvPr id="30" name="Oval 57">
            <a:extLst>
              <a:ext uri="{FF2B5EF4-FFF2-40B4-BE49-F238E27FC236}">
                <a16:creationId xmlns:a16="http://schemas.microsoft.com/office/drawing/2014/main" id="{6650ACEB-62F7-BE46-8E7F-2FF7FFB11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4091" y="373378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38B20036-3795-F24E-A72C-87C98345D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238" y="5167249"/>
            <a:ext cx="4441493" cy="142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Mesh the prism with hexes and select a:</a:t>
            </a:r>
          </a:p>
          <a:p>
            <a:r>
              <a:rPr lang="en-US" altLang="en-US" sz="1800" b="1" dirty="0">
                <a:latin typeface="+mn-lt"/>
              </a:rPr>
              <a:t>	node</a:t>
            </a:r>
          </a:p>
          <a:p>
            <a:r>
              <a:rPr lang="en-US" altLang="en-US" sz="1800" b="1" dirty="0">
                <a:latin typeface="+mn-lt"/>
              </a:rPr>
              <a:t>	edge</a:t>
            </a:r>
          </a:p>
          <a:p>
            <a:r>
              <a:rPr lang="en-US" altLang="en-US" sz="1800" b="1" dirty="0">
                <a:latin typeface="+mn-lt"/>
              </a:rPr>
              <a:t>	quad (face)</a:t>
            </a:r>
          </a:p>
          <a:p>
            <a:r>
              <a:rPr lang="en-US" altLang="en-US" sz="1800" b="1" dirty="0">
                <a:latin typeface="+mn-lt"/>
              </a:rPr>
              <a:t>	hex</a:t>
            </a:r>
          </a:p>
        </p:txBody>
      </p:sp>
      <p:sp>
        <p:nvSpPr>
          <p:cNvPr id="32" name="Oval 15">
            <a:extLst>
              <a:ext uri="{FF2B5EF4-FFF2-40B4-BE49-F238E27FC236}">
                <a16:creationId xmlns:a16="http://schemas.microsoft.com/office/drawing/2014/main" id="{E8356181-0511-0548-815D-21A9224C1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4091" y="519699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3" name="Oval 4">
            <a:extLst>
              <a:ext uri="{FF2B5EF4-FFF2-40B4-BE49-F238E27FC236}">
                <a16:creationId xmlns:a16="http://schemas.microsoft.com/office/drawing/2014/main" id="{49D11780-CF39-9947-ABD6-26F28EB6E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065" y="1211717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D5A6312F-EC4F-0948-8C7D-7986BB623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026" y="1161090"/>
            <a:ext cx="373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Reset from the command window:</a:t>
            </a:r>
          </a:p>
          <a:p>
            <a:r>
              <a:rPr lang="en-US" altLang="en-US" sz="1800" dirty="0">
                <a:latin typeface="+mn-lt"/>
              </a:rPr>
              <a:t>	</a:t>
            </a:r>
            <a:endParaRPr lang="en-US" altLang="en-US" sz="1800" b="1" dirty="0">
              <a:latin typeface="+mn-lt"/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86F34B88-A94A-8944-AEFA-6C27D4C27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7824" y="5573165"/>
            <a:ext cx="2642835" cy="4047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CUBIT&gt; mesh vol 1</a:t>
            </a:r>
            <a:endParaRPr lang="en-US" alt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F224FC26-42DB-EE47-A023-F7ACDB87A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258" y="1529233"/>
            <a:ext cx="2083199" cy="4047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CUBIT&gt; reset</a:t>
            </a:r>
            <a:endParaRPr lang="en-US" altLang="en-US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extLst>
              <a:ext uri="{FF2B5EF4-FFF2-40B4-BE49-F238E27FC236}">
                <a16:creationId xmlns:a16="http://schemas.microsoft.com/office/drawing/2014/main" id="{227B80A8-EE6E-A441-A5AA-6D3BA07D4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88" y="1295400"/>
            <a:ext cx="6934200" cy="511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3">
            <a:extLst>
              <a:ext uri="{FF2B5EF4-FFF2-40B4-BE49-F238E27FC236}">
                <a16:creationId xmlns:a16="http://schemas.microsoft.com/office/drawing/2014/main" id="{463DCE83-561B-9C4F-AD23-0B003FEA9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275" y="3124200"/>
            <a:ext cx="220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latin typeface="+mn-lt"/>
              </a:rPr>
              <a:t>Graphics Window</a:t>
            </a:r>
          </a:p>
        </p:txBody>
      </p:sp>
      <p:sp>
        <p:nvSpPr>
          <p:cNvPr id="19459" name="TextBox 4">
            <a:extLst>
              <a:ext uri="{FF2B5EF4-FFF2-40B4-BE49-F238E27FC236}">
                <a16:creationId xmlns:a16="http://schemas.microsoft.com/office/drawing/2014/main" id="{B82BD7AD-1413-0846-90A7-F3975FBBF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875" y="871330"/>
            <a:ext cx="31017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>
                <a:latin typeface="+mn-lt"/>
              </a:rPr>
              <a:t>Pulldown Menu Commands</a:t>
            </a:r>
          </a:p>
        </p:txBody>
      </p:sp>
      <p:sp>
        <p:nvSpPr>
          <p:cNvPr id="19460" name="TextBox 5">
            <a:extLst>
              <a:ext uri="{FF2B5EF4-FFF2-40B4-BE49-F238E27FC236}">
                <a16:creationId xmlns:a16="http://schemas.microsoft.com/office/drawing/2014/main" id="{217043C4-4138-6E40-B1B1-817F3DE67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2" y="1000124"/>
            <a:ext cx="1828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>
                <a:latin typeface="+mn-lt"/>
              </a:rPr>
              <a:t>Toolbars</a:t>
            </a:r>
          </a:p>
        </p:txBody>
      </p:sp>
      <p:sp>
        <p:nvSpPr>
          <p:cNvPr id="19461" name="TextBox 6">
            <a:extLst>
              <a:ext uri="{FF2B5EF4-FFF2-40B4-BE49-F238E27FC236}">
                <a16:creationId xmlns:a16="http://schemas.microsoft.com/office/drawing/2014/main" id="{2A0A030A-FBA1-404D-97E3-57688AD93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875" y="3657600"/>
            <a:ext cx="121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>
                <a:latin typeface="+mn-lt"/>
              </a:rPr>
              <a:t>Model Tree</a:t>
            </a:r>
          </a:p>
        </p:txBody>
      </p:sp>
      <p:sp>
        <p:nvSpPr>
          <p:cNvPr id="19462" name="TextBox 7">
            <a:extLst>
              <a:ext uri="{FF2B5EF4-FFF2-40B4-BE49-F238E27FC236}">
                <a16:creationId xmlns:a16="http://schemas.microsoft.com/office/drawing/2014/main" id="{A6675DB4-D0D9-7248-B1C1-2DC797A56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875" y="55626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latin typeface="+mn-lt"/>
              </a:rPr>
              <a:t>Properties Page</a:t>
            </a:r>
          </a:p>
        </p:txBody>
      </p:sp>
      <p:sp>
        <p:nvSpPr>
          <p:cNvPr id="19463" name="TextBox 8">
            <a:extLst>
              <a:ext uri="{FF2B5EF4-FFF2-40B4-BE49-F238E27FC236}">
                <a16:creationId xmlns:a16="http://schemas.microsoft.com/office/drawing/2014/main" id="{07363E4F-33F1-B540-B3E1-06DA8439D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875" y="5550490"/>
            <a:ext cx="1981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>
                <a:latin typeface="+mn-lt"/>
              </a:rPr>
              <a:t>Command Window</a:t>
            </a:r>
          </a:p>
        </p:txBody>
      </p:sp>
      <p:sp>
        <p:nvSpPr>
          <p:cNvPr id="19464" name="TextBox 9">
            <a:extLst>
              <a:ext uri="{FF2B5EF4-FFF2-40B4-BE49-F238E27FC236}">
                <a16:creationId xmlns:a16="http://schemas.microsoft.com/office/drawing/2014/main" id="{27D21EE1-4E58-0242-AD9B-7C926F2B5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475" y="3581400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latin typeface="+mn-lt"/>
              </a:rPr>
              <a:t>Command Panel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1D57CC-50B9-D441-87FD-B5C243FC5120}"/>
              </a:ext>
            </a:extLst>
          </p:cNvPr>
          <p:cNvCxnSpPr>
            <a:cxnSpLocks/>
            <a:stCxn id="19460" idx="1"/>
          </p:cNvCxnSpPr>
          <p:nvPr/>
        </p:nvCxnSpPr>
        <p:spPr bwMode="auto">
          <a:xfrm flipH="1">
            <a:off x="5103810" y="1169988"/>
            <a:ext cx="969962" cy="51593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3B4022-1F7E-4D49-BC19-DB905CEE0FAE}"/>
              </a:ext>
            </a:extLst>
          </p:cNvPr>
          <p:cNvCxnSpPr>
            <a:cxnSpLocks/>
          </p:cNvCxnSpPr>
          <p:nvPr/>
        </p:nvCxnSpPr>
        <p:spPr bwMode="auto">
          <a:xfrm>
            <a:off x="6958369" y="1169193"/>
            <a:ext cx="1007906" cy="8036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8B266A-57A9-6246-BDDD-AD7C65714B7C}"/>
              </a:ext>
            </a:extLst>
          </p:cNvPr>
          <p:cNvCxnSpPr>
            <a:cxnSpLocks/>
          </p:cNvCxnSpPr>
          <p:nvPr/>
        </p:nvCxnSpPr>
        <p:spPr bwMode="auto">
          <a:xfrm flipH="1">
            <a:off x="3218063" y="1220880"/>
            <a:ext cx="214312" cy="3501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468" name="TextBox 17">
            <a:extLst>
              <a:ext uri="{FF2B5EF4-FFF2-40B4-BE49-F238E27FC236}">
                <a16:creationId xmlns:a16="http://schemas.microsoft.com/office/drawing/2014/main" id="{E925B307-1D78-2F4D-84F6-75B4AB735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91" y="4165600"/>
            <a:ext cx="1204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>
                <a:latin typeface="+mn-lt"/>
              </a:rPr>
              <a:t>Power Tools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D70FF4-D0C4-3C4F-830B-95442AB9B36E}"/>
              </a:ext>
            </a:extLst>
          </p:cNvPr>
          <p:cNvCxnSpPr>
            <a:cxnSpLocks/>
          </p:cNvCxnSpPr>
          <p:nvPr/>
        </p:nvCxnSpPr>
        <p:spPr bwMode="auto">
          <a:xfrm>
            <a:off x="1229182" y="4505325"/>
            <a:ext cx="1479293" cy="39114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12665E3-4A09-5043-9874-400D56B218DB}"/>
              </a:ext>
            </a:extLst>
          </p:cNvPr>
          <p:cNvSpPr txBox="1"/>
          <p:nvPr/>
        </p:nvSpPr>
        <p:spPr>
          <a:xfrm>
            <a:off x="7700510" y="4896465"/>
            <a:ext cx="3261691" cy="1042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b="1" dirty="0"/>
              <a:t>Tip</a:t>
            </a:r>
            <a:r>
              <a:rPr lang="en-US" sz="1400" dirty="0"/>
              <a:t>: Use the </a:t>
            </a:r>
            <a:r>
              <a:rPr lang="en-US" sz="1400" b="1" dirty="0"/>
              <a:t>Tools-&gt;Options </a:t>
            </a:r>
            <a:r>
              <a:rPr lang="en-US" sz="1400" dirty="0"/>
              <a:t>(Windows) </a:t>
            </a:r>
            <a:br>
              <a:rPr lang="en-US" sz="1400" dirty="0"/>
            </a:br>
            <a:r>
              <a:rPr lang="en-US" sz="1400" dirty="0"/>
              <a:t>or </a:t>
            </a:r>
            <a:r>
              <a:rPr lang="en-US" sz="1400" b="1" dirty="0"/>
              <a:t>Cubit-&gt;Preferences </a:t>
            </a:r>
            <a:r>
              <a:rPr lang="en-US" sz="1400" dirty="0"/>
              <a:t>(Mac) to </a:t>
            </a:r>
            <a:br>
              <a:rPr lang="en-US" sz="1400" dirty="0"/>
            </a:br>
            <a:r>
              <a:rPr lang="en-US" sz="1400" dirty="0"/>
              <a:t>customize the look and feel of the GUI </a:t>
            </a:r>
            <a:br>
              <a:rPr lang="en-US" sz="1400" dirty="0"/>
            </a:br>
            <a:r>
              <a:rPr lang="en-US" sz="1400" dirty="0"/>
              <a:t>and graphics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475A60-AADC-D548-9F54-20DF80750A12}"/>
              </a:ext>
            </a:extLst>
          </p:cNvPr>
          <p:cNvSpPr txBox="1"/>
          <p:nvPr/>
        </p:nvSpPr>
        <p:spPr>
          <a:xfrm>
            <a:off x="9124372" y="1999417"/>
            <a:ext cx="2822470" cy="12125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b="1" dirty="0"/>
              <a:t>Tip</a:t>
            </a:r>
            <a:r>
              <a:rPr lang="en-US" sz="1400" dirty="0"/>
              <a:t>: Drag and drop windows </a:t>
            </a:r>
            <a:br>
              <a:rPr lang="en-US" sz="1400" dirty="0"/>
            </a:br>
            <a:r>
              <a:rPr lang="en-US" sz="1400" dirty="0"/>
              <a:t>to customize workspace. </a:t>
            </a:r>
          </a:p>
          <a:p>
            <a:pPr algn="l"/>
            <a:r>
              <a:rPr lang="en-US" sz="1400" dirty="0"/>
              <a:t>With 2 monitors try moving the </a:t>
            </a:r>
            <a:br>
              <a:rPr lang="en-US" sz="1400" dirty="0"/>
            </a:br>
            <a:r>
              <a:rPr lang="en-US" sz="1400" dirty="0"/>
              <a:t>command window or panel to its </a:t>
            </a:r>
            <a:br>
              <a:rPr lang="en-US" sz="1400" dirty="0"/>
            </a:br>
            <a:r>
              <a:rPr lang="en-US" sz="1400" dirty="0"/>
              <a:t>own monitor to maximize space.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267CED6-9514-99B5-5FF9-2C3776B2AB13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CUBIT™ Graphical User Interface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Text Box 29">
            <a:extLst>
              <a:ext uri="{FF2B5EF4-FFF2-40B4-BE49-F238E27FC236}">
                <a16:creationId xmlns:a16="http://schemas.microsoft.com/office/drawing/2014/main" id="{497FA9BF-B28A-454F-8CDD-E5AB74C46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899" y="2419290"/>
            <a:ext cx="940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>
                <a:latin typeface="+mn-lt"/>
              </a:rPr>
              <a:t>Reset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667DDE2-DAE6-F044-8CED-92025ED34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58" y="3492472"/>
            <a:ext cx="4889500" cy="431800"/>
          </a:xfrm>
          <a:prstGeom prst="rect">
            <a:avLst/>
          </a:prstGeom>
        </p:spPr>
      </p:pic>
      <p:sp>
        <p:nvSpPr>
          <p:cNvPr id="34" name="Text Box 29">
            <a:extLst>
              <a:ext uri="{FF2B5EF4-FFF2-40B4-BE49-F238E27FC236}">
                <a16:creationId xmlns:a16="http://schemas.microsoft.com/office/drawing/2014/main" id="{05575A5D-2FF6-5D45-8C57-9C111ECF9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486" y="1757571"/>
            <a:ext cx="17433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>
                <a:latin typeface="+mn-lt"/>
              </a:rPr>
              <a:t>Open a Cubit™ file</a:t>
            </a: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C25B68CA-7339-BE4E-BA75-9CACE0118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308" y="1764281"/>
            <a:ext cx="1529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>
                <a:latin typeface="+mn-lt"/>
              </a:rPr>
              <a:t>Save to a Cubit™ file</a:t>
            </a: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082FA7BB-E015-CF44-9E78-480F0B0B5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658" y="4421316"/>
            <a:ext cx="18814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>
                <a:latin typeface="+mn-lt"/>
              </a:rPr>
              <a:t>Import from a geometry file</a:t>
            </a:r>
          </a:p>
        </p:txBody>
      </p:sp>
      <p:sp>
        <p:nvSpPr>
          <p:cNvPr id="37" name="Text Box 29">
            <a:extLst>
              <a:ext uri="{FF2B5EF4-FFF2-40B4-BE49-F238E27FC236}">
                <a16:creationId xmlns:a16="http://schemas.microsoft.com/office/drawing/2014/main" id="{C52C7237-6D82-F243-B1B7-CC615929C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895" y="5135912"/>
            <a:ext cx="17433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>
                <a:latin typeface="+mn-lt"/>
              </a:rPr>
              <a:t>Export to a geometry file</a:t>
            </a:r>
          </a:p>
        </p:txBody>
      </p:sp>
      <p:sp>
        <p:nvSpPr>
          <p:cNvPr id="38" name="Text Box 29">
            <a:extLst>
              <a:ext uri="{FF2B5EF4-FFF2-40B4-BE49-F238E27FC236}">
                <a16:creationId xmlns:a16="http://schemas.microsoft.com/office/drawing/2014/main" id="{E4DDB8CA-8463-4F4B-8ECA-78E9C7BA2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223" y="4388538"/>
            <a:ext cx="17433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>
                <a:latin typeface="+mn-lt"/>
              </a:rPr>
              <a:t>Open the journal editor</a:t>
            </a:r>
          </a:p>
        </p:txBody>
      </p:sp>
      <p:sp>
        <p:nvSpPr>
          <p:cNvPr id="39" name="Text Box 29">
            <a:extLst>
              <a:ext uri="{FF2B5EF4-FFF2-40B4-BE49-F238E27FC236}">
                <a16:creationId xmlns:a16="http://schemas.microsoft.com/office/drawing/2014/main" id="{7247EA07-24C9-DF4C-940B-BDB156740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198510"/>
            <a:ext cx="14129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>
                <a:latin typeface="+mn-lt"/>
              </a:rPr>
              <a:t>Play a journal file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36A87507-BC92-A54B-B567-90F8A79C8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649" y="1403628"/>
            <a:ext cx="2277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>
                <a:latin typeface="+mn-lt"/>
              </a:rPr>
              <a:t>Play/Record an ID-less journal file</a:t>
            </a:r>
          </a:p>
        </p:txBody>
      </p:sp>
      <p:sp>
        <p:nvSpPr>
          <p:cNvPr id="41" name="Text Box 29">
            <a:extLst>
              <a:ext uri="{FF2B5EF4-FFF2-40B4-BE49-F238E27FC236}">
                <a16:creationId xmlns:a16="http://schemas.microsoft.com/office/drawing/2014/main" id="{A8C82F24-C840-A649-BC44-36EA3F36D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375" y="4769844"/>
            <a:ext cx="2277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>
                <a:latin typeface="+mn-lt"/>
              </a:rPr>
              <a:t>Pause current journal file</a:t>
            </a:r>
          </a:p>
        </p:txBody>
      </p:sp>
      <p:sp>
        <p:nvSpPr>
          <p:cNvPr id="42" name="Text Box 29">
            <a:extLst>
              <a:ext uri="{FF2B5EF4-FFF2-40B4-BE49-F238E27FC236}">
                <a16:creationId xmlns:a16="http://schemas.microsoft.com/office/drawing/2014/main" id="{C4F682A6-2226-7D44-A504-F29D51219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111" y="2568222"/>
            <a:ext cx="2277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>
                <a:latin typeface="+mn-lt"/>
              </a:rPr>
              <a:t>Custom toolbar editor</a:t>
            </a:r>
          </a:p>
        </p:txBody>
      </p:sp>
      <p:sp>
        <p:nvSpPr>
          <p:cNvPr id="43" name="Line 27">
            <a:extLst>
              <a:ext uri="{FF2B5EF4-FFF2-40B4-BE49-F238E27FC236}">
                <a16:creationId xmlns:a16="http://schemas.microsoft.com/office/drawing/2014/main" id="{C26DE2B5-F4BE-B441-90F0-86FEE1AED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6100" y="2417840"/>
            <a:ext cx="358044" cy="11543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27">
            <a:extLst>
              <a:ext uri="{FF2B5EF4-FFF2-40B4-BE49-F238E27FC236}">
                <a16:creationId xmlns:a16="http://schemas.microsoft.com/office/drawing/2014/main" id="{75B813EC-E50B-FA49-A1A3-57D002FF9C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8658" y="2819401"/>
            <a:ext cx="1044892" cy="8638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27">
            <a:extLst>
              <a:ext uri="{FF2B5EF4-FFF2-40B4-BE49-F238E27FC236}">
                <a16:creationId xmlns:a16="http://schemas.microsoft.com/office/drawing/2014/main" id="{49AE6F2C-30F8-5847-B331-94B63B43FF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9753" y="2465456"/>
            <a:ext cx="613619" cy="11922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27">
            <a:extLst>
              <a:ext uri="{FF2B5EF4-FFF2-40B4-BE49-F238E27FC236}">
                <a16:creationId xmlns:a16="http://schemas.microsoft.com/office/drawing/2014/main" id="{9EBD15E5-6AD3-4149-8208-27DEE7FDA2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6307" y="3846415"/>
            <a:ext cx="485352" cy="5749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27">
            <a:extLst>
              <a:ext uri="{FF2B5EF4-FFF2-40B4-BE49-F238E27FC236}">
                <a16:creationId xmlns:a16="http://schemas.microsoft.com/office/drawing/2014/main" id="{4D36DEF2-11DD-3F4E-9814-E22EC0A812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34227" y="3853125"/>
            <a:ext cx="65181" cy="12432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27">
            <a:extLst>
              <a:ext uri="{FF2B5EF4-FFF2-40B4-BE49-F238E27FC236}">
                <a16:creationId xmlns:a16="http://schemas.microsoft.com/office/drawing/2014/main" id="{83648029-5E35-A04C-BDF8-19C587EA1B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650" y="2906396"/>
            <a:ext cx="0" cy="6730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27">
            <a:extLst>
              <a:ext uri="{FF2B5EF4-FFF2-40B4-BE49-F238E27FC236}">
                <a16:creationId xmlns:a16="http://schemas.microsoft.com/office/drawing/2014/main" id="{B9253474-1F7A-0448-AE59-78FD247C1DC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92594" y="3846415"/>
            <a:ext cx="637748" cy="593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7">
            <a:extLst>
              <a:ext uri="{FF2B5EF4-FFF2-40B4-BE49-F238E27FC236}">
                <a16:creationId xmlns:a16="http://schemas.microsoft.com/office/drawing/2014/main" id="{009369E1-6496-1841-AB73-C32370BB0A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3295" y="2111514"/>
            <a:ext cx="639927" cy="14937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7">
            <a:extLst>
              <a:ext uri="{FF2B5EF4-FFF2-40B4-BE49-F238E27FC236}">
                <a16:creationId xmlns:a16="http://schemas.microsoft.com/office/drawing/2014/main" id="{6A596DDC-B715-2445-BEF8-3B5A9F7A7D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27948" y="3853124"/>
            <a:ext cx="914280" cy="9145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27">
            <a:extLst>
              <a:ext uri="{FF2B5EF4-FFF2-40B4-BE49-F238E27FC236}">
                <a16:creationId xmlns:a16="http://schemas.microsoft.com/office/drawing/2014/main" id="{7739088E-1786-E048-B8B4-374575DC34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18451" y="3028206"/>
            <a:ext cx="1026595" cy="6802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3D3762-C764-E862-2242-A2E6039779B8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CUBIT™ Main Toolbar</a:t>
            </a:r>
          </a:p>
        </p:txBody>
      </p:sp>
    </p:spTree>
    <p:extLst>
      <p:ext uri="{BB962C8B-B14F-4D97-AF65-F5344CB8AC3E}">
        <p14:creationId xmlns:p14="http://schemas.microsoft.com/office/powerpoint/2010/main" val="164487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49CC0A-6D78-E54D-802B-710A7615DD7F}"/>
              </a:ext>
            </a:extLst>
          </p:cNvPr>
          <p:cNvSpPr/>
          <p:nvPr/>
        </p:nvSpPr>
        <p:spPr>
          <a:xfrm>
            <a:off x="213645" y="1561229"/>
            <a:ext cx="2478755" cy="15152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78" name="Text Box 6">
            <a:extLst>
              <a:ext uri="{FF2B5EF4-FFF2-40B4-BE49-F238E27FC236}">
                <a16:creationId xmlns:a16="http://schemas.microsoft.com/office/drawing/2014/main" id="{9864239C-D0E6-6644-A339-B99645709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731" y="4920403"/>
            <a:ext cx="15151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latin typeface="+mn-lt"/>
              </a:rPr>
              <a:t>perspective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on/off</a:t>
            </a:r>
          </a:p>
        </p:txBody>
      </p:sp>
      <p:sp>
        <p:nvSpPr>
          <p:cNvPr id="50179" name="Line 7">
            <a:extLst>
              <a:ext uri="{FF2B5EF4-FFF2-40B4-BE49-F238E27FC236}">
                <a16:creationId xmlns:a16="http://schemas.microsoft.com/office/drawing/2014/main" id="{9F5FC6DD-1FA4-074A-8E03-A333FCFBB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1" y="4038600"/>
            <a:ext cx="28575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Text Box 8">
            <a:extLst>
              <a:ext uri="{FF2B5EF4-FFF2-40B4-BE49-F238E27FC236}">
                <a16:creationId xmlns:a16="http://schemas.microsoft.com/office/drawing/2014/main" id="{82DF1771-9097-A14A-8142-15D8F3443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812" y="2127648"/>
            <a:ext cx="1317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latin typeface="+mn-lt"/>
              </a:rPr>
              <a:t>Zoom in, out, and fit</a:t>
            </a:r>
          </a:p>
        </p:txBody>
      </p:sp>
      <p:sp>
        <p:nvSpPr>
          <p:cNvPr id="50181" name="Text Box 9">
            <a:extLst>
              <a:ext uri="{FF2B5EF4-FFF2-40B4-BE49-F238E27FC236}">
                <a16:creationId xmlns:a16="http://schemas.microsoft.com/office/drawing/2014/main" id="{4A4F7E42-E154-CD45-86C4-80C862A3A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0852" y="4724400"/>
            <a:ext cx="12134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latin typeface="+mn-lt"/>
              </a:rPr>
              <a:t>redisplay</a:t>
            </a:r>
          </a:p>
        </p:txBody>
      </p:sp>
      <p:sp>
        <p:nvSpPr>
          <p:cNvPr id="50182" name="Line 13">
            <a:extLst>
              <a:ext uri="{FF2B5EF4-FFF2-40B4-BE49-F238E27FC236}">
                <a16:creationId xmlns:a16="http://schemas.microsoft.com/office/drawing/2014/main" id="{3E456A3D-AAF2-C946-ADBC-D3A805CF4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1" y="4038600"/>
            <a:ext cx="595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Line 14">
            <a:extLst>
              <a:ext uri="{FF2B5EF4-FFF2-40B4-BE49-F238E27FC236}">
                <a16:creationId xmlns:a16="http://schemas.microsoft.com/office/drawing/2014/main" id="{BA3B44B2-71E0-5946-A7C4-BCEBB41EA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1" y="2819401"/>
            <a:ext cx="4763" cy="657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Line 15">
            <a:extLst>
              <a:ext uri="{FF2B5EF4-FFF2-40B4-BE49-F238E27FC236}">
                <a16:creationId xmlns:a16="http://schemas.microsoft.com/office/drawing/2014/main" id="{1A7BD956-5F8B-DC4C-9158-22371A4915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91401" y="4011614"/>
            <a:ext cx="22225" cy="941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Line 18">
            <a:extLst>
              <a:ext uri="{FF2B5EF4-FFF2-40B4-BE49-F238E27FC236}">
                <a16:creationId xmlns:a16="http://schemas.microsoft.com/office/drawing/2014/main" id="{6E431330-99F8-594A-83E8-05112E06F7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1" y="3505200"/>
            <a:ext cx="2327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21">
            <a:extLst>
              <a:ext uri="{FF2B5EF4-FFF2-40B4-BE49-F238E27FC236}">
                <a16:creationId xmlns:a16="http://schemas.microsoft.com/office/drawing/2014/main" id="{2AB69FD4-4E31-1749-A3C7-27A8BEC667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505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25">
            <a:extLst>
              <a:ext uri="{FF2B5EF4-FFF2-40B4-BE49-F238E27FC236}">
                <a16:creationId xmlns:a16="http://schemas.microsoft.com/office/drawing/2014/main" id="{86AB1E61-6C81-F447-B6A6-ABB6A15FD5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1" y="4114800"/>
            <a:ext cx="28575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Text Box 26">
            <a:extLst>
              <a:ext uri="{FF2B5EF4-FFF2-40B4-BE49-F238E27FC236}">
                <a16:creationId xmlns:a16="http://schemas.microsoft.com/office/drawing/2014/main" id="{ACA891DA-51A8-D648-8F98-40A458478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876801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latin typeface="+mn-lt"/>
              </a:rPr>
              <a:t>Check point save/undo</a:t>
            </a:r>
          </a:p>
        </p:txBody>
      </p:sp>
      <p:sp>
        <p:nvSpPr>
          <p:cNvPr id="50189" name="Line 27">
            <a:extLst>
              <a:ext uri="{FF2B5EF4-FFF2-40B4-BE49-F238E27FC236}">
                <a16:creationId xmlns:a16="http://schemas.microsoft.com/office/drawing/2014/main" id="{75B813EC-E50B-FA49-A1A3-57D002FF9C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1" y="2819401"/>
            <a:ext cx="233363" cy="657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Text Box 29">
            <a:extLst>
              <a:ext uri="{FF2B5EF4-FFF2-40B4-BE49-F238E27FC236}">
                <a16:creationId xmlns:a16="http://schemas.microsoft.com/office/drawing/2014/main" id="{497FA9BF-B28A-454F-8CDD-E5AB74C46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2362201"/>
            <a:ext cx="1864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latin typeface="+mn-lt"/>
              </a:rPr>
              <a:t>Display modes</a:t>
            </a:r>
          </a:p>
        </p:txBody>
      </p:sp>
      <p:sp>
        <p:nvSpPr>
          <p:cNvPr id="50191" name="Line 31">
            <a:extLst>
              <a:ext uri="{FF2B5EF4-FFF2-40B4-BE49-F238E27FC236}">
                <a16:creationId xmlns:a16="http://schemas.microsoft.com/office/drawing/2014/main" id="{E0A29367-4A9B-E649-A787-DB6040E93F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3838" y="2162176"/>
            <a:ext cx="4762" cy="134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32">
            <a:extLst>
              <a:ext uri="{FF2B5EF4-FFF2-40B4-BE49-F238E27FC236}">
                <a16:creationId xmlns:a16="http://schemas.microsoft.com/office/drawing/2014/main" id="{5F64AE8F-18B0-2E44-A723-67D7F258E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263" y="1493306"/>
            <a:ext cx="152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latin typeface="+mn-lt"/>
              </a:rPr>
              <a:t>Toggle Scale</a:t>
            </a:r>
          </a:p>
        </p:txBody>
      </p:sp>
      <p:sp>
        <p:nvSpPr>
          <p:cNvPr id="50193" name="Line 33">
            <a:extLst>
              <a:ext uri="{FF2B5EF4-FFF2-40B4-BE49-F238E27FC236}">
                <a16:creationId xmlns:a16="http://schemas.microsoft.com/office/drawing/2014/main" id="{BCBD55A8-9EE2-9D40-81FD-773A2C742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0" y="4035426"/>
            <a:ext cx="19050" cy="917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Text Box 34">
            <a:extLst>
              <a:ext uri="{FF2B5EF4-FFF2-40B4-BE49-F238E27FC236}">
                <a16:creationId xmlns:a16="http://schemas.microsoft.com/office/drawing/2014/main" id="{8133B101-4CB6-5C48-B4C9-04BF18DC9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1650" y="4941533"/>
            <a:ext cx="1619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latin typeface="+mn-lt"/>
              </a:rPr>
              <a:t>Custom selection tools</a:t>
            </a:r>
          </a:p>
        </p:txBody>
      </p:sp>
      <p:sp>
        <p:nvSpPr>
          <p:cNvPr id="50195" name="Text Box 8">
            <a:extLst>
              <a:ext uri="{FF2B5EF4-FFF2-40B4-BE49-F238E27FC236}">
                <a16:creationId xmlns:a16="http://schemas.microsoft.com/office/drawing/2014/main" id="{4A20C9C7-0CBA-3744-A216-8908A6E60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7" y="1571626"/>
            <a:ext cx="1460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latin typeface="+mn-lt"/>
              </a:rPr>
              <a:t>Display Composite Surface Curves</a:t>
            </a:r>
          </a:p>
        </p:txBody>
      </p:sp>
      <p:sp>
        <p:nvSpPr>
          <p:cNvPr id="50196" name="Line 14">
            <a:extLst>
              <a:ext uri="{FF2B5EF4-FFF2-40B4-BE49-F238E27FC236}">
                <a16:creationId xmlns:a16="http://schemas.microsoft.com/office/drawing/2014/main" id="{8C8FB1B7-153A-A640-9664-9F36D8DC4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1" y="2854326"/>
            <a:ext cx="4763" cy="657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Line 13">
            <a:extLst>
              <a:ext uri="{FF2B5EF4-FFF2-40B4-BE49-F238E27FC236}">
                <a16:creationId xmlns:a16="http://schemas.microsoft.com/office/drawing/2014/main" id="{A3FEE55E-F9F9-8A45-A548-EE1738EBA6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6088" y="3973513"/>
            <a:ext cx="5953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8" name="Line 25">
            <a:extLst>
              <a:ext uri="{FF2B5EF4-FFF2-40B4-BE49-F238E27FC236}">
                <a16:creationId xmlns:a16="http://schemas.microsoft.com/office/drawing/2014/main" id="{1A3558F0-9C6C-D84B-BED1-06448DDC4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0888" y="4049713"/>
            <a:ext cx="11112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9" name="Text Box 26">
            <a:extLst>
              <a:ext uri="{FF2B5EF4-FFF2-40B4-BE49-F238E27FC236}">
                <a16:creationId xmlns:a16="http://schemas.microsoft.com/office/drawing/2014/main" id="{E79F07B3-44D7-3640-BF82-72AB850A3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144" y="5802313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latin typeface="+mn-lt"/>
              </a:rPr>
              <a:t>Slice Tool</a:t>
            </a:r>
          </a:p>
        </p:txBody>
      </p:sp>
      <p:sp>
        <p:nvSpPr>
          <p:cNvPr id="50200" name="Line 7">
            <a:extLst>
              <a:ext uri="{FF2B5EF4-FFF2-40B4-BE49-F238E27FC236}">
                <a16:creationId xmlns:a16="http://schemas.microsoft.com/office/drawing/2014/main" id="{0063D57F-3C31-BE4B-A3AB-503FAD928F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1" y="3959226"/>
            <a:ext cx="4763" cy="1603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1" name="Text Box 9">
            <a:extLst>
              <a:ext uri="{FF2B5EF4-FFF2-40B4-BE49-F238E27FC236}">
                <a16:creationId xmlns:a16="http://schemas.microsoft.com/office/drawing/2014/main" id="{F2C126D6-55F6-1446-AEA0-EC6293FCF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253" y="5528794"/>
            <a:ext cx="15135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latin typeface="+mn-lt"/>
              </a:rPr>
              <a:t>Display BCs</a:t>
            </a:r>
          </a:p>
        </p:txBody>
      </p:sp>
      <p:sp>
        <p:nvSpPr>
          <p:cNvPr id="50202" name="Line 13">
            <a:extLst>
              <a:ext uri="{FF2B5EF4-FFF2-40B4-BE49-F238E27FC236}">
                <a16:creationId xmlns:a16="http://schemas.microsoft.com/office/drawing/2014/main" id="{4C296D65-15D6-1843-9638-6A3DB44A6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9925" y="3962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3" name="Line 31">
            <a:extLst>
              <a:ext uri="{FF2B5EF4-FFF2-40B4-BE49-F238E27FC236}">
                <a16:creationId xmlns:a16="http://schemas.microsoft.com/office/drawing/2014/main" id="{9ABED3C1-626F-FD41-B9B2-9964FAD60D02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9676" y="2797175"/>
            <a:ext cx="4763" cy="717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4" name="Text Box 32">
            <a:extLst>
              <a:ext uri="{FF2B5EF4-FFF2-40B4-BE49-F238E27FC236}">
                <a16:creationId xmlns:a16="http://schemas.microsoft.com/office/drawing/2014/main" id="{5F512BA9-4543-8846-9C87-F6E01FA33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2937" y="1763255"/>
            <a:ext cx="19907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latin typeface="+mn-lt"/>
              </a:rPr>
              <a:t>Curve valence (Display merges)</a:t>
            </a:r>
          </a:p>
        </p:txBody>
      </p:sp>
      <p:pic>
        <p:nvPicPr>
          <p:cNvPr id="50205" name="Picture 2">
            <a:extLst>
              <a:ext uri="{FF2B5EF4-FFF2-40B4-BE49-F238E27FC236}">
                <a16:creationId xmlns:a16="http://schemas.microsoft.com/office/drawing/2014/main" id="{00DF46F3-D3D1-CA40-83E9-6D316DD6D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3538538"/>
            <a:ext cx="89471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6" name="Text Box 32">
            <a:extLst>
              <a:ext uri="{FF2B5EF4-FFF2-40B4-BE49-F238E27FC236}">
                <a16:creationId xmlns:a16="http://schemas.microsoft.com/office/drawing/2014/main" id="{CDD77C7A-141E-884C-A3C0-01389A3DD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0354" y="2681496"/>
            <a:ext cx="1744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latin typeface="+mn-lt"/>
              </a:rPr>
              <a:t>Show Overlaps</a:t>
            </a:r>
          </a:p>
        </p:txBody>
      </p:sp>
      <p:sp>
        <p:nvSpPr>
          <p:cNvPr id="50207" name="Line 31">
            <a:extLst>
              <a:ext uri="{FF2B5EF4-FFF2-40B4-BE49-F238E27FC236}">
                <a16:creationId xmlns:a16="http://schemas.microsoft.com/office/drawing/2014/main" id="{C7CACDA5-EBED-6E42-B6E3-B5E404E81484}"/>
              </a:ext>
            </a:extLst>
          </p:cNvPr>
          <p:cNvSpPr>
            <a:spLocks noChangeShapeType="1"/>
          </p:cNvSpPr>
          <p:nvPr/>
        </p:nvSpPr>
        <p:spPr bwMode="auto">
          <a:xfrm>
            <a:off x="9266239" y="3270250"/>
            <a:ext cx="9525" cy="27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26">
            <a:extLst>
              <a:ext uri="{FF2B5EF4-FFF2-40B4-BE49-F238E27FC236}">
                <a16:creationId xmlns:a16="http://schemas.microsoft.com/office/drawing/2014/main" id="{575A97F6-8EBB-8944-B5E0-1F64997BA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34" y="1779679"/>
            <a:ext cx="236896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latin typeface="+mn-lt"/>
              </a:rPr>
              <a:t>Tip</a:t>
            </a:r>
            <a:r>
              <a:rPr lang="en-US" altLang="en-US" sz="1800" dirty="0">
                <a:latin typeface="+mn-lt"/>
              </a:rPr>
              <a:t>: Make sure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icon is selected to ensure undo will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2B5DD-FBE9-DD40-84E3-5E5D6A587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38" y="1703478"/>
            <a:ext cx="390593" cy="374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B4E491-17D4-FB1B-A4A0-77291C4AD817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CUBIT™ Display Toolbar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E66379-AE9E-F945-8C07-0200C80547BE}"/>
              </a:ext>
            </a:extLst>
          </p:cNvPr>
          <p:cNvSpPr/>
          <p:nvPr/>
        </p:nvSpPr>
        <p:spPr>
          <a:xfrm>
            <a:off x="8901723" y="4992538"/>
            <a:ext cx="2526092" cy="16813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2466" name="Rectangle 31">
            <a:extLst>
              <a:ext uri="{FF2B5EF4-FFF2-40B4-BE49-F238E27FC236}">
                <a16:creationId xmlns:a16="http://schemas.microsoft.com/office/drawing/2014/main" id="{2CE64550-0AEC-774A-85FB-B311BB4A200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543051" y="1056154"/>
            <a:ext cx="3613340" cy="15151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>
                <a:latin typeface="+mn-lt"/>
                <a:ea typeface="+mn-ea"/>
              </a:rPr>
              <a:t>Toggles what kind of entity is available for graphical selection</a:t>
            </a:r>
          </a:p>
        </p:txBody>
      </p:sp>
      <p:pic>
        <p:nvPicPr>
          <p:cNvPr id="62467" name="Picture 2">
            <a:extLst>
              <a:ext uri="{FF2B5EF4-FFF2-40B4-BE49-F238E27FC236}">
                <a16:creationId xmlns:a16="http://schemas.microsoft.com/office/drawing/2014/main" id="{4DEC5BA5-9840-A340-8A7C-6E04ACF6A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77" y="3475408"/>
            <a:ext cx="2830513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>
            <a:extLst>
              <a:ext uri="{FF2B5EF4-FFF2-40B4-BE49-F238E27FC236}">
                <a16:creationId xmlns:a16="http://schemas.microsoft.com/office/drawing/2014/main" id="{BD2EFD78-4AF2-6347-B40A-737F5851E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511" y="3473379"/>
            <a:ext cx="19431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1">
            <a:extLst>
              <a:ext uri="{FF2B5EF4-FFF2-40B4-BE49-F238E27FC236}">
                <a16:creationId xmlns:a16="http://schemas.microsoft.com/office/drawing/2014/main" id="{A1C406A5-1A92-CA49-875B-D8F4C50479B8}"/>
              </a:ext>
            </a:extLst>
          </p:cNvPr>
          <p:cNvSpPr txBox="1">
            <a:spLocks noChangeArrowheads="1"/>
          </p:cNvSpPr>
          <p:nvPr/>
        </p:nvSpPr>
        <p:spPr>
          <a:xfrm>
            <a:off x="9007748" y="5099994"/>
            <a:ext cx="2296313" cy="15003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45720" rIns="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600" b="1" dirty="0">
                <a:latin typeface="+mn-lt"/>
                <a:ea typeface="+mn-ea"/>
              </a:rPr>
              <a:t>Tip</a:t>
            </a:r>
            <a:r>
              <a:rPr lang="en-US" altLang="en-US" sz="1600" dirty="0">
                <a:latin typeface="+mn-lt"/>
                <a:ea typeface="+mn-ea"/>
              </a:rPr>
              <a:t>: </a:t>
            </a:r>
            <a:r>
              <a:rPr lang="en-US" altLang="en-US" sz="1600" dirty="0" err="1">
                <a:latin typeface="+mn-lt"/>
                <a:ea typeface="+mn-ea"/>
              </a:rPr>
              <a:t>Pickwidgets</a:t>
            </a:r>
            <a:r>
              <a:rPr lang="en-US" altLang="en-US" sz="1600" dirty="0">
                <a:latin typeface="+mn-lt"/>
                <a:ea typeface="+mn-ea"/>
              </a:rPr>
              <a:t> (edit fields in command dialogs) </a:t>
            </a:r>
            <a:r>
              <a:rPr lang="ja-JP" altLang="en-US" sz="1600">
                <a:latin typeface="+mn-lt"/>
                <a:ea typeface="+mn-ea"/>
              </a:rPr>
              <a:t>“</a:t>
            </a:r>
            <a:r>
              <a:rPr lang="en-US" altLang="ja-JP" sz="1600" dirty="0">
                <a:latin typeface="+mn-lt"/>
                <a:ea typeface="+mn-ea"/>
              </a:rPr>
              <a:t>hijack</a:t>
            </a:r>
            <a:r>
              <a:rPr lang="ja-JP" altLang="en-US" sz="1600">
                <a:latin typeface="+mn-lt"/>
                <a:ea typeface="+mn-ea"/>
              </a:rPr>
              <a:t>”</a:t>
            </a:r>
            <a:r>
              <a:rPr lang="en-US" altLang="ja-JP" sz="1600" dirty="0">
                <a:latin typeface="+mn-lt"/>
                <a:ea typeface="+mn-ea"/>
              </a:rPr>
              <a:t> selection filters so that only the expected entity type is selectable</a:t>
            </a:r>
          </a:p>
          <a:p>
            <a:pPr lvl="1">
              <a:lnSpc>
                <a:spcPct val="120000"/>
              </a:lnSpc>
            </a:pPr>
            <a:endParaRPr lang="en-US" altLang="en-US" sz="1600" dirty="0">
              <a:latin typeface="+mn-ea"/>
              <a:ea typeface="+mn-ea"/>
            </a:endParaRPr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260C60A5-81AD-D542-B637-359132EC074F}"/>
              </a:ext>
            </a:extLst>
          </p:cNvPr>
          <p:cNvSpPr txBox="1">
            <a:spLocks noChangeArrowheads="1"/>
          </p:cNvSpPr>
          <p:nvPr/>
        </p:nvSpPr>
        <p:spPr>
          <a:xfrm>
            <a:off x="1124810" y="2825948"/>
            <a:ext cx="1082125" cy="4524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+mn-lt"/>
                <a:ea typeface="+mn-ea"/>
              </a:rPr>
              <a:t>Groups</a:t>
            </a:r>
          </a:p>
        </p:txBody>
      </p:sp>
      <p:sp>
        <p:nvSpPr>
          <p:cNvPr id="8" name="Rectangle 31">
            <a:extLst>
              <a:ext uri="{FF2B5EF4-FFF2-40B4-BE49-F238E27FC236}">
                <a16:creationId xmlns:a16="http://schemas.microsoft.com/office/drawing/2014/main" id="{02F0EF81-93B6-8249-A381-EBFE24DABF6E}"/>
              </a:ext>
            </a:extLst>
          </p:cNvPr>
          <p:cNvSpPr txBox="1">
            <a:spLocks noChangeArrowheads="1"/>
          </p:cNvSpPr>
          <p:nvPr/>
        </p:nvSpPr>
        <p:spPr>
          <a:xfrm>
            <a:off x="2067430" y="4684274"/>
            <a:ext cx="2152165" cy="18970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+mn-lt"/>
                <a:ea typeface="+mn-ea"/>
              </a:rPr>
              <a:t>Bodies </a:t>
            </a:r>
            <a:br>
              <a:rPr lang="en-US" altLang="en-US" dirty="0">
                <a:latin typeface="+mn-lt"/>
                <a:ea typeface="+mn-ea"/>
              </a:rPr>
            </a:br>
            <a:r>
              <a:rPr lang="en-US" altLang="en-US" dirty="0">
                <a:latin typeface="+mn-lt"/>
                <a:ea typeface="+mn-ea"/>
              </a:rPr>
              <a:t>(More than one volume grouped together)</a:t>
            </a:r>
          </a:p>
        </p:txBody>
      </p:sp>
      <p:sp>
        <p:nvSpPr>
          <p:cNvPr id="9" name="Rectangle 31">
            <a:extLst>
              <a:ext uri="{FF2B5EF4-FFF2-40B4-BE49-F238E27FC236}">
                <a16:creationId xmlns:a16="http://schemas.microsoft.com/office/drawing/2014/main" id="{165FF408-F4D0-B344-8BAE-690C5F97E51E}"/>
              </a:ext>
            </a:extLst>
          </p:cNvPr>
          <p:cNvSpPr txBox="1">
            <a:spLocks noChangeArrowheads="1"/>
          </p:cNvSpPr>
          <p:nvPr/>
        </p:nvSpPr>
        <p:spPr>
          <a:xfrm>
            <a:off x="2667028" y="2615186"/>
            <a:ext cx="1082125" cy="4524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+mn-lt"/>
                <a:ea typeface="+mn-ea"/>
              </a:rPr>
              <a:t>Volumes</a:t>
            </a:r>
          </a:p>
        </p:txBody>
      </p:sp>
      <p:sp>
        <p:nvSpPr>
          <p:cNvPr id="10" name="Rectangle 31">
            <a:extLst>
              <a:ext uri="{FF2B5EF4-FFF2-40B4-BE49-F238E27FC236}">
                <a16:creationId xmlns:a16="http://schemas.microsoft.com/office/drawing/2014/main" id="{430B6F19-9483-D542-840E-FF2E35DFAFCB}"/>
              </a:ext>
            </a:extLst>
          </p:cNvPr>
          <p:cNvSpPr txBox="1">
            <a:spLocks noChangeArrowheads="1"/>
          </p:cNvSpPr>
          <p:nvPr/>
        </p:nvSpPr>
        <p:spPr>
          <a:xfrm>
            <a:off x="3349721" y="4403759"/>
            <a:ext cx="1082125" cy="4524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+mn-lt"/>
                <a:ea typeface="+mn-ea"/>
              </a:rPr>
              <a:t>Surfaces</a:t>
            </a:r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FCBFD0C7-C592-E74D-B772-340676E36B78}"/>
              </a:ext>
            </a:extLst>
          </p:cNvPr>
          <p:cNvSpPr txBox="1">
            <a:spLocks noChangeArrowheads="1"/>
          </p:cNvSpPr>
          <p:nvPr/>
        </p:nvSpPr>
        <p:spPr>
          <a:xfrm>
            <a:off x="3898827" y="2635884"/>
            <a:ext cx="1082125" cy="4524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+mn-lt"/>
                <a:ea typeface="+mn-ea"/>
              </a:rPr>
              <a:t>Curves</a:t>
            </a:r>
          </a:p>
        </p:txBody>
      </p:sp>
      <p:sp>
        <p:nvSpPr>
          <p:cNvPr id="12" name="Rectangle 31">
            <a:extLst>
              <a:ext uri="{FF2B5EF4-FFF2-40B4-BE49-F238E27FC236}">
                <a16:creationId xmlns:a16="http://schemas.microsoft.com/office/drawing/2014/main" id="{479E48B4-E406-2D48-8DF3-553AD5AEFD05}"/>
              </a:ext>
            </a:extLst>
          </p:cNvPr>
          <p:cNvSpPr txBox="1">
            <a:spLocks noChangeArrowheads="1"/>
          </p:cNvSpPr>
          <p:nvPr/>
        </p:nvSpPr>
        <p:spPr>
          <a:xfrm>
            <a:off x="4501044" y="4403759"/>
            <a:ext cx="1082125" cy="4524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+mn-lt"/>
                <a:ea typeface="+mn-ea"/>
              </a:rPr>
              <a:t>Vertices</a:t>
            </a:r>
          </a:p>
        </p:txBody>
      </p:sp>
      <p:sp>
        <p:nvSpPr>
          <p:cNvPr id="13" name="Rectangle 31">
            <a:extLst>
              <a:ext uri="{FF2B5EF4-FFF2-40B4-BE49-F238E27FC236}">
                <a16:creationId xmlns:a16="http://schemas.microsoft.com/office/drawing/2014/main" id="{D0CE0D73-303C-334A-A155-1CB9BC5C4338}"/>
              </a:ext>
            </a:extLst>
          </p:cNvPr>
          <p:cNvSpPr txBox="1">
            <a:spLocks noChangeArrowheads="1"/>
          </p:cNvSpPr>
          <p:nvPr/>
        </p:nvSpPr>
        <p:spPr>
          <a:xfrm>
            <a:off x="5967575" y="2704962"/>
            <a:ext cx="1082125" cy="4524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+mn-lt"/>
                <a:ea typeface="+mn-ea"/>
              </a:rPr>
              <a:t>Nodes</a:t>
            </a:r>
          </a:p>
        </p:txBody>
      </p:sp>
      <p:sp>
        <p:nvSpPr>
          <p:cNvPr id="14" name="Rectangle 31">
            <a:extLst>
              <a:ext uri="{FF2B5EF4-FFF2-40B4-BE49-F238E27FC236}">
                <a16:creationId xmlns:a16="http://schemas.microsoft.com/office/drawing/2014/main" id="{FE9CEC22-F442-9F42-8B04-70D049008312}"/>
              </a:ext>
            </a:extLst>
          </p:cNvPr>
          <p:cNvSpPr txBox="1">
            <a:spLocks noChangeArrowheads="1"/>
          </p:cNvSpPr>
          <p:nvPr/>
        </p:nvSpPr>
        <p:spPr>
          <a:xfrm>
            <a:off x="6749887" y="4339204"/>
            <a:ext cx="1364348" cy="7806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+mn-lt"/>
                <a:ea typeface="+mn-ea"/>
              </a:rPr>
              <a:t>Edges </a:t>
            </a:r>
            <a:br>
              <a:rPr lang="en-US" altLang="en-US" dirty="0">
                <a:latin typeface="+mn-lt"/>
                <a:ea typeface="+mn-ea"/>
              </a:rPr>
            </a:br>
            <a:endParaRPr lang="en-US" altLang="en-US" dirty="0">
              <a:latin typeface="+mn-lt"/>
              <a:ea typeface="+mn-ea"/>
            </a:endParaRPr>
          </a:p>
        </p:txBody>
      </p:sp>
      <p:sp>
        <p:nvSpPr>
          <p:cNvPr id="15" name="Rectangle 31">
            <a:extLst>
              <a:ext uri="{FF2B5EF4-FFF2-40B4-BE49-F238E27FC236}">
                <a16:creationId xmlns:a16="http://schemas.microsoft.com/office/drawing/2014/main" id="{40A93D41-B355-254A-8E7C-5C1745448297}"/>
              </a:ext>
            </a:extLst>
          </p:cNvPr>
          <p:cNvSpPr txBox="1">
            <a:spLocks noChangeArrowheads="1"/>
          </p:cNvSpPr>
          <p:nvPr/>
        </p:nvSpPr>
        <p:spPr>
          <a:xfrm>
            <a:off x="7255286" y="2698009"/>
            <a:ext cx="1819445" cy="7806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+mn-lt"/>
                <a:ea typeface="+mn-ea"/>
              </a:rPr>
              <a:t>Quads and Tris </a:t>
            </a:r>
            <a:br>
              <a:rPr lang="en-US" altLang="en-US" dirty="0">
                <a:latin typeface="+mn-lt"/>
                <a:ea typeface="+mn-ea"/>
              </a:rPr>
            </a:br>
            <a:endParaRPr lang="en-US" altLang="en-US" dirty="0">
              <a:latin typeface="+mn-lt"/>
              <a:ea typeface="+mn-ea"/>
            </a:endParaRPr>
          </a:p>
        </p:txBody>
      </p:sp>
      <p:sp>
        <p:nvSpPr>
          <p:cNvPr id="16" name="Rectangle 31">
            <a:extLst>
              <a:ext uri="{FF2B5EF4-FFF2-40B4-BE49-F238E27FC236}">
                <a16:creationId xmlns:a16="http://schemas.microsoft.com/office/drawing/2014/main" id="{6AA9E300-7696-104B-BBBF-0415868B3375}"/>
              </a:ext>
            </a:extLst>
          </p:cNvPr>
          <p:cNvSpPr txBox="1">
            <a:spLocks noChangeArrowheads="1"/>
          </p:cNvSpPr>
          <p:nvPr/>
        </p:nvSpPr>
        <p:spPr>
          <a:xfrm>
            <a:off x="7998425" y="4355760"/>
            <a:ext cx="1819445" cy="7806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+mn-lt"/>
                <a:ea typeface="+mn-ea"/>
              </a:rPr>
              <a:t>Hexes and </a:t>
            </a:r>
            <a:r>
              <a:rPr lang="en-US" altLang="en-US" dirty="0" err="1">
                <a:latin typeface="+mn-lt"/>
                <a:ea typeface="+mn-ea"/>
              </a:rPr>
              <a:t>Tets</a:t>
            </a:r>
            <a:br>
              <a:rPr lang="en-US" altLang="en-US" dirty="0">
                <a:latin typeface="+mn-lt"/>
                <a:ea typeface="+mn-ea"/>
              </a:rPr>
            </a:br>
            <a:endParaRPr lang="en-US" altLang="en-US" dirty="0">
              <a:latin typeface="+mn-lt"/>
              <a:ea typeface="+mn-ea"/>
            </a:endParaRPr>
          </a:p>
        </p:txBody>
      </p:sp>
      <p:sp>
        <p:nvSpPr>
          <p:cNvPr id="18" name="Rectangle 31">
            <a:extLst>
              <a:ext uri="{FF2B5EF4-FFF2-40B4-BE49-F238E27FC236}">
                <a16:creationId xmlns:a16="http://schemas.microsoft.com/office/drawing/2014/main" id="{6ABF699C-810A-8344-BAA9-07EA34A8D9FC}"/>
              </a:ext>
            </a:extLst>
          </p:cNvPr>
          <p:cNvSpPr txBox="1">
            <a:spLocks noChangeArrowheads="1"/>
          </p:cNvSpPr>
          <p:nvPr/>
        </p:nvSpPr>
        <p:spPr>
          <a:xfrm>
            <a:off x="2067430" y="2114762"/>
            <a:ext cx="2294572" cy="4524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latin typeface="+mn-lt"/>
                <a:ea typeface="+mn-ea"/>
              </a:rPr>
              <a:t>Geometry Entities</a:t>
            </a:r>
          </a:p>
        </p:txBody>
      </p:sp>
      <p:sp>
        <p:nvSpPr>
          <p:cNvPr id="19" name="Rectangle 31">
            <a:extLst>
              <a:ext uri="{FF2B5EF4-FFF2-40B4-BE49-F238E27FC236}">
                <a16:creationId xmlns:a16="http://schemas.microsoft.com/office/drawing/2014/main" id="{07C0FBB0-D1FD-564A-B2AA-42B2052B0F56}"/>
              </a:ext>
            </a:extLst>
          </p:cNvPr>
          <p:cNvSpPr txBox="1">
            <a:spLocks noChangeArrowheads="1"/>
          </p:cNvSpPr>
          <p:nvPr/>
        </p:nvSpPr>
        <p:spPr>
          <a:xfrm>
            <a:off x="6460511" y="2115413"/>
            <a:ext cx="2294572" cy="4524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latin typeface="+mn-lt"/>
                <a:ea typeface="+mn-ea"/>
              </a:rPr>
              <a:t>Mesh Entities</a:t>
            </a:r>
          </a:p>
        </p:txBody>
      </p:sp>
      <p:sp>
        <p:nvSpPr>
          <p:cNvPr id="20" name="Line 27">
            <a:extLst>
              <a:ext uri="{FF2B5EF4-FFF2-40B4-BE49-F238E27FC236}">
                <a16:creationId xmlns:a16="http://schemas.microsoft.com/office/drawing/2014/main" id="{3BD0F910-2B0B-5549-85A5-E05FF953A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0748" y="3142664"/>
            <a:ext cx="359315" cy="4524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7">
            <a:extLst>
              <a:ext uri="{FF2B5EF4-FFF2-40B4-BE49-F238E27FC236}">
                <a16:creationId xmlns:a16="http://schemas.microsoft.com/office/drawing/2014/main" id="{1DCC28FF-3716-9C4F-8779-8AF4CD1EA0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544" y="2954286"/>
            <a:ext cx="103164" cy="5672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7">
            <a:extLst>
              <a:ext uri="{FF2B5EF4-FFF2-40B4-BE49-F238E27FC236}">
                <a16:creationId xmlns:a16="http://schemas.microsoft.com/office/drawing/2014/main" id="{C16291B8-3711-AB41-B435-EF1E14F3BF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63476" y="2954286"/>
            <a:ext cx="17721" cy="57818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7">
            <a:extLst>
              <a:ext uri="{FF2B5EF4-FFF2-40B4-BE49-F238E27FC236}">
                <a16:creationId xmlns:a16="http://schemas.microsoft.com/office/drawing/2014/main" id="{77E87FE3-C46B-CD40-80B1-FABD0B6E498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49153" y="3951330"/>
            <a:ext cx="0" cy="4524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7">
            <a:extLst>
              <a:ext uri="{FF2B5EF4-FFF2-40B4-BE49-F238E27FC236}">
                <a16:creationId xmlns:a16="http://schemas.microsoft.com/office/drawing/2014/main" id="{60E57100-DD97-DA4E-9A7F-A180FE0CD7A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02822" y="3959595"/>
            <a:ext cx="0" cy="4524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7">
            <a:extLst>
              <a:ext uri="{FF2B5EF4-FFF2-40B4-BE49-F238E27FC236}">
                <a16:creationId xmlns:a16="http://schemas.microsoft.com/office/drawing/2014/main" id="{6A4501C1-A485-A74E-AFE7-EF8FA72C3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63904" y="3951329"/>
            <a:ext cx="4389" cy="7329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7">
            <a:extLst>
              <a:ext uri="{FF2B5EF4-FFF2-40B4-BE49-F238E27FC236}">
                <a16:creationId xmlns:a16="http://schemas.microsoft.com/office/drawing/2014/main" id="{77C1F888-EAC6-3341-858F-2F90AE7A0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531" y="3067613"/>
            <a:ext cx="311798" cy="5032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7">
            <a:extLst>
              <a:ext uri="{FF2B5EF4-FFF2-40B4-BE49-F238E27FC236}">
                <a16:creationId xmlns:a16="http://schemas.microsoft.com/office/drawing/2014/main" id="{506EB280-9AB6-6D49-8B72-988C0F1F3E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86173" y="3048856"/>
            <a:ext cx="212251" cy="5032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877F9404-EFA8-2D47-984F-912D84A2E5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49699" y="3794603"/>
            <a:ext cx="205571" cy="5760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>
            <a:extLst>
              <a:ext uri="{FF2B5EF4-FFF2-40B4-BE49-F238E27FC236}">
                <a16:creationId xmlns:a16="http://schemas.microsoft.com/office/drawing/2014/main" id="{42B85FFE-DD20-754B-BF7E-6F8C5F31F3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25244" y="3903133"/>
            <a:ext cx="205571" cy="5006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1B9ACA-6AD6-7D19-7C4C-EEFF23DCCBAF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 Selection Filters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>
            <a:extLst>
              <a:ext uri="{FF2B5EF4-FFF2-40B4-BE49-F238E27FC236}">
                <a16:creationId xmlns:a16="http://schemas.microsoft.com/office/drawing/2014/main" id="{CE0D0E74-4E5F-AC43-8C67-B11062563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353" y="1085071"/>
            <a:ext cx="2667000" cy="558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8">
            <a:extLst>
              <a:ext uri="{FF2B5EF4-FFF2-40B4-BE49-F238E27FC236}">
                <a16:creationId xmlns:a16="http://schemas.microsoft.com/office/drawing/2014/main" id="{FFBDA093-9ECF-4242-A5CD-402BCB0FC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553" y="1404592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+mn-lt"/>
              </a:rPr>
              <a:t>List Type</a:t>
            </a:r>
          </a:p>
        </p:txBody>
      </p:sp>
      <p:sp>
        <p:nvSpPr>
          <p:cNvPr id="72709" name="Rectangle 10">
            <a:extLst>
              <a:ext uri="{FF2B5EF4-FFF2-40B4-BE49-F238E27FC236}">
                <a16:creationId xmlns:a16="http://schemas.microsoft.com/office/drawing/2014/main" id="{9BF587D4-B1DC-B14E-A6A3-16A5C81E8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553" y="2149129"/>
            <a:ext cx="2895600" cy="109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Current Selection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(Same as Graphics Window Selection)</a:t>
            </a:r>
          </a:p>
        </p:txBody>
      </p:sp>
      <p:sp>
        <p:nvSpPr>
          <p:cNvPr id="72710" name="Rectangle 11">
            <a:extLst>
              <a:ext uri="{FF2B5EF4-FFF2-40B4-BE49-F238E27FC236}">
                <a16:creationId xmlns:a16="http://schemas.microsoft.com/office/drawing/2014/main" id="{9D3CF063-42D8-5C47-993F-E4E4C5BF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429" y="5537635"/>
            <a:ext cx="228600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Expand tree to show graphics window selection(s)</a:t>
            </a:r>
          </a:p>
        </p:txBody>
      </p:sp>
      <p:sp>
        <p:nvSpPr>
          <p:cNvPr id="72711" name="AutoShape 12">
            <a:extLst>
              <a:ext uri="{FF2B5EF4-FFF2-40B4-BE49-F238E27FC236}">
                <a16:creationId xmlns:a16="http://schemas.microsoft.com/office/drawing/2014/main" id="{0CCC4C25-16A8-6A48-8800-FBDB95BC64C5}"/>
              </a:ext>
            </a:extLst>
          </p:cNvPr>
          <p:cNvSpPr>
            <a:spLocks/>
          </p:cNvSpPr>
          <p:nvPr/>
        </p:nvSpPr>
        <p:spPr bwMode="auto">
          <a:xfrm flipH="1">
            <a:off x="4420721" y="2023300"/>
            <a:ext cx="307041" cy="2811400"/>
          </a:xfrm>
          <a:prstGeom prst="rightBrace">
            <a:avLst>
              <a:gd name="adj1" fmla="val 91667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n-lt"/>
            </a:endParaRPr>
          </a:p>
        </p:txBody>
      </p:sp>
      <p:sp>
        <p:nvSpPr>
          <p:cNvPr id="72712" name="Line 13">
            <a:extLst>
              <a:ext uri="{FF2B5EF4-FFF2-40B4-BE49-F238E27FC236}">
                <a16:creationId xmlns:a16="http://schemas.microsoft.com/office/drawing/2014/main" id="{7E8762D2-43BA-A14C-A580-1F2D930DF0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68353" y="2345547"/>
            <a:ext cx="2362200" cy="104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Line 14">
            <a:extLst>
              <a:ext uri="{FF2B5EF4-FFF2-40B4-BE49-F238E27FC236}">
                <a16:creationId xmlns:a16="http://schemas.microsoft.com/office/drawing/2014/main" id="{D46F2EC6-88F2-1F46-8AF5-78831C2573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9354" y="5887258"/>
            <a:ext cx="1235075" cy="5413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Line 15">
            <a:extLst>
              <a:ext uri="{FF2B5EF4-FFF2-40B4-BE49-F238E27FC236}">
                <a16:creationId xmlns:a16="http://schemas.microsoft.com/office/drawing/2014/main" id="{5EC1FC12-1BE6-564F-8958-D90F49CA45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30353" y="1555129"/>
            <a:ext cx="1600200" cy="4587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3D1ABE-F671-6247-B509-B01A583FA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967" y="3120756"/>
            <a:ext cx="2348754" cy="113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Hierarchical view of current parts in your model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FBBC85-F300-7E44-BAC4-01EF973BC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342" y="5025503"/>
            <a:ext cx="2348754" cy="113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Lists of Boundary Conditions</a:t>
            </a: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E713A05C-08C1-DA49-9E42-5A53920F8E85}"/>
              </a:ext>
            </a:extLst>
          </p:cNvPr>
          <p:cNvSpPr>
            <a:spLocks/>
          </p:cNvSpPr>
          <p:nvPr/>
        </p:nvSpPr>
        <p:spPr bwMode="auto">
          <a:xfrm flipH="1">
            <a:off x="4420719" y="4941150"/>
            <a:ext cx="307041" cy="946108"/>
          </a:xfrm>
          <a:prstGeom prst="rightBrace">
            <a:avLst>
              <a:gd name="adj1" fmla="val 91667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8CA5B4-4138-9745-859D-59E5F6E1C715}"/>
              </a:ext>
            </a:extLst>
          </p:cNvPr>
          <p:cNvSpPr txBox="1"/>
          <p:nvPr/>
        </p:nvSpPr>
        <p:spPr>
          <a:xfrm>
            <a:off x="391147" y="1575027"/>
            <a:ext cx="2418105" cy="997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b="1" dirty="0"/>
              <a:t>Tip</a:t>
            </a:r>
            <a:r>
              <a:rPr lang="en-US" sz="1400" dirty="0"/>
              <a:t>: Rename any geometry </a:t>
            </a:r>
            <a:br>
              <a:rPr lang="en-US" sz="1400" dirty="0"/>
            </a:br>
            <a:r>
              <a:rPr lang="en-US" sz="1400" dirty="0"/>
              <a:t>entity by clicking on its </a:t>
            </a:r>
            <a:br>
              <a:rPr lang="en-US" sz="1400" dirty="0"/>
            </a:br>
            <a:r>
              <a:rPr lang="en-US" sz="1400" dirty="0"/>
              <a:t>current name in the </a:t>
            </a:r>
            <a:br>
              <a:rPr lang="en-US" sz="1400" dirty="0"/>
            </a:br>
            <a:r>
              <a:rPr lang="en-US" sz="1400" dirty="0"/>
              <a:t>Model Tree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924D5B-D32C-1F47-D91F-5DD9B6E4C8DC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Model Tree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404EFC-7183-A54F-B0B6-BC3471B054A6}"/>
              </a:ext>
            </a:extLst>
          </p:cNvPr>
          <p:cNvSpPr/>
          <p:nvPr/>
        </p:nvSpPr>
        <p:spPr>
          <a:xfrm>
            <a:off x="8141924" y="229491"/>
            <a:ext cx="3629025" cy="20347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Date Placeholder 2">
            <a:extLst>
              <a:ext uri="{FF2B5EF4-FFF2-40B4-BE49-F238E27FC236}">
                <a16:creationId xmlns:a16="http://schemas.microsoft.com/office/drawing/2014/main" id="{4DADE19B-9FF1-C341-AD73-228E8B6F7C1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/>
              <a:t>CUBIT Basic Tutorial</a:t>
            </a:r>
          </a:p>
          <a:p>
            <a:pPr algn="l"/>
            <a:endParaRPr lang="en-US" alt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D794D-85EE-0949-8269-A4D40AD09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09" y="2908328"/>
            <a:ext cx="3801783" cy="2401126"/>
          </a:xfrm>
          <a:prstGeom prst="rect">
            <a:avLst/>
          </a:prstGeom>
        </p:spPr>
      </p:pic>
      <p:sp>
        <p:nvSpPr>
          <p:cNvPr id="19" name="Text Box 4">
            <a:extLst>
              <a:ext uri="{FF2B5EF4-FFF2-40B4-BE49-F238E27FC236}">
                <a16:creationId xmlns:a16="http://schemas.microsoft.com/office/drawing/2014/main" id="{E2149701-2499-A64D-9EA4-59875EADC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324" y="1974496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+mn-lt"/>
              </a:rPr>
              <a:t>Navigation Modes: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76B0C-9861-764F-A025-D6951E363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0" y="2891939"/>
            <a:ext cx="3549134" cy="3037641"/>
          </a:xfrm>
          <a:prstGeom prst="rect">
            <a:avLst/>
          </a:prstGeom>
        </p:spPr>
      </p:pic>
      <p:sp>
        <p:nvSpPr>
          <p:cNvPr id="22" name="Text Box 4">
            <a:extLst>
              <a:ext uri="{FF2B5EF4-FFF2-40B4-BE49-F238E27FC236}">
                <a16:creationId xmlns:a16="http://schemas.microsoft.com/office/drawing/2014/main" id="{A64C5114-8D51-6C47-A585-B454CF9B3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324" y="2430274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Full Navigation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C5435C70-E113-8443-B6BC-328F69F0C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2908" y="2491829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Breadcrumb Navigation</a:t>
            </a: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2449FC80-EC89-CD48-A3C7-E0C5FE5C9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091" y="890189"/>
            <a:ext cx="49828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Access to all CUBIT commands available via hierarchical menu structure</a:t>
            </a: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3168CDDD-D35C-1C45-B59E-3CA1F1001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57" y="6093405"/>
            <a:ext cx="365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+mn-lt"/>
              </a:rPr>
              <a:t>Select any button to reveal next level of buttons</a:t>
            </a: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69461B56-A50B-6B4A-8BC5-8D6AED5E8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0278" y="3582079"/>
            <a:ext cx="36576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+mn-lt"/>
              </a:rPr>
              <a:t>Displays full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path to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command</a:t>
            </a: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+mn-lt"/>
              </a:rPr>
              <a:t>(more compact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than full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navigation) </a:t>
            </a: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A9A9035B-3C69-5A4D-9F5B-BC19643F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2908" y="5405611"/>
            <a:ext cx="365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+mn-lt"/>
              </a:rPr>
              <a:t>Select text in path to navigate to commands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D7F3C9-0B34-F74E-8BEE-4398E9AE84ED}"/>
              </a:ext>
            </a:extLst>
          </p:cNvPr>
          <p:cNvCxnSpPr/>
          <p:nvPr/>
        </p:nvCxnSpPr>
        <p:spPr>
          <a:xfrm flipH="1" flipV="1">
            <a:off x="9284043" y="3488376"/>
            <a:ext cx="666235" cy="304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4">
            <a:extLst>
              <a:ext uri="{FF2B5EF4-FFF2-40B4-BE49-F238E27FC236}">
                <a16:creationId xmlns:a16="http://schemas.microsoft.com/office/drawing/2014/main" id="{EB5450DF-AA75-9F44-A27D-B1A097463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3510" y="289488"/>
            <a:ext cx="3553536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latin typeface="+mn-lt"/>
              </a:rPr>
              <a:t>Tip: </a:t>
            </a:r>
            <a:r>
              <a:rPr lang="en-US" altLang="en-US" sz="1600" dirty="0">
                <a:latin typeface="+mn-lt"/>
              </a:rPr>
              <a:t>Change the navigation mode from the </a:t>
            </a:r>
            <a:r>
              <a:rPr lang="en-US" altLang="en-US" sz="1600" b="1" dirty="0">
                <a:latin typeface="+mn-lt"/>
              </a:rPr>
              <a:t>Options </a:t>
            </a:r>
            <a:r>
              <a:rPr lang="en-US" altLang="en-US" sz="1600" dirty="0">
                <a:latin typeface="+mn-lt"/>
              </a:rPr>
              <a:t>(Windows) </a:t>
            </a:r>
            <a:r>
              <a:rPr lang="en-US" altLang="en-US" sz="1600" b="1" dirty="0">
                <a:latin typeface="+mn-lt"/>
              </a:rPr>
              <a:t>Preferences </a:t>
            </a:r>
            <a:r>
              <a:rPr lang="en-US" altLang="en-US" sz="1600" dirty="0">
                <a:latin typeface="+mn-lt"/>
              </a:rPr>
              <a:t>(Mac) panels. Select </a:t>
            </a:r>
            <a:r>
              <a:rPr lang="en-US" altLang="en-US" sz="1600" i="1" dirty="0">
                <a:latin typeface="+mn-lt"/>
              </a:rPr>
              <a:t>Command Panels </a:t>
            </a:r>
            <a:r>
              <a:rPr lang="en-US" altLang="en-US" sz="1600" dirty="0">
                <a:latin typeface="+mn-lt"/>
              </a:rPr>
              <a:t>and check the </a:t>
            </a:r>
            <a:r>
              <a:rPr lang="en-US" altLang="en-US" sz="1600" i="1" dirty="0">
                <a:latin typeface="+mn-lt"/>
              </a:rPr>
              <a:t>Use Full Navigation </a:t>
            </a:r>
            <a:r>
              <a:rPr lang="en-US" altLang="en-US" sz="1600" dirty="0">
                <a:latin typeface="+mn-lt"/>
              </a:rPr>
              <a:t>toggle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8913AA-A5B5-114D-A215-98F1D520A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366" y="1603208"/>
            <a:ext cx="2169940" cy="586951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64699801-BBDE-221E-6AE6-7A69707FA743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Panels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91BD60C7-59A2-B144-BB54-76E924191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507" y="1878485"/>
            <a:ext cx="3336925" cy="359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Date Placeholder 2">
            <a:extLst>
              <a:ext uri="{FF2B5EF4-FFF2-40B4-BE49-F238E27FC236}">
                <a16:creationId xmlns:a16="http://schemas.microsoft.com/office/drawing/2014/main" id="{4DADE19B-9FF1-C341-AD73-228E8B6F7C1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/>
              <a:t>CUBIT Basic Tutorial</a:t>
            </a:r>
          </a:p>
          <a:p>
            <a:pPr algn="l"/>
            <a:endParaRPr lang="en-US" altLang="en-US" sz="1000"/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3EDA8A04-5774-0C48-98F2-77C992E41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118" y="1389962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+mn-lt"/>
              </a:rPr>
              <a:t>Press an Icon to enter a new mode</a:t>
            </a:r>
          </a:p>
        </p:txBody>
      </p:sp>
      <p:sp>
        <p:nvSpPr>
          <p:cNvPr id="25604" name="Line 7">
            <a:extLst>
              <a:ext uri="{FF2B5EF4-FFF2-40B4-BE49-F238E27FC236}">
                <a16:creationId xmlns:a16="http://schemas.microsoft.com/office/drawing/2014/main" id="{67808A14-8400-1C42-97BB-3EA6E1DD8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3057" y="1746422"/>
            <a:ext cx="1495897" cy="9916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606" name="Object 14">
            <a:extLst>
              <a:ext uri="{FF2B5EF4-FFF2-40B4-BE49-F238E27FC236}">
                <a16:creationId xmlns:a16="http://schemas.microsoft.com/office/drawing/2014/main" id="{78494BA2-9D99-3343-A202-1571B7783F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513746"/>
              </p:ext>
            </p:extLst>
          </p:nvPr>
        </p:nvGraphicFramePr>
        <p:xfrm>
          <a:off x="5557194" y="2669061"/>
          <a:ext cx="3905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Bitmap Image" r:id="rId5" imgW="260350" imgH="260350" progId="Paint.Picture">
                  <p:embed/>
                </p:oleObj>
              </mc:Choice>
              <mc:Fallback>
                <p:oleObj name="Bitmap Image" r:id="rId5" imgW="260350" imgH="260350" progId="Paint.Picture">
                  <p:embed/>
                  <p:pic>
                    <p:nvPicPr>
                      <p:cNvPr id="25606" name="Object 14">
                        <a:extLst>
                          <a:ext uri="{FF2B5EF4-FFF2-40B4-BE49-F238E27FC236}">
                            <a16:creationId xmlns:a16="http://schemas.microsoft.com/office/drawing/2014/main" id="{78494BA2-9D99-3343-A202-1571B7783F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194" y="2669061"/>
                        <a:ext cx="3905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16">
            <a:extLst>
              <a:ext uri="{FF2B5EF4-FFF2-40B4-BE49-F238E27FC236}">
                <a16:creationId xmlns:a16="http://schemas.microsoft.com/office/drawing/2014/main" id="{80B527BB-608F-7942-8C91-F675C5B984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56135"/>
              </p:ext>
            </p:extLst>
          </p:nvPr>
        </p:nvGraphicFramePr>
        <p:xfrm>
          <a:off x="5566718" y="3288186"/>
          <a:ext cx="381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Bitmap Image" r:id="rId7" imgW="254000" imgH="247650" progId="Paint.Picture">
                  <p:embed/>
                </p:oleObj>
              </mc:Choice>
              <mc:Fallback>
                <p:oleObj name="Bitmap Image" r:id="rId7" imgW="254000" imgH="247650" progId="Paint.Picture">
                  <p:embed/>
                  <p:pic>
                    <p:nvPicPr>
                      <p:cNvPr id="25607" name="Object 16">
                        <a:extLst>
                          <a:ext uri="{FF2B5EF4-FFF2-40B4-BE49-F238E27FC236}">
                            <a16:creationId xmlns:a16="http://schemas.microsoft.com/office/drawing/2014/main" id="{80B527BB-608F-7942-8C91-F675C5B984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6718" y="3288186"/>
                        <a:ext cx="381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18">
            <a:extLst>
              <a:ext uri="{FF2B5EF4-FFF2-40B4-BE49-F238E27FC236}">
                <a16:creationId xmlns:a16="http://schemas.microsoft.com/office/drawing/2014/main" id="{B83E44F7-A0DB-7B49-87B6-835E7D6C11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763963"/>
              </p:ext>
            </p:extLst>
          </p:nvPr>
        </p:nvGraphicFramePr>
        <p:xfrm>
          <a:off x="5566718" y="449786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Bitmap Image" r:id="rId9" imgW="254000" imgH="254000" progId="Paint.Picture">
                  <p:embed/>
                </p:oleObj>
              </mc:Choice>
              <mc:Fallback>
                <p:oleObj name="Bitmap Image" r:id="rId9" imgW="254000" imgH="254000" progId="Paint.Picture">
                  <p:embed/>
                  <p:pic>
                    <p:nvPicPr>
                      <p:cNvPr id="25608" name="Object 18">
                        <a:extLst>
                          <a:ext uri="{FF2B5EF4-FFF2-40B4-BE49-F238E27FC236}">
                            <a16:creationId xmlns:a16="http://schemas.microsoft.com/office/drawing/2014/main" id="{B83E44F7-A0DB-7B49-87B6-835E7D6C11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6718" y="4497860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19">
            <a:extLst>
              <a:ext uri="{FF2B5EF4-FFF2-40B4-BE49-F238E27FC236}">
                <a16:creationId xmlns:a16="http://schemas.microsoft.com/office/drawing/2014/main" id="{4462A348-8512-3249-9A76-FE48B2D157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995679"/>
              </p:ext>
            </p:extLst>
          </p:nvPr>
        </p:nvGraphicFramePr>
        <p:xfrm>
          <a:off x="5566718" y="5107461"/>
          <a:ext cx="381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Bitmap Image" r:id="rId11" imgW="260350" imgH="247650" progId="Paint.Picture">
                  <p:embed/>
                </p:oleObj>
              </mc:Choice>
              <mc:Fallback>
                <p:oleObj name="Bitmap Image" r:id="rId11" imgW="260350" imgH="247650" progId="Paint.Picture">
                  <p:embed/>
                  <p:pic>
                    <p:nvPicPr>
                      <p:cNvPr id="25609" name="Object 19">
                        <a:extLst>
                          <a:ext uri="{FF2B5EF4-FFF2-40B4-BE49-F238E27FC236}">
                            <a16:creationId xmlns:a16="http://schemas.microsoft.com/office/drawing/2014/main" id="{4462A348-8512-3249-9A76-FE48B2D157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38"/>
                      <a:stretch>
                        <a:fillRect/>
                      </a:stretch>
                    </p:blipFill>
                    <p:spPr bwMode="auto">
                      <a:xfrm>
                        <a:off x="5566718" y="5107461"/>
                        <a:ext cx="381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Text Box 21">
            <a:extLst>
              <a:ext uri="{FF2B5EF4-FFF2-40B4-BE49-F238E27FC236}">
                <a16:creationId xmlns:a16="http://schemas.microsoft.com/office/drawing/2014/main" id="{7EE3C819-760D-C840-BF02-982EF0082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717" y="2669061"/>
            <a:ext cx="47944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+mn-lt"/>
              </a:rPr>
              <a:t>- </a:t>
            </a:r>
            <a:r>
              <a:rPr lang="en-US" altLang="en-US" sz="1800" b="1" dirty="0">
                <a:latin typeface="+mn-lt"/>
              </a:rPr>
              <a:t>Geometry</a:t>
            </a:r>
            <a:r>
              <a:rPr lang="en-US" altLang="en-US" sz="1800" dirty="0">
                <a:latin typeface="+mn-lt"/>
              </a:rPr>
              <a:t>: Create, modify, cleanup…</a:t>
            </a:r>
          </a:p>
        </p:txBody>
      </p:sp>
      <p:sp>
        <p:nvSpPr>
          <p:cNvPr id="25611" name="Text Box 22">
            <a:extLst>
              <a:ext uri="{FF2B5EF4-FFF2-40B4-BE49-F238E27FC236}">
                <a16:creationId xmlns:a16="http://schemas.microsoft.com/office/drawing/2014/main" id="{8C49582C-1A76-A14D-9424-9D5C77702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718" y="3292948"/>
            <a:ext cx="52063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+mn-lt"/>
              </a:rPr>
              <a:t>- </a:t>
            </a:r>
            <a:r>
              <a:rPr lang="en-US" altLang="en-US" sz="1800" b="1" dirty="0">
                <a:latin typeface="+mn-lt"/>
              </a:rPr>
              <a:t>Mesh</a:t>
            </a:r>
            <a:r>
              <a:rPr lang="en-US" altLang="en-US" sz="1800" dirty="0">
                <a:latin typeface="+mn-lt"/>
              </a:rPr>
              <a:t>: Intervals, schemes, smoothing…</a:t>
            </a:r>
          </a:p>
        </p:txBody>
      </p:sp>
      <p:sp>
        <p:nvSpPr>
          <p:cNvPr id="25612" name="Text Box 23">
            <a:extLst>
              <a:ext uri="{FF2B5EF4-FFF2-40B4-BE49-F238E27FC236}">
                <a16:creationId xmlns:a16="http://schemas.microsoft.com/office/drawing/2014/main" id="{908783D7-6F73-D546-9CD9-9D92E9158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118" y="3854923"/>
            <a:ext cx="2895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+mn-lt"/>
              </a:rPr>
              <a:t>- </a:t>
            </a:r>
            <a:r>
              <a:rPr lang="en-US" altLang="en-US" sz="1800" b="1" dirty="0">
                <a:latin typeface="+mn-lt"/>
              </a:rPr>
              <a:t>Boundary Conditions</a:t>
            </a:r>
          </a:p>
        </p:txBody>
      </p:sp>
      <p:sp>
        <p:nvSpPr>
          <p:cNvPr id="25613" name="Text Box 24">
            <a:extLst>
              <a:ext uri="{FF2B5EF4-FFF2-40B4-BE49-F238E27FC236}">
                <a16:creationId xmlns:a16="http://schemas.microsoft.com/office/drawing/2014/main" id="{A4AFCBB3-4FAD-D64A-AFBB-980733BBF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718" y="4497861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+mn-lt"/>
              </a:rPr>
              <a:t>- </a:t>
            </a:r>
            <a:r>
              <a:rPr lang="en-US" altLang="en-US" sz="1800" b="1" dirty="0">
                <a:latin typeface="+mn-lt"/>
              </a:rPr>
              <a:t>Analysis Setup</a:t>
            </a:r>
            <a:r>
              <a:rPr lang="en-US" altLang="en-US" sz="1800" dirty="0">
                <a:latin typeface="+mn-lt"/>
              </a:rPr>
              <a:t>: Export mesh</a:t>
            </a:r>
          </a:p>
        </p:txBody>
      </p:sp>
      <p:sp>
        <p:nvSpPr>
          <p:cNvPr id="25614" name="Text Box 25">
            <a:extLst>
              <a:ext uri="{FF2B5EF4-FFF2-40B4-BE49-F238E27FC236}">
                <a16:creationId xmlns:a16="http://schemas.microsoft.com/office/drawing/2014/main" id="{572663FC-F27E-5A41-BFBB-23EA8063B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717" y="5107461"/>
            <a:ext cx="4967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+mn-lt"/>
              </a:rPr>
              <a:t>- </a:t>
            </a:r>
            <a:r>
              <a:rPr lang="en-US" altLang="en-US" sz="1800" b="1" dirty="0">
                <a:latin typeface="+mn-lt"/>
              </a:rPr>
              <a:t>Post Processing</a:t>
            </a:r>
            <a:r>
              <a:rPr lang="en-US" altLang="en-US" sz="1800" dirty="0">
                <a:latin typeface="+mn-lt"/>
              </a:rPr>
              <a:t>: Customizable shortcut</a:t>
            </a:r>
          </a:p>
        </p:txBody>
      </p:sp>
      <p:pic>
        <p:nvPicPr>
          <p:cNvPr id="25615" name="Picture 2">
            <a:extLst>
              <a:ext uri="{FF2B5EF4-FFF2-40B4-BE49-F238E27FC236}">
                <a16:creationId xmlns:a16="http://schemas.microsoft.com/office/drawing/2014/main" id="{670A0F67-AE3D-5540-8508-8378B96468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18" y="3862860"/>
            <a:ext cx="1219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4">
            <a:extLst>
              <a:ext uri="{FF2B5EF4-FFF2-40B4-BE49-F238E27FC236}">
                <a16:creationId xmlns:a16="http://schemas.microsoft.com/office/drawing/2014/main" id="{5E15D8EC-F88A-A646-86AA-33E7BD2DE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329" y="5606236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Full Navigation Mode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7BDF70-DC6C-5FD2-5F5E-77B7BE7E4153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Panels</a:t>
            </a:r>
          </a:p>
        </p:txBody>
      </p:sp>
    </p:spTree>
    <p:extLst>
      <p:ext uri="{BB962C8B-B14F-4D97-AF65-F5344CB8AC3E}">
        <p14:creationId xmlns:p14="http://schemas.microsoft.com/office/powerpoint/2010/main" val="328176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DA440D-42BF-804A-9035-75C8D9964006}"/>
              </a:ext>
            </a:extLst>
          </p:cNvPr>
          <p:cNvSpPr/>
          <p:nvPr/>
        </p:nvSpPr>
        <p:spPr>
          <a:xfrm>
            <a:off x="7059100" y="5101390"/>
            <a:ext cx="4028770" cy="13062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7" name="Picture 2">
            <a:extLst>
              <a:ext uri="{FF2B5EF4-FFF2-40B4-BE49-F238E27FC236}">
                <a16:creationId xmlns:a16="http://schemas.microsoft.com/office/drawing/2014/main" id="{2E9FC205-3CED-9547-9927-C9B78D627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00" y="1238540"/>
            <a:ext cx="2752725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2">
            <a:extLst>
              <a:ext uri="{FF2B5EF4-FFF2-40B4-BE49-F238E27FC236}">
                <a16:creationId xmlns:a16="http://schemas.microsoft.com/office/drawing/2014/main" id="{584C17E7-3E49-5F4E-A6B8-0CDBA5274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3099" y="89564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+mn-lt"/>
            </a:endParaRPr>
          </a:p>
        </p:txBody>
      </p:sp>
      <p:sp>
        <p:nvSpPr>
          <p:cNvPr id="29699" name="Line 5">
            <a:extLst>
              <a:ext uri="{FF2B5EF4-FFF2-40B4-BE49-F238E27FC236}">
                <a16:creationId xmlns:a16="http://schemas.microsoft.com/office/drawing/2014/main" id="{51F34036-499B-AF42-983C-176140147DD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58899" y="1762415"/>
            <a:ext cx="1474839" cy="57724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Line 6">
            <a:extLst>
              <a:ext uri="{FF2B5EF4-FFF2-40B4-BE49-F238E27FC236}">
                <a16:creationId xmlns:a16="http://schemas.microsoft.com/office/drawing/2014/main" id="{BF5FC99C-2C66-2C4D-AEEB-208640E302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4500" y="1429040"/>
            <a:ext cx="2389238" cy="492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8">
            <a:extLst>
              <a:ext uri="{FF2B5EF4-FFF2-40B4-BE49-F238E27FC236}">
                <a16:creationId xmlns:a16="http://schemas.microsoft.com/office/drawing/2014/main" id="{EDC2CFB0-6D81-6E47-96C5-48F55BEDC8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58899" y="4324640"/>
            <a:ext cx="1600200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0" name="Rectangle 12">
            <a:extLst>
              <a:ext uri="{FF2B5EF4-FFF2-40B4-BE49-F238E27FC236}">
                <a16:creationId xmlns:a16="http://schemas.microsoft.com/office/drawing/2014/main" id="{0963A8B7-5680-7646-B995-37C81EB33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63862" y="1276640"/>
            <a:ext cx="45339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+mn-lt"/>
                <a:ea typeface="+mn-ea"/>
              </a:rPr>
              <a:t>Drop Down Menu</a:t>
            </a:r>
          </a:p>
          <a:p>
            <a:pPr lvl="1">
              <a:defRPr/>
            </a:pPr>
            <a:r>
              <a:rPr lang="en-US" sz="2000" dirty="0">
                <a:latin typeface="+mn-lt"/>
                <a:ea typeface="+mn-ea"/>
              </a:rPr>
              <a:t>Select the type of operation </a:t>
            </a:r>
            <a:br>
              <a:rPr lang="en-US" sz="2000" dirty="0">
                <a:latin typeface="+mn-lt"/>
                <a:ea typeface="+mn-ea"/>
              </a:rPr>
            </a:br>
            <a:r>
              <a:rPr lang="en-US" sz="2000" dirty="0">
                <a:latin typeface="+mn-lt"/>
                <a:ea typeface="+mn-ea"/>
              </a:rPr>
              <a:t>(sub-action).</a:t>
            </a:r>
          </a:p>
          <a:p>
            <a:pPr>
              <a:defRPr/>
            </a:pPr>
            <a:r>
              <a:rPr lang="en-US" b="1" dirty="0">
                <a:latin typeface="+mn-lt"/>
                <a:ea typeface="+mn-ea"/>
              </a:rPr>
              <a:t>ID Input Field (</a:t>
            </a:r>
            <a:r>
              <a:rPr lang="en-US" b="1" dirty="0" err="1">
                <a:latin typeface="+mn-lt"/>
                <a:ea typeface="+mn-ea"/>
              </a:rPr>
              <a:t>Pickwidget</a:t>
            </a:r>
            <a:r>
              <a:rPr lang="en-US" b="1" dirty="0">
                <a:latin typeface="+mn-lt"/>
                <a:ea typeface="+mn-ea"/>
              </a:rPr>
              <a:t>)</a:t>
            </a:r>
          </a:p>
          <a:p>
            <a:pPr lvl="1">
              <a:defRPr/>
            </a:pPr>
            <a:r>
              <a:rPr lang="en-US" sz="2000" dirty="0">
                <a:latin typeface="+mn-lt"/>
                <a:ea typeface="+mn-ea"/>
              </a:rPr>
              <a:t>You can type IDs here, or fill the box by picking</a:t>
            </a:r>
          </a:p>
          <a:p>
            <a:pPr>
              <a:defRPr/>
            </a:pPr>
            <a:r>
              <a:rPr lang="en-US" b="1" dirty="0">
                <a:latin typeface="+mn-lt"/>
                <a:ea typeface="+mn-ea"/>
              </a:rPr>
              <a:t>Command Options Input</a:t>
            </a:r>
          </a:p>
          <a:p>
            <a:pPr>
              <a:defRPr/>
            </a:pPr>
            <a:r>
              <a:rPr lang="en-US" b="1" dirty="0">
                <a:latin typeface="+mn-lt"/>
                <a:ea typeface="+mn-ea"/>
              </a:rPr>
              <a:t>Apply Button</a:t>
            </a:r>
          </a:p>
          <a:p>
            <a:pPr lvl="1">
              <a:defRPr/>
            </a:pPr>
            <a:r>
              <a:rPr lang="en-US" sz="2000" dirty="0">
                <a:latin typeface="+mn-lt"/>
                <a:ea typeface="+mn-ea"/>
              </a:rPr>
              <a:t>Cubit™ command syntax generated</a:t>
            </a:r>
          </a:p>
          <a:p>
            <a:pPr lvl="1">
              <a:defRPr/>
            </a:pPr>
            <a:r>
              <a:rPr lang="en-US" sz="2000" dirty="0">
                <a:latin typeface="+mn-lt"/>
                <a:ea typeface="+mn-ea"/>
              </a:rPr>
              <a:t>Executes command and applies the current options.</a:t>
            </a:r>
          </a:p>
          <a:p>
            <a:pPr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9704" name="Line 15">
            <a:extLst>
              <a:ext uri="{FF2B5EF4-FFF2-40B4-BE49-F238E27FC236}">
                <a16:creationId xmlns:a16="http://schemas.microsoft.com/office/drawing/2014/main" id="{7D92B302-E717-1640-8D12-0234621551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68498" y="3463230"/>
            <a:ext cx="86523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AutoShape 17">
            <a:extLst>
              <a:ext uri="{FF2B5EF4-FFF2-40B4-BE49-F238E27FC236}">
                <a16:creationId xmlns:a16="http://schemas.microsoft.com/office/drawing/2014/main" id="{8721DE2C-290E-A148-BEA3-0F2B1B4F83C7}"/>
              </a:ext>
            </a:extLst>
          </p:cNvPr>
          <p:cNvSpPr>
            <a:spLocks/>
          </p:cNvSpPr>
          <p:nvPr/>
        </p:nvSpPr>
        <p:spPr bwMode="auto">
          <a:xfrm>
            <a:off x="5763700" y="2051038"/>
            <a:ext cx="228600" cy="2810004"/>
          </a:xfrm>
          <a:prstGeom prst="rightBrace">
            <a:avLst>
              <a:gd name="adj1" fmla="val 91667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81C2BCC6-9455-3843-9B99-E84DE4B5CE96}"/>
              </a:ext>
            </a:extLst>
          </p:cNvPr>
          <p:cNvSpPr txBox="1">
            <a:spLocks noChangeArrowheads="1"/>
          </p:cNvSpPr>
          <p:nvPr/>
        </p:nvSpPr>
        <p:spPr>
          <a:xfrm>
            <a:off x="420175" y="4565638"/>
            <a:ext cx="4533900" cy="7255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latin typeface="+mn-lt"/>
                <a:ea typeface="+mn-ea"/>
              </a:rPr>
              <a:t>Command Help </a:t>
            </a:r>
            <a:br>
              <a:rPr lang="en-US" dirty="0">
                <a:latin typeface="+mn-lt"/>
                <a:ea typeface="+mn-ea"/>
              </a:rPr>
            </a:br>
            <a:r>
              <a:rPr lang="en-US" dirty="0">
                <a:latin typeface="+mn-lt"/>
                <a:ea typeface="+mn-ea"/>
              </a:rPr>
              <a:t>(opens browser)</a:t>
            </a:r>
            <a:endParaRPr lang="en-US" sz="2000" dirty="0">
              <a:latin typeface="+mn-lt"/>
              <a:ea typeface="+mn-ea"/>
            </a:endParaRPr>
          </a:p>
          <a:p>
            <a:pPr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0A629ED0-7BF1-3640-A5DC-2F01FF334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3499" y="4861042"/>
            <a:ext cx="773460" cy="30179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FDA6F1-BC42-A042-8DC0-95CDC75E6814}"/>
              </a:ext>
            </a:extLst>
          </p:cNvPr>
          <p:cNvSpPr txBox="1">
            <a:spLocks noChangeArrowheads="1"/>
          </p:cNvSpPr>
          <p:nvPr/>
        </p:nvSpPr>
        <p:spPr>
          <a:xfrm>
            <a:off x="438507" y="5525624"/>
            <a:ext cx="2421571" cy="7255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latin typeface="+mn-lt"/>
                <a:ea typeface="+mn-ea"/>
              </a:rPr>
              <a:t>Automatically Reset the dialog after </a:t>
            </a:r>
            <a:r>
              <a:rPr lang="en-US" b="1" dirty="0">
                <a:latin typeface="+mn-lt"/>
                <a:ea typeface="+mn-ea"/>
              </a:rPr>
              <a:t>Apply</a:t>
            </a:r>
            <a:endParaRPr lang="en-US" sz="2000" b="1" dirty="0">
              <a:latin typeface="+mn-lt"/>
              <a:ea typeface="+mn-ea"/>
            </a:endParaRPr>
          </a:p>
          <a:p>
            <a:pPr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716E4FC4-3F3E-A542-80B7-4F882F0031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68407" y="5291204"/>
            <a:ext cx="722472" cy="57495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69FEE74-927E-D640-82FC-072E90272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0025" y="5177589"/>
            <a:ext cx="295337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+mn-lt"/>
              </a:rPr>
              <a:t>Tip: </a:t>
            </a:r>
            <a:r>
              <a:rPr lang="en-US" altLang="en-US" sz="1400" dirty="0">
                <a:latin typeface="+mn-lt"/>
              </a:rPr>
              <a:t>Some commands have a preview button.  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8BFAB8AA-8ECD-E44E-8F0A-260CBC7AE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7161" y="5765746"/>
            <a:ext cx="383626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latin typeface="+mn-lt"/>
              </a:rPr>
              <a:t>A quick way to display results of command without making permanent changes to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11B49-B055-6C44-AA0F-5C61E5FA01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t="12408" r="2450" b="8173"/>
          <a:stretch/>
        </p:blipFill>
        <p:spPr>
          <a:xfrm>
            <a:off x="9867900" y="5291204"/>
            <a:ext cx="1031875" cy="312672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E2EBBE3D-563D-004E-93C7-D99804338B21}"/>
              </a:ext>
            </a:extLst>
          </p:cNvPr>
          <p:cNvSpPr txBox="1">
            <a:spLocks noChangeArrowheads="1"/>
          </p:cNvSpPr>
          <p:nvPr/>
        </p:nvSpPr>
        <p:spPr>
          <a:xfrm>
            <a:off x="432134" y="1352840"/>
            <a:ext cx="2078905" cy="24530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latin typeface="+mn-lt"/>
                <a:ea typeface="+mn-ea"/>
              </a:rPr>
              <a:t>Almost all Cubit™ commands can be executed from command panel dialogs </a:t>
            </a:r>
            <a:endParaRPr lang="en-US" sz="2000" dirty="0">
              <a:latin typeface="+mn-lt"/>
              <a:ea typeface="+mn-ea"/>
            </a:endParaRPr>
          </a:p>
          <a:p>
            <a:pPr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74C998-0739-C082-7D1F-C0C9A30FCCF2}"/>
              </a:ext>
            </a:extLst>
          </p:cNvPr>
          <p:cNvSpPr txBox="1">
            <a:spLocks noChangeArrowheads="1"/>
          </p:cNvSpPr>
          <p:nvPr/>
        </p:nvSpPr>
        <p:spPr>
          <a:xfrm>
            <a:off x="832383" y="219376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Panels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ndia Angles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9646</TotalTime>
  <Words>983</Words>
  <Application>Microsoft Macintosh PowerPoint</Application>
  <PresentationFormat>Widescreen</PresentationFormat>
  <Paragraphs>180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Courier New</vt:lpstr>
      <vt:lpstr>ＭＳ Ｐゴシック</vt:lpstr>
      <vt:lpstr>Open Sans Light</vt:lpstr>
      <vt:lpstr>Open Sans</vt:lpstr>
      <vt:lpstr>ＭＳ Ｐゴシック</vt:lpstr>
      <vt:lpstr>Times New Roman</vt:lpstr>
      <vt:lpstr>Open Sans bold</vt:lpstr>
      <vt:lpstr>Arial Black</vt:lpstr>
      <vt:lpstr>Arial</vt:lpstr>
      <vt:lpstr>Wingdings</vt:lpstr>
      <vt:lpstr>Sandia Angles</vt:lpstr>
      <vt:lpstr>Bitmap Image</vt:lpstr>
      <vt:lpstr>Graphical User Interface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3.1 Become Familiar with the Interface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Rejeki Lancar</dc:creator>
  <cp:lastModifiedBy>Zac White</cp:lastModifiedBy>
  <cp:revision>474</cp:revision>
  <dcterms:created xsi:type="dcterms:W3CDTF">2018-07-21T13:25:45Z</dcterms:created>
  <dcterms:modified xsi:type="dcterms:W3CDTF">2023-08-15T21:19:25Z</dcterms:modified>
</cp:coreProperties>
</file>