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377" r:id="rId2"/>
    <p:sldId id="308" r:id="rId3"/>
    <p:sldId id="309" r:id="rId4"/>
    <p:sldId id="310" r:id="rId5"/>
    <p:sldId id="311" r:id="rId6"/>
    <p:sldId id="312" r:id="rId7"/>
  </p:sldIdLst>
  <p:sldSz cx="12192000" cy="6858000"/>
  <p:notesSz cx="6858000" cy="9144000"/>
  <p:embeddedFontLst>
    <p:embeddedFont>
      <p:font typeface="Arial Black" panose="020B0604020202020204" pitchFamily="34" charset="0"/>
      <p:bold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anose="020B0706030804020204" pitchFamily="3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Started" id="{753E07C2-ADF2-C148-92E4-DF7E27CE0841}">
          <p14:sldIdLst>
            <p14:sldId id="377"/>
            <p14:sldId id="308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851" autoAdjust="0"/>
    <p:restoredTop sz="86413" autoAdjust="0"/>
  </p:normalViewPr>
  <p:slideViewPr>
    <p:cSldViewPr snapToGrid="0" showGuides="1">
      <p:cViewPr varScale="1">
        <p:scale>
          <a:sx n="118" d="100"/>
          <a:sy n="118" d="100"/>
        </p:scale>
        <p:origin x="216" y="33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352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8/15/23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7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2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4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32" y="2404928"/>
            <a:ext cx="6165850" cy="1166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Getting Started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32" y="4256500"/>
            <a:ext cx="5243147" cy="667120"/>
          </a:xfrm>
        </p:spPr>
        <p:txBody>
          <a:bodyPr/>
          <a:lstStyle/>
          <a:p>
            <a:r>
              <a:rPr lang="en-US" dirty="0"/>
              <a:t>Steven Owen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33" y="3778308"/>
            <a:ext cx="6165850" cy="378587"/>
          </a:xfrm>
        </p:spPr>
        <p:txBody>
          <a:bodyPr/>
          <a:lstStyle/>
          <a:p>
            <a:r>
              <a:rPr lang="en-US" dirty="0"/>
              <a:t>CUBIT™ 100 Tutorials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2DC94-CDAD-B040-B849-6C3CC0DE930D}"/>
              </a:ext>
            </a:extLst>
          </p:cNvPr>
          <p:cNvGrpSpPr/>
          <p:nvPr/>
        </p:nvGrpSpPr>
        <p:grpSpPr>
          <a:xfrm>
            <a:off x="6292924" y="955497"/>
            <a:ext cx="5520487" cy="3686141"/>
            <a:chOff x="4474962" y="256854"/>
            <a:chExt cx="7446325" cy="4972062"/>
          </a:xfrm>
        </p:grpSpPr>
        <p:pic>
          <p:nvPicPr>
            <p:cNvPr id="12" name="Picture 9" descr="360_antenna_support">
              <a:extLst>
                <a:ext uri="{FF2B5EF4-FFF2-40B4-BE49-F238E27FC236}">
                  <a16:creationId xmlns:a16="http://schemas.microsoft.com/office/drawing/2014/main" id="{BC6E5148-1F87-1945-895B-5FA4464A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45" y="256854"/>
              <a:ext cx="5900565" cy="49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0" descr="Paper bag">
              <a:extLst>
                <a:ext uri="{FF2B5EF4-FFF2-40B4-BE49-F238E27FC236}">
                  <a16:creationId xmlns:a16="http://schemas.microsoft.com/office/drawing/2014/main" id="{228E9DF8-9DDE-174C-9F56-108426566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4962" y="1462598"/>
              <a:ext cx="6779372" cy="26102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2528"/>
                </a:avLst>
              </a:prstTxWarp>
              <a:scene3d>
                <a:camera prst="legacyPerspectiveTopLeft">
                  <a:rot lat="0" lon="20519958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604020202020204" pitchFamily="34" charset="0"/>
                  <a:cs typeface="Arial Black" panose="020B0604020202020204" pitchFamily="34" charset="0"/>
                </a:rPr>
                <a:t>CUBIT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4459622-1D59-EF4D-8730-3A31E7B9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9984" y="3246368"/>
              <a:ext cx="5181303" cy="11560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Geometry and </a:t>
              </a:r>
            </a:p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Mesh Generation Toolkit</a:t>
              </a:r>
            </a:p>
          </p:txBody>
        </p: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58A160F5-8E7E-374A-A2DC-0F264F90FA3E}"/>
              </a:ext>
            </a:extLst>
          </p:cNvPr>
          <p:cNvSpPr txBox="1">
            <a:spLocks/>
          </p:cNvSpPr>
          <p:nvPr/>
        </p:nvSpPr>
        <p:spPr>
          <a:xfrm>
            <a:off x="1049777" y="1801063"/>
            <a:ext cx="5243147" cy="66712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05463C-900F-302E-D9B8-DBFDA825CB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SAND2022-15021 PE</a:t>
            </a:r>
          </a:p>
        </p:txBody>
      </p:sp>
    </p:spTree>
    <p:extLst>
      <p:ext uri="{BB962C8B-B14F-4D97-AF65-F5344CB8AC3E}">
        <p14:creationId xmlns:p14="http://schemas.microsoft.com/office/powerpoint/2010/main" val="3661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6BF16B4-870F-694E-AF31-21DA3D324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 2.1</a:t>
            </a:r>
            <a:br>
              <a:rPr lang="en-US" altLang="en-US" dirty="0"/>
            </a:br>
            <a:r>
              <a:rPr lang="en-US" altLang="en-US" dirty="0"/>
              <a:t>Getting Started</a:t>
            </a:r>
          </a:p>
        </p:txBody>
      </p:sp>
      <p:sp>
        <p:nvSpPr>
          <p:cNvPr id="17410" name="Text Box 4">
            <a:extLst>
              <a:ext uri="{FF2B5EF4-FFF2-40B4-BE49-F238E27FC236}">
                <a16:creationId xmlns:a16="http://schemas.microsoft.com/office/drawing/2014/main" id="{72B544CB-FE6D-5544-9214-00B11AA6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3363913"/>
            <a:ext cx="1398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+mn-lt"/>
              </a:rPr>
              <a:t>Solid Model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2571AD0C-F13B-5E45-B14F-367E2AC4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4141789"/>
            <a:ext cx="406072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Import the geometry from a file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Set the mesh size to 0.5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Set the mesh scheme to sweep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Create a hexahedral mesh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Delete mesh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Set the mesh scheme to </a:t>
            </a:r>
            <a:r>
              <a:rPr lang="en-US" altLang="en-US" sz="1800" dirty="0" err="1">
                <a:latin typeface="+mn-lt"/>
              </a:rPr>
              <a:t>tetmesh</a:t>
            </a:r>
            <a:endParaRPr lang="en-US" altLang="en-US" sz="1800" dirty="0">
              <a:latin typeface="+mn-lt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Create a tetrahedral mesh</a:t>
            </a:r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74F4D15D-5BEC-B140-9E91-3E34C8F2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1" y="1487489"/>
            <a:ext cx="1865313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8">
            <a:extLst>
              <a:ext uri="{FF2B5EF4-FFF2-40B4-BE49-F238E27FC236}">
                <a16:creationId xmlns:a16="http://schemas.microsoft.com/office/drawing/2014/main" id="{3772A29E-FB09-A241-8768-1E8EA6FF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1" y="2228851"/>
            <a:ext cx="1084263" cy="430213"/>
          </a:xfrm>
          <a:prstGeom prst="rightArrow">
            <a:avLst>
              <a:gd name="adj1" fmla="val 50000"/>
              <a:gd name="adj2" fmla="val 6300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7414" name="Picture 9">
            <a:extLst>
              <a:ext uri="{FF2B5EF4-FFF2-40B4-BE49-F238E27FC236}">
                <a16:creationId xmlns:a16="http://schemas.microsoft.com/office/drawing/2014/main" id="{34EE7D0C-1125-0449-867C-D001778E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466851"/>
            <a:ext cx="189865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AutoShape 10">
            <a:extLst>
              <a:ext uri="{FF2B5EF4-FFF2-40B4-BE49-F238E27FC236}">
                <a16:creationId xmlns:a16="http://schemas.microsoft.com/office/drawing/2014/main" id="{5F326BF3-8912-8F49-AC83-5321B058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276" y="2228851"/>
            <a:ext cx="1084263" cy="430213"/>
          </a:xfrm>
          <a:prstGeom prst="rightArrow">
            <a:avLst>
              <a:gd name="adj1" fmla="val 50000"/>
              <a:gd name="adj2" fmla="val 6300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7416" name="Picture 13">
            <a:extLst>
              <a:ext uri="{FF2B5EF4-FFF2-40B4-BE49-F238E27FC236}">
                <a16:creationId xmlns:a16="http://schemas.microsoft.com/office/drawing/2014/main" id="{EC0D5494-592D-2048-BB6F-89F14AEF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500189"/>
            <a:ext cx="184785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Text Box 14">
            <a:extLst>
              <a:ext uri="{FF2B5EF4-FFF2-40B4-BE49-F238E27FC236}">
                <a16:creationId xmlns:a16="http://schemas.microsoft.com/office/drawing/2014/main" id="{CAC10BF4-1740-D849-9077-37A100955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36391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+mn-lt"/>
              </a:rPr>
              <a:t>Hex Mesh</a:t>
            </a:r>
          </a:p>
        </p:txBody>
      </p:sp>
      <p:sp>
        <p:nvSpPr>
          <p:cNvPr id="17418" name="Text Box 15">
            <a:extLst>
              <a:ext uri="{FF2B5EF4-FFF2-40B4-BE49-F238E27FC236}">
                <a16:creationId xmlns:a16="http://schemas.microsoft.com/office/drawing/2014/main" id="{FE3A1C29-F9D1-1649-852F-200CA33D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336391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+mn-lt"/>
              </a:rPr>
              <a:t>Tet Mesh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>
            <a:extLst>
              <a:ext uri="{FF2B5EF4-FFF2-40B4-BE49-F238E27FC236}">
                <a16:creationId xmlns:a16="http://schemas.microsoft.com/office/drawing/2014/main" id="{DDBC951C-73D6-BE46-B751-2EE8859E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24" y="1209558"/>
            <a:ext cx="4194453" cy="272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>
            <a:extLst>
              <a:ext uri="{FF2B5EF4-FFF2-40B4-BE49-F238E27FC236}">
                <a16:creationId xmlns:a16="http://schemas.microsoft.com/office/drawing/2014/main" id="{A27F2A9D-F1A3-7A43-B2DF-A28E6207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45" y="1209558"/>
            <a:ext cx="2227263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>
            <a:extLst>
              <a:ext uri="{FF2B5EF4-FFF2-40B4-BE49-F238E27FC236}">
                <a16:creationId xmlns:a16="http://schemas.microsoft.com/office/drawing/2014/main" id="{72D15FD1-DD18-7842-8896-69A0D5F9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85" y="1146525"/>
            <a:ext cx="3001963" cy="31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5">
            <a:extLst>
              <a:ext uri="{FF2B5EF4-FFF2-40B4-BE49-F238E27FC236}">
                <a16:creationId xmlns:a16="http://schemas.microsoft.com/office/drawing/2014/main" id="{8549153D-5B79-F94A-BCB5-FD138587EB2A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1748922" y="2541936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92FFEE9F-D3C3-C94C-9746-F023A8BC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700" y="4911687"/>
            <a:ext cx="346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Use the </a:t>
            </a:r>
            <a:r>
              <a:rPr lang="en-US" altLang="en-US" sz="1800" b="1" dirty="0">
                <a:latin typeface="+mn-lt"/>
              </a:rPr>
              <a:t>File – Import </a:t>
            </a:r>
            <a:r>
              <a:rPr lang="en-US" altLang="en-US" sz="1800" dirty="0">
                <a:latin typeface="+mn-lt"/>
              </a:rPr>
              <a:t>menu to import the file “</a:t>
            </a:r>
            <a:r>
              <a:rPr lang="en-US" altLang="en-US" sz="1800" b="1" dirty="0" err="1">
                <a:latin typeface="+mn-lt"/>
              </a:rPr>
              <a:t>ra.sat</a:t>
            </a:r>
            <a:r>
              <a:rPr lang="en-US" altLang="en-US" sz="1800" dirty="0">
                <a:latin typeface="+mn-lt"/>
              </a:rPr>
              <a:t>” </a:t>
            </a:r>
          </a:p>
        </p:txBody>
      </p:sp>
      <p:sp>
        <p:nvSpPr>
          <p:cNvPr id="18439" name="AutoShape 9">
            <a:extLst>
              <a:ext uri="{FF2B5EF4-FFF2-40B4-BE49-F238E27FC236}">
                <a16:creationId xmlns:a16="http://schemas.microsoft.com/office/drawing/2014/main" id="{1F14860A-970A-C247-94AF-598CF6558A8E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6639244" y="3976569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42" name="Text Box 12">
            <a:extLst>
              <a:ext uri="{FF2B5EF4-FFF2-40B4-BE49-F238E27FC236}">
                <a16:creationId xmlns:a16="http://schemas.microsoft.com/office/drawing/2014/main" id="{FADADD09-641E-0F42-917C-16BC4E307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703" y="5711786"/>
            <a:ext cx="148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Click </a:t>
            </a:r>
            <a:r>
              <a:rPr lang="en-US" altLang="en-US" sz="1800" b="1" dirty="0">
                <a:latin typeface="+mn-lt"/>
              </a:rPr>
              <a:t>Finish</a:t>
            </a:r>
          </a:p>
        </p:txBody>
      </p:sp>
      <p:sp>
        <p:nvSpPr>
          <p:cNvPr id="18444" name="Rectangle 15">
            <a:extLst>
              <a:ext uri="{FF2B5EF4-FFF2-40B4-BE49-F238E27FC236}">
                <a16:creationId xmlns:a16="http://schemas.microsoft.com/office/drawing/2014/main" id="{CB439463-C45C-BF48-99C7-140159111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Exercise 2.1</a:t>
            </a:r>
            <a:br>
              <a:rPr lang="en-US" altLang="en-US" dirty="0"/>
            </a:br>
            <a:r>
              <a:rPr lang="en-US" altLang="en-US" dirty="0"/>
              <a:t>Import the Solid Model</a:t>
            </a:r>
          </a:p>
        </p:txBody>
      </p:sp>
      <p:sp>
        <p:nvSpPr>
          <p:cNvPr id="2" name="Oval 27">
            <a:extLst>
              <a:ext uri="{FF2B5EF4-FFF2-40B4-BE49-F238E27FC236}">
                <a16:creationId xmlns:a16="http://schemas.microsoft.com/office/drawing/2014/main" id="{79580345-EC60-17B1-ACD3-77AF998CA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703" y="571178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" name="Oval 30">
            <a:extLst>
              <a:ext uri="{FF2B5EF4-FFF2-40B4-BE49-F238E27FC236}">
                <a16:creationId xmlns:a16="http://schemas.microsoft.com/office/drawing/2014/main" id="{421E9DF2-5A4A-7FAF-30F7-22C7305F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703" y="492597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" name="Oval 30">
            <a:extLst>
              <a:ext uri="{FF2B5EF4-FFF2-40B4-BE49-F238E27FC236}">
                <a16:creationId xmlns:a16="http://schemas.microsoft.com/office/drawing/2014/main" id="{6397C200-8653-27AF-E776-C869CEBC9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050" y="27514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" name="Oval 27">
            <a:extLst>
              <a:ext uri="{FF2B5EF4-FFF2-40B4-BE49-F238E27FC236}">
                <a16:creationId xmlns:a16="http://schemas.microsoft.com/office/drawing/2014/main" id="{4A5ABE70-F5DC-6A64-9AE7-71EA30FBA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2220" y="39879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>
            <a:extLst>
              <a:ext uri="{FF2B5EF4-FFF2-40B4-BE49-F238E27FC236}">
                <a16:creationId xmlns:a16="http://schemas.microsoft.com/office/drawing/2014/main" id="{DB14D149-B17D-2646-BD64-A1FE49AA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292225"/>
            <a:ext cx="178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>
            <a:extLst>
              <a:ext uri="{FF2B5EF4-FFF2-40B4-BE49-F238E27FC236}">
                <a16:creationId xmlns:a16="http://schemas.microsoft.com/office/drawing/2014/main" id="{9B137595-1B84-B14E-9115-DA627385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2886075"/>
            <a:ext cx="203676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BBADB04A-A531-9748-8616-73748FA5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098676"/>
            <a:ext cx="4338638" cy="305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131A058B-6568-0641-BC2A-982853C7C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Exercise 2.1</a:t>
            </a:r>
            <a:br>
              <a:rPr lang="en-US" altLang="en-US" dirty="0"/>
            </a:br>
            <a:r>
              <a:rPr lang="en-US" altLang="en-US" dirty="0"/>
              <a:t>Set the Mesh Size</a:t>
            </a:r>
          </a:p>
        </p:txBody>
      </p:sp>
      <p:sp>
        <p:nvSpPr>
          <p:cNvPr id="19461" name="Oval 9">
            <a:extLst>
              <a:ext uri="{FF2B5EF4-FFF2-40B4-BE49-F238E27FC236}">
                <a16:creationId xmlns:a16="http://schemas.microsoft.com/office/drawing/2014/main" id="{EDB1A198-88A0-964C-9207-C4227D4C2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17113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462" name="Oval 10">
            <a:extLst>
              <a:ext uri="{FF2B5EF4-FFF2-40B4-BE49-F238E27FC236}">
                <a16:creationId xmlns:a16="http://schemas.microsoft.com/office/drawing/2014/main" id="{2E54F43A-FA03-8D4A-B1EA-23CF853E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088" y="35052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463" name="AutoShape 12">
            <a:extLst>
              <a:ext uri="{FF2B5EF4-FFF2-40B4-BE49-F238E27FC236}">
                <a16:creationId xmlns:a16="http://schemas.microsoft.com/office/drawing/2014/main" id="{4729BD3F-CB00-4D4E-B395-F966ADEFBEA9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8066088" y="34274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4" name="Oval 14">
            <a:extLst>
              <a:ext uri="{FF2B5EF4-FFF2-40B4-BE49-F238E27FC236}">
                <a16:creationId xmlns:a16="http://schemas.microsoft.com/office/drawing/2014/main" id="{8B228B18-7A44-CC46-B427-3552A9CF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88" y="17748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465" name="Oval 15">
            <a:extLst>
              <a:ext uri="{FF2B5EF4-FFF2-40B4-BE49-F238E27FC236}">
                <a16:creationId xmlns:a16="http://schemas.microsoft.com/office/drawing/2014/main" id="{DA4F6B3D-E44C-5247-9861-C7AC824D2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88" y="24114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466" name="Oval 16">
            <a:extLst>
              <a:ext uri="{FF2B5EF4-FFF2-40B4-BE49-F238E27FC236}">
                <a16:creationId xmlns:a16="http://schemas.microsoft.com/office/drawing/2014/main" id="{FFF9C67A-714B-524C-8E7A-EDC49D3FA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75" y="56927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467" name="Text Box 17">
            <a:extLst>
              <a:ext uri="{FF2B5EF4-FFF2-40B4-BE49-F238E27FC236}">
                <a16:creationId xmlns:a16="http://schemas.microsoft.com/office/drawing/2014/main" id="{1ACE5FE2-5EAE-8647-85B1-68185219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1749425"/>
            <a:ext cx="2751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Click Volume Selection Filter Icon</a:t>
            </a:r>
            <a:endParaRPr lang="en-US" altLang="en-US" sz="1800" i="1" dirty="0">
              <a:latin typeface="+mn-lt"/>
            </a:endParaRPr>
          </a:p>
        </p:txBody>
      </p:sp>
      <p:sp>
        <p:nvSpPr>
          <p:cNvPr id="19468" name="Line 20">
            <a:extLst>
              <a:ext uri="{FF2B5EF4-FFF2-40B4-BE49-F238E27FC236}">
                <a16:creationId xmlns:a16="http://schemas.microsoft.com/office/drawing/2014/main" id="{CFF2A629-CA82-BA4B-BDB1-FA8196423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9776" y="1633539"/>
            <a:ext cx="836613" cy="796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21">
            <a:extLst>
              <a:ext uri="{FF2B5EF4-FFF2-40B4-BE49-F238E27FC236}">
                <a16:creationId xmlns:a16="http://schemas.microsoft.com/office/drawing/2014/main" id="{C8626064-D764-F64B-8F31-C7B3B5A9E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3" y="1611314"/>
            <a:ext cx="1928812" cy="839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AutoShape 11">
            <a:extLst>
              <a:ext uri="{FF2B5EF4-FFF2-40B4-BE49-F238E27FC236}">
                <a16:creationId xmlns:a16="http://schemas.microsoft.com/office/drawing/2014/main" id="{7C3D575F-8CE8-8843-B718-40ACEBB7524C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440613" y="15160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72" name="Text Box 23">
            <a:extLst>
              <a:ext uri="{FF2B5EF4-FFF2-40B4-BE49-F238E27FC236}">
                <a16:creationId xmlns:a16="http://schemas.microsoft.com/office/drawing/2014/main" id="{1AE484DB-25A8-4040-9E77-D2A88A2B9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2430463"/>
            <a:ext cx="263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click on the part</a:t>
            </a:r>
            <a:endParaRPr lang="en-US" altLang="en-US" sz="1800" i="1" dirty="0">
              <a:latin typeface="+mn-lt"/>
            </a:endParaRPr>
          </a:p>
        </p:txBody>
      </p:sp>
      <p:sp>
        <p:nvSpPr>
          <p:cNvPr id="19473" name="Text Box 25">
            <a:extLst>
              <a:ext uri="{FF2B5EF4-FFF2-40B4-BE49-F238E27FC236}">
                <a16:creationId xmlns:a16="http://schemas.microsoft.com/office/drawing/2014/main" id="{0B141C16-FED5-FE42-8AA3-EFE7BF71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1" y="5654676"/>
            <a:ext cx="27463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+mn-lt"/>
              </a:rPr>
              <a:t>Set the Requested Size on the property panel to </a:t>
            </a:r>
            <a:r>
              <a:rPr lang="en-US" altLang="en-US" sz="1800" i="1">
                <a:latin typeface="+mn-lt"/>
              </a:rPr>
              <a:t>0.5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 b="1">
                <a:latin typeface="+mn-lt"/>
              </a:rPr>
              <a:t>hit Return</a:t>
            </a:r>
          </a:p>
        </p:txBody>
      </p:sp>
      <p:sp>
        <p:nvSpPr>
          <p:cNvPr id="19474" name="AutoShape 13">
            <a:extLst>
              <a:ext uri="{FF2B5EF4-FFF2-40B4-BE49-F238E27FC236}">
                <a16:creationId xmlns:a16="http://schemas.microsoft.com/office/drawing/2014/main" id="{6439FE2C-622E-FA40-9FE1-0E5389C4247A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3651250" y="57896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75" name="Line 26">
            <a:extLst>
              <a:ext uri="{FF2B5EF4-FFF2-40B4-BE49-F238E27FC236}">
                <a16:creationId xmlns:a16="http://schemas.microsoft.com/office/drawing/2014/main" id="{EE9D1D22-D22A-D447-8A6A-81934C7786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70350" y="2932114"/>
            <a:ext cx="1695450" cy="547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7">
            <a:extLst>
              <a:ext uri="{FF2B5EF4-FFF2-40B4-BE49-F238E27FC236}">
                <a16:creationId xmlns:a16="http://schemas.microsoft.com/office/drawing/2014/main" id="{B3BA5D9A-B77F-1347-9747-6BA522C963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5900" y="4987926"/>
            <a:ext cx="1784350" cy="1590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Oval 8">
            <a:extLst>
              <a:ext uri="{FF2B5EF4-FFF2-40B4-BE49-F238E27FC236}">
                <a16:creationId xmlns:a16="http://schemas.microsoft.com/office/drawing/2014/main" id="{88FFBABB-C6C7-5C4E-A8BB-33328E42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59563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>
            <a:extLst>
              <a:ext uri="{FF2B5EF4-FFF2-40B4-BE49-F238E27FC236}">
                <a16:creationId xmlns:a16="http://schemas.microsoft.com/office/drawing/2014/main" id="{94430B93-9E0B-9142-BDE6-7F8B3AF0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241425"/>
            <a:ext cx="5386388" cy="368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11D7E9C5-D777-A74F-AEF4-3F241975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284288"/>
            <a:ext cx="2230438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0">
            <a:extLst>
              <a:ext uri="{FF2B5EF4-FFF2-40B4-BE49-F238E27FC236}">
                <a16:creationId xmlns:a16="http://schemas.microsoft.com/office/drawing/2014/main" id="{9BE112AD-C26A-004E-B470-AA2EB4DA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2" y="6034086"/>
            <a:ext cx="2751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Click the </a:t>
            </a:r>
            <a:r>
              <a:rPr lang="en-US" altLang="en-US" sz="1800" b="1" dirty="0">
                <a:latin typeface="+mn-lt"/>
              </a:rPr>
              <a:t>Mesh</a:t>
            </a:r>
            <a:r>
              <a:rPr lang="en-US" altLang="en-US" sz="1800" dirty="0">
                <a:latin typeface="+mn-lt"/>
              </a:rPr>
              <a:t> Button</a:t>
            </a:r>
          </a:p>
          <a:p>
            <a:endParaRPr lang="en-US" altLang="en-US" sz="1800" i="1" dirty="0">
              <a:latin typeface="+mn-lt"/>
            </a:endParaRPr>
          </a:p>
        </p:txBody>
      </p:sp>
      <p:sp>
        <p:nvSpPr>
          <p:cNvPr id="20484" name="Line 20">
            <a:extLst>
              <a:ext uri="{FF2B5EF4-FFF2-40B4-BE49-F238E27FC236}">
                <a16:creationId xmlns:a16="http://schemas.microsoft.com/office/drawing/2014/main" id="{BE2571F5-A6D5-8B49-BD20-45E73641D9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4189" y="1763714"/>
            <a:ext cx="746125" cy="1108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21">
            <a:extLst>
              <a:ext uri="{FF2B5EF4-FFF2-40B4-BE49-F238E27FC236}">
                <a16:creationId xmlns:a16="http://schemas.microsoft.com/office/drawing/2014/main" id="{3588CCFF-CCFF-374E-9487-438874AA63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0063" y="4719638"/>
            <a:ext cx="730250" cy="1009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Oval 26">
            <a:extLst>
              <a:ext uri="{FF2B5EF4-FFF2-40B4-BE49-F238E27FC236}">
                <a16:creationId xmlns:a16="http://schemas.microsoft.com/office/drawing/2014/main" id="{18968D99-D0AF-6644-B14A-6398E7850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514667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487" name="Oval 27">
            <a:extLst>
              <a:ext uri="{FF2B5EF4-FFF2-40B4-BE49-F238E27FC236}">
                <a16:creationId xmlns:a16="http://schemas.microsoft.com/office/drawing/2014/main" id="{9A59C5B2-8B13-0D43-A3D4-547A9FB88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604519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488" name="Text Box 28">
            <a:extLst>
              <a:ext uri="{FF2B5EF4-FFF2-40B4-BE49-F238E27FC236}">
                <a16:creationId xmlns:a16="http://schemas.microsoft.com/office/drawing/2014/main" id="{1471B1A6-8C68-CE43-B191-F62EC306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1" y="5105400"/>
            <a:ext cx="34337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Select the </a:t>
            </a:r>
            <a:r>
              <a:rPr lang="en-US" altLang="en-US" sz="1800" i="1" dirty="0">
                <a:latin typeface="+mn-lt"/>
              </a:rPr>
              <a:t>Sweep</a:t>
            </a:r>
            <a:r>
              <a:rPr lang="en-US" altLang="en-US" sz="1800" dirty="0">
                <a:latin typeface="+mn-lt"/>
              </a:rPr>
              <a:t> scheme from the dropdown menu next to Mesh Scheme</a:t>
            </a:r>
            <a:endParaRPr lang="en-US" altLang="en-US" sz="1800" b="1" dirty="0">
              <a:latin typeface="+mn-lt"/>
            </a:endParaRPr>
          </a:p>
        </p:txBody>
      </p:sp>
      <p:sp>
        <p:nvSpPr>
          <p:cNvPr id="20489" name="Oval 30">
            <a:extLst>
              <a:ext uri="{FF2B5EF4-FFF2-40B4-BE49-F238E27FC236}">
                <a16:creationId xmlns:a16="http://schemas.microsoft.com/office/drawing/2014/main" id="{CE2A46A0-CC4E-4E44-9E03-B2C43873E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52625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490" name="Oval 31">
            <a:extLst>
              <a:ext uri="{FF2B5EF4-FFF2-40B4-BE49-F238E27FC236}">
                <a16:creationId xmlns:a16="http://schemas.microsoft.com/office/drawing/2014/main" id="{D4139AA3-14FB-2946-8135-D81D3A41E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20002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491" name="AutoShape 32">
            <a:extLst>
              <a:ext uri="{FF2B5EF4-FFF2-40B4-BE49-F238E27FC236}">
                <a16:creationId xmlns:a16="http://schemas.microsoft.com/office/drawing/2014/main" id="{6F27243B-10AC-2C4A-AD53-B2EA53B976C3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3890963" y="52673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0492" name="AutoShape 33">
            <a:extLst>
              <a:ext uri="{FF2B5EF4-FFF2-40B4-BE49-F238E27FC236}">
                <a16:creationId xmlns:a16="http://schemas.microsoft.com/office/drawing/2014/main" id="{0EEE6EA3-331D-774A-BA0C-D951A8FD0EF9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2524125" y="18240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20493" name="Picture 34">
            <a:extLst>
              <a:ext uri="{FF2B5EF4-FFF2-40B4-BE49-F238E27FC236}">
                <a16:creationId xmlns:a16="http://schemas.microsoft.com/office/drawing/2014/main" id="{EAED240E-FAF1-6A48-85B5-0AE7F38B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7" y="6042024"/>
            <a:ext cx="2825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4" name="Rectangle 35">
            <a:extLst>
              <a:ext uri="{FF2B5EF4-FFF2-40B4-BE49-F238E27FC236}">
                <a16:creationId xmlns:a16="http://schemas.microsoft.com/office/drawing/2014/main" id="{86292212-6498-6F48-BAFC-F1AD2A668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 2.1</a:t>
            </a:r>
            <a:br>
              <a:rPr lang="en-US" altLang="en-US" dirty="0"/>
            </a:br>
            <a:r>
              <a:rPr lang="en-US" altLang="en-US" dirty="0"/>
              <a:t>Create a Hexahedral Mesh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>
            <a:extLst>
              <a:ext uri="{FF2B5EF4-FFF2-40B4-BE49-F238E27FC236}">
                <a16:creationId xmlns:a16="http://schemas.microsoft.com/office/drawing/2014/main" id="{C4C3472C-21EE-7F4F-9F3B-37EF60DD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6" y="1350963"/>
            <a:ext cx="5103813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8A945148-8D8E-1E40-B368-D023FCB1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1360488"/>
            <a:ext cx="2532063" cy="526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E728CD11-B7B1-2640-8BD0-11DC5F902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7663" y="275100"/>
            <a:ext cx="6791325" cy="849313"/>
          </a:xfrm>
          <a:noFill/>
        </p:spPr>
        <p:txBody>
          <a:bodyPr/>
          <a:lstStyle/>
          <a:p>
            <a:r>
              <a:rPr lang="en-US" altLang="en-US" dirty="0"/>
              <a:t>Exercise 2.1</a:t>
            </a:r>
            <a:br>
              <a:rPr lang="en-US" altLang="en-US" dirty="0"/>
            </a:br>
            <a:r>
              <a:rPr lang="en-US" altLang="en-US" dirty="0"/>
              <a:t>Create a Tetrahedral Mesh</a:t>
            </a:r>
            <a:endParaRPr lang="en-US" altLang="en-US" i="1" dirty="0"/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287EBE76-86E7-BD4D-B3E4-4402D43B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6238876"/>
            <a:ext cx="2751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+mn-lt"/>
              </a:rPr>
              <a:t>Click the Mesh Button</a:t>
            </a:r>
            <a:endParaRPr lang="en-US" altLang="en-US" sz="1800" i="1">
              <a:latin typeface="+mn-lt"/>
            </a:endParaRPr>
          </a:p>
        </p:txBody>
      </p:sp>
      <p:sp>
        <p:nvSpPr>
          <p:cNvPr id="21509" name="Line 4">
            <a:extLst>
              <a:ext uri="{FF2B5EF4-FFF2-40B4-BE49-F238E27FC236}">
                <a16:creationId xmlns:a16="http://schemas.microsoft.com/office/drawing/2014/main" id="{138EC758-80ED-CA47-9F13-FF7BB2473E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51313" y="1533526"/>
            <a:ext cx="950912" cy="1376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5">
            <a:extLst>
              <a:ext uri="{FF2B5EF4-FFF2-40B4-BE49-F238E27FC236}">
                <a16:creationId xmlns:a16="http://schemas.microsoft.com/office/drawing/2014/main" id="{195947D6-699C-8947-9674-AF15E0637B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5125" y="4613276"/>
            <a:ext cx="927100" cy="1012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Oval 9">
            <a:extLst>
              <a:ext uri="{FF2B5EF4-FFF2-40B4-BE49-F238E27FC236}">
                <a16:creationId xmlns:a16="http://schemas.microsoft.com/office/drawing/2014/main" id="{C7EA8C02-9EA0-1446-B501-190B39590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49625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2" name="Oval 10">
            <a:extLst>
              <a:ext uri="{FF2B5EF4-FFF2-40B4-BE49-F238E27FC236}">
                <a16:creationId xmlns:a16="http://schemas.microsoft.com/office/drawing/2014/main" id="{8FD4C84F-4C05-0B49-97EC-BBBAA5CB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56419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36F9728B-98BF-9A4B-B18F-F63ACDF3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4921250"/>
            <a:ext cx="4433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Delete the mesh and reset the volume by clicking on the Reset Button</a:t>
            </a:r>
            <a:endParaRPr lang="en-US" altLang="en-US" sz="1800" i="1" dirty="0">
              <a:latin typeface="+mn-lt"/>
            </a:endParaRPr>
          </a:p>
        </p:txBody>
      </p:sp>
      <p:sp>
        <p:nvSpPr>
          <p:cNvPr id="21514" name="Oval 12">
            <a:extLst>
              <a:ext uri="{FF2B5EF4-FFF2-40B4-BE49-F238E27FC236}">
                <a16:creationId xmlns:a16="http://schemas.microsoft.com/office/drawing/2014/main" id="{1B922C8D-F359-E84E-95FB-308F0D0DE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21431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5" name="Oval 13">
            <a:extLst>
              <a:ext uri="{FF2B5EF4-FFF2-40B4-BE49-F238E27FC236}">
                <a16:creationId xmlns:a16="http://schemas.microsoft.com/office/drawing/2014/main" id="{AC98C2EB-0306-6844-89E0-DFDA0505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62341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516" name="AutoShape 14">
            <a:extLst>
              <a:ext uri="{FF2B5EF4-FFF2-40B4-BE49-F238E27FC236}">
                <a16:creationId xmlns:a16="http://schemas.microsoft.com/office/drawing/2014/main" id="{2882E461-BCBD-7A4B-B752-7D9F19420735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3567113" y="19780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7" name="AutoShape 15">
            <a:extLst>
              <a:ext uri="{FF2B5EF4-FFF2-40B4-BE49-F238E27FC236}">
                <a16:creationId xmlns:a16="http://schemas.microsoft.com/office/drawing/2014/main" id="{409CC17A-0015-4B48-9C54-756931737448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3987800" y="61023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21518" name="Picture 16">
            <a:extLst>
              <a:ext uri="{FF2B5EF4-FFF2-40B4-BE49-F238E27FC236}">
                <a16:creationId xmlns:a16="http://schemas.microsoft.com/office/drawing/2014/main" id="{D90D0221-A250-0446-86E1-DE66701A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4" y="6254750"/>
            <a:ext cx="2825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9" name="Oval 19">
            <a:extLst>
              <a:ext uri="{FF2B5EF4-FFF2-40B4-BE49-F238E27FC236}">
                <a16:creationId xmlns:a16="http://schemas.microsoft.com/office/drawing/2014/main" id="{DB5841E2-4701-E047-A306-70097847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62595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1520" name="Text Box 20">
            <a:extLst>
              <a:ext uri="{FF2B5EF4-FFF2-40B4-BE49-F238E27FC236}">
                <a16:creationId xmlns:a16="http://schemas.microsoft.com/office/drawing/2014/main" id="{5FE2706B-91E4-164B-BAA0-915FA2762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5600700"/>
            <a:ext cx="470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+mn-lt"/>
              </a:rPr>
              <a:t>Choose the </a:t>
            </a:r>
            <a:r>
              <a:rPr lang="en-US" altLang="en-US" sz="1800" i="1">
                <a:latin typeface="+mn-lt"/>
              </a:rPr>
              <a:t>Tetmesh</a:t>
            </a:r>
            <a:r>
              <a:rPr lang="en-US" altLang="en-US" sz="1800">
                <a:latin typeface="+mn-lt"/>
              </a:rPr>
              <a:t> scheme from the dropdown menu next to Mesh Scheme</a:t>
            </a:r>
            <a:endParaRPr lang="en-US" altLang="en-US" sz="1800" i="1">
              <a:latin typeface="+mn-lt"/>
            </a:endParaRPr>
          </a:p>
        </p:txBody>
      </p:sp>
      <p:sp>
        <p:nvSpPr>
          <p:cNvPr id="21521" name="AutoShape 21">
            <a:extLst>
              <a:ext uri="{FF2B5EF4-FFF2-40B4-BE49-F238E27FC236}">
                <a16:creationId xmlns:a16="http://schemas.microsoft.com/office/drawing/2014/main" id="{BEC62CDE-ACF7-1943-A837-3B23DEBDD7C3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2330450" y="19827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22" name="Oval 22">
            <a:extLst>
              <a:ext uri="{FF2B5EF4-FFF2-40B4-BE49-F238E27FC236}">
                <a16:creationId xmlns:a16="http://schemas.microsoft.com/office/drawing/2014/main" id="{B2115E23-6BDB-2044-98BB-C88312826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22955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21523" name="Picture 23">
            <a:extLst>
              <a:ext uri="{FF2B5EF4-FFF2-40B4-BE49-F238E27FC236}">
                <a16:creationId xmlns:a16="http://schemas.microsoft.com/office/drawing/2014/main" id="{8CCB4AA2-C6B6-754E-8550-AD6E3F99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5218114"/>
            <a:ext cx="2730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9571</TotalTime>
  <Words>200</Words>
  <Application>Microsoft Macintosh PowerPoint</Application>
  <PresentationFormat>Widescreen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Courier New</vt:lpstr>
      <vt:lpstr>ＭＳ Ｐゴシック</vt:lpstr>
      <vt:lpstr>Open Sans Light</vt:lpstr>
      <vt:lpstr>Open Sans</vt:lpstr>
      <vt:lpstr>Times New Roman</vt:lpstr>
      <vt:lpstr>Open Sans bold</vt:lpstr>
      <vt:lpstr>Arial Black</vt:lpstr>
      <vt:lpstr>Arial</vt:lpstr>
      <vt:lpstr>Wingdings</vt:lpstr>
      <vt:lpstr>Sandia Angles</vt:lpstr>
      <vt:lpstr>Getting Started</vt:lpstr>
      <vt:lpstr>Exercise 2.1 Getting Started</vt:lpstr>
      <vt:lpstr>Exercise 2.1 Import the Solid Model</vt:lpstr>
      <vt:lpstr>Exercise 2.1 Set the Mesh Size</vt:lpstr>
      <vt:lpstr>Exercise 2.1 Create a Hexahedral Mesh</vt:lpstr>
      <vt:lpstr>Exercise 2.1 Create a Tetrahedral Mesh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Zac White</cp:lastModifiedBy>
  <cp:revision>473</cp:revision>
  <dcterms:created xsi:type="dcterms:W3CDTF">2018-07-21T13:25:45Z</dcterms:created>
  <dcterms:modified xsi:type="dcterms:W3CDTF">2023-08-15T20:03:11Z</dcterms:modified>
</cp:coreProperties>
</file>