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04"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7" r:id="rId22"/>
    <p:sldId id="274" r:id="rId23"/>
    <p:sldId id="278" r:id="rId24"/>
    <p:sldId id="279" r:id="rId25"/>
    <p:sldId id="280" r:id="rId26"/>
    <p:sldId id="281" r:id="rId27"/>
    <p:sldId id="282" r:id="rId28"/>
    <p:sldId id="283" r:id="rId29"/>
    <p:sldId id="284" r:id="rId30"/>
    <p:sldId id="286" r:id="rId31"/>
    <p:sldId id="285" r:id="rId32"/>
    <p:sldId id="287" r:id="rId33"/>
    <p:sldId id="288" r:id="rId34"/>
    <p:sldId id="289" r:id="rId35"/>
  </p:sldIdLst>
  <p:sldSz cx="12192000" cy="6858000"/>
  <p:notesSz cx="6991350" cy="92805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41"/>
    <p:restoredTop sz="94613"/>
  </p:normalViewPr>
  <p:slideViewPr>
    <p:cSldViewPr>
      <p:cViewPr varScale="1">
        <p:scale>
          <a:sx n="68" d="100"/>
          <a:sy n="68" d="100"/>
        </p:scale>
        <p:origin x="114" y="60"/>
      </p:cViewPr>
      <p:guideLst>
        <p:guide orient="horz" pos="2160"/>
        <p:guide pos="3840"/>
      </p:guideLst>
    </p:cSldViewPr>
  </p:slideViewPr>
  <p:outlineViewPr>
    <p:cViewPr varScale="1">
      <p:scale>
        <a:sx n="170" d="200"/>
        <a:sy n="170" d="200"/>
      </p:scale>
      <p:origin x="-784" y="-88"/>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AutoShape 1">
            <a:extLst>
              <a:ext uri="{FF2B5EF4-FFF2-40B4-BE49-F238E27FC236}">
                <a16:creationId xmlns:a16="http://schemas.microsoft.com/office/drawing/2014/main" id="{D4C48A47-4451-4ABB-B127-EF3FD2E4227C}"/>
              </a:ext>
            </a:extLst>
          </p:cNvPr>
          <p:cNvSpPr>
            <a:spLocks noChangeArrowheads="1"/>
          </p:cNvSpPr>
          <p:nvPr/>
        </p:nvSpPr>
        <p:spPr bwMode="auto">
          <a:xfrm>
            <a:off x="0" y="0"/>
            <a:ext cx="6991350" cy="9280525"/>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2000"/>
              </a:lnSpc>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1pPr>
            <a:lvl2pPr marL="742950" indent="-285750">
              <a:lnSpc>
                <a:spcPct val="82000"/>
              </a:lnSpc>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2pPr>
            <a:lvl3pPr marL="1143000" indent="-228600">
              <a:lnSpc>
                <a:spcPct val="82000"/>
              </a:lnSpc>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3pPr>
            <a:lvl4pPr marL="1600200" indent="-228600">
              <a:lnSpc>
                <a:spcPct val="82000"/>
              </a:lnSpc>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4pPr>
            <a:lvl5pPr marL="2057400" indent="-228600">
              <a:lnSpc>
                <a:spcPct val="82000"/>
              </a:lnSpc>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lnSpc>
                <a:spcPct val="82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lnSpc>
                <a:spcPct val="82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lnSpc>
                <a:spcPct val="82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lnSpc>
                <a:spcPct val="82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9pPr>
          </a:lstStyle>
          <a:p>
            <a:pPr>
              <a:defRPr/>
            </a:pPr>
            <a:endParaRPr lang="en-US" altLang="en-US"/>
          </a:p>
        </p:txBody>
      </p:sp>
      <p:sp>
        <p:nvSpPr>
          <p:cNvPr id="14339" name="AutoShape 2">
            <a:extLst>
              <a:ext uri="{FF2B5EF4-FFF2-40B4-BE49-F238E27FC236}">
                <a16:creationId xmlns:a16="http://schemas.microsoft.com/office/drawing/2014/main" id="{945F750C-A680-41D7-B2BD-AB0C03C6D54C}"/>
              </a:ext>
            </a:extLst>
          </p:cNvPr>
          <p:cNvSpPr>
            <a:spLocks noChangeArrowheads="1"/>
          </p:cNvSpPr>
          <p:nvPr/>
        </p:nvSpPr>
        <p:spPr bwMode="auto">
          <a:xfrm>
            <a:off x="0" y="0"/>
            <a:ext cx="6991350" cy="9280525"/>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2000"/>
              </a:lnSpc>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1pPr>
            <a:lvl2pPr marL="742950" indent="-285750">
              <a:lnSpc>
                <a:spcPct val="82000"/>
              </a:lnSpc>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2pPr>
            <a:lvl3pPr marL="1143000" indent="-228600">
              <a:lnSpc>
                <a:spcPct val="82000"/>
              </a:lnSpc>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3pPr>
            <a:lvl4pPr marL="1600200" indent="-228600">
              <a:lnSpc>
                <a:spcPct val="82000"/>
              </a:lnSpc>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4pPr>
            <a:lvl5pPr marL="2057400" indent="-228600">
              <a:lnSpc>
                <a:spcPct val="82000"/>
              </a:lnSpc>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lnSpc>
                <a:spcPct val="82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lnSpc>
                <a:spcPct val="82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lnSpc>
                <a:spcPct val="82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lnSpc>
                <a:spcPct val="82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9pPr>
          </a:lstStyle>
          <a:p>
            <a:pPr>
              <a:defRPr/>
            </a:pPr>
            <a:endParaRPr lang="en-US" altLang="en-US"/>
          </a:p>
        </p:txBody>
      </p:sp>
      <p:sp>
        <p:nvSpPr>
          <p:cNvPr id="14340" name="AutoShape 3">
            <a:extLst>
              <a:ext uri="{FF2B5EF4-FFF2-40B4-BE49-F238E27FC236}">
                <a16:creationId xmlns:a16="http://schemas.microsoft.com/office/drawing/2014/main" id="{043283C4-C29B-4E4A-B7CD-5D0A67D38FAE}"/>
              </a:ext>
            </a:extLst>
          </p:cNvPr>
          <p:cNvSpPr>
            <a:spLocks noChangeArrowheads="1"/>
          </p:cNvSpPr>
          <p:nvPr/>
        </p:nvSpPr>
        <p:spPr bwMode="auto">
          <a:xfrm>
            <a:off x="0" y="0"/>
            <a:ext cx="6991350" cy="9280525"/>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2000"/>
              </a:lnSpc>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1pPr>
            <a:lvl2pPr marL="742950" indent="-285750">
              <a:lnSpc>
                <a:spcPct val="82000"/>
              </a:lnSpc>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2pPr>
            <a:lvl3pPr marL="1143000" indent="-228600">
              <a:lnSpc>
                <a:spcPct val="82000"/>
              </a:lnSpc>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3pPr>
            <a:lvl4pPr marL="1600200" indent="-228600">
              <a:lnSpc>
                <a:spcPct val="82000"/>
              </a:lnSpc>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4pPr>
            <a:lvl5pPr marL="2057400" indent="-228600">
              <a:lnSpc>
                <a:spcPct val="82000"/>
              </a:lnSpc>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lnSpc>
                <a:spcPct val="82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lnSpc>
                <a:spcPct val="82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lnSpc>
                <a:spcPct val="82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lnSpc>
                <a:spcPct val="82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9pPr>
          </a:lstStyle>
          <a:p>
            <a:pPr>
              <a:defRPr/>
            </a:pPr>
            <a:endParaRPr lang="en-US" altLang="en-US"/>
          </a:p>
        </p:txBody>
      </p:sp>
      <p:sp>
        <p:nvSpPr>
          <p:cNvPr id="14341" name="AutoShape 4">
            <a:extLst>
              <a:ext uri="{FF2B5EF4-FFF2-40B4-BE49-F238E27FC236}">
                <a16:creationId xmlns:a16="http://schemas.microsoft.com/office/drawing/2014/main" id="{5727C867-C7ED-4552-8681-3378DEBA363F}"/>
              </a:ext>
            </a:extLst>
          </p:cNvPr>
          <p:cNvSpPr>
            <a:spLocks noChangeArrowheads="1"/>
          </p:cNvSpPr>
          <p:nvPr/>
        </p:nvSpPr>
        <p:spPr bwMode="auto">
          <a:xfrm>
            <a:off x="0" y="0"/>
            <a:ext cx="6991350" cy="9280525"/>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2000"/>
              </a:lnSpc>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1pPr>
            <a:lvl2pPr marL="742950" indent="-285750">
              <a:lnSpc>
                <a:spcPct val="82000"/>
              </a:lnSpc>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2pPr>
            <a:lvl3pPr marL="1143000" indent="-228600">
              <a:lnSpc>
                <a:spcPct val="82000"/>
              </a:lnSpc>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3pPr>
            <a:lvl4pPr marL="1600200" indent="-228600">
              <a:lnSpc>
                <a:spcPct val="82000"/>
              </a:lnSpc>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4pPr>
            <a:lvl5pPr marL="2057400" indent="-228600">
              <a:lnSpc>
                <a:spcPct val="82000"/>
              </a:lnSpc>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lnSpc>
                <a:spcPct val="82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lnSpc>
                <a:spcPct val="82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lnSpc>
                <a:spcPct val="82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lnSpc>
                <a:spcPct val="82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9pPr>
          </a:lstStyle>
          <a:p>
            <a:pPr>
              <a:defRPr/>
            </a:pPr>
            <a:endParaRPr lang="en-US" altLang="en-US"/>
          </a:p>
        </p:txBody>
      </p:sp>
      <p:sp>
        <p:nvSpPr>
          <p:cNvPr id="2053" name="Rectangle 5">
            <a:extLst>
              <a:ext uri="{FF2B5EF4-FFF2-40B4-BE49-F238E27FC236}">
                <a16:creationId xmlns:a16="http://schemas.microsoft.com/office/drawing/2014/main" id="{B0B28067-CD39-4BBB-957D-5856F164ECE9}"/>
              </a:ext>
            </a:extLst>
          </p:cNvPr>
          <p:cNvSpPr>
            <a:spLocks noGrp="1" noChangeArrowheads="1"/>
          </p:cNvSpPr>
          <p:nvPr>
            <p:ph type="hdr"/>
          </p:nvPr>
        </p:nvSpPr>
        <p:spPr bwMode="auto">
          <a:xfrm>
            <a:off x="0" y="0"/>
            <a:ext cx="3022600" cy="463550"/>
          </a:xfrm>
          <a:prstGeom prst="rect">
            <a:avLst/>
          </a:prstGeom>
          <a:noFill/>
          <a:ln>
            <a:noFill/>
          </a:ln>
          <a:effectLst/>
          <a:extLst>
            <a:ext uri="{909E8E84-426E-40dd-AFC4-6F175D3DCCD1}"/>
            <a:ext uri="{91240B29-F687-4f45-9708-019B960494DF}"/>
            <a:ext uri="{AF507438-7753-43e0-B8FC-AC1667EBCBE1}"/>
          </a:extLst>
        </p:spPr>
        <p:txBody>
          <a:bodyPr vert="horz" wrap="square" lIns="92880" tIns="46440" rIns="92880" bIns="46440" numCol="1" anchor="t" anchorCtr="0" compatLnSpc="1">
            <a:prstTxWarp prst="textNoShape">
              <a:avLst/>
            </a:prstTxWarp>
          </a:bodyPr>
          <a:lstStyle>
            <a:lvl1pPr>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1pPr>
          </a:lstStyle>
          <a:p>
            <a:pPr>
              <a:defRPr/>
            </a:pPr>
            <a:endParaRPr lang="en-US" altLang="en-US"/>
          </a:p>
        </p:txBody>
      </p:sp>
      <p:sp>
        <p:nvSpPr>
          <p:cNvPr id="2054" name="Rectangle 6">
            <a:extLst>
              <a:ext uri="{FF2B5EF4-FFF2-40B4-BE49-F238E27FC236}">
                <a16:creationId xmlns:a16="http://schemas.microsoft.com/office/drawing/2014/main" id="{BCF6ABFC-D629-462C-883E-5F9B8CE11D08}"/>
              </a:ext>
            </a:extLst>
          </p:cNvPr>
          <p:cNvSpPr>
            <a:spLocks noGrp="1" noChangeArrowheads="1"/>
          </p:cNvSpPr>
          <p:nvPr>
            <p:ph type="dt"/>
          </p:nvPr>
        </p:nvSpPr>
        <p:spPr bwMode="auto">
          <a:xfrm>
            <a:off x="3962400" y="0"/>
            <a:ext cx="3022600" cy="463550"/>
          </a:xfrm>
          <a:prstGeom prst="rect">
            <a:avLst/>
          </a:prstGeom>
          <a:noFill/>
          <a:ln>
            <a:noFill/>
          </a:ln>
          <a:effectLst/>
          <a:extLst>
            <a:ext uri="{909E8E84-426E-40dd-AFC4-6F175D3DCCD1}"/>
            <a:ext uri="{91240B29-F687-4f45-9708-019B960494DF}"/>
            <a:ext uri="{AF507438-7753-43e0-B8FC-AC1667EBCBE1}"/>
          </a:extLst>
        </p:spPr>
        <p:txBody>
          <a:bodyPr vert="horz" wrap="square" lIns="92880" tIns="46440" rIns="92880" bIns="46440" numCol="1" anchor="t" anchorCtr="0" compatLnSpc="1">
            <a:prstTxWarp prst="textNoShape">
              <a:avLst/>
            </a:prstTxWarp>
          </a:bodyPr>
          <a:lstStyle>
            <a:lvl1pPr algn="r">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1pPr>
          </a:lstStyle>
          <a:p>
            <a:pPr>
              <a:defRPr/>
            </a:pPr>
            <a:endParaRPr lang="en-US" altLang="en-US"/>
          </a:p>
        </p:txBody>
      </p:sp>
      <p:sp>
        <p:nvSpPr>
          <p:cNvPr id="3080" name="Rectangle 7">
            <a:extLst>
              <a:ext uri="{FF2B5EF4-FFF2-40B4-BE49-F238E27FC236}">
                <a16:creationId xmlns:a16="http://schemas.microsoft.com/office/drawing/2014/main" id="{458C2EF6-0929-4556-BF80-CF48A42DE2EA}"/>
              </a:ext>
            </a:extLst>
          </p:cNvPr>
          <p:cNvSpPr>
            <a:spLocks noGrp="1" noRot="1" noChangeAspect="1" noChangeArrowheads="1"/>
          </p:cNvSpPr>
          <p:nvPr>
            <p:ph type="sldImg"/>
          </p:nvPr>
        </p:nvSpPr>
        <p:spPr bwMode="auto">
          <a:xfrm>
            <a:off x="401638" y="696913"/>
            <a:ext cx="6183312" cy="3478212"/>
          </a:xfrm>
          <a:prstGeom prst="rect">
            <a:avLst/>
          </a:prstGeom>
          <a:solidFill>
            <a:srgbClr val="FFFFFF"/>
          </a:solidFill>
          <a:ln w="9360">
            <a:solidFill>
              <a:srgbClr val="000000"/>
            </a:solidFill>
            <a:miter lim="800000"/>
            <a:headEnd/>
            <a:tailEnd/>
          </a:ln>
        </p:spPr>
      </p:sp>
      <p:sp>
        <p:nvSpPr>
          <p:cNvPr id="2" name="Rectangle 8">
            <a:extLst>
              <a:ext uri="{FF2B5EF4-FFF2-40B4-BE49-F238E27FC236}">
                <a16:creationId xmlns:a16="http://schemas.microsoft.com/office/drawing/2014/main" id="{C5643006-D0AC-4A81-A175-0170C6AEC5C6}"/>
              </a:ext>
            </a:extLst>
          </p:cNvPr>
          <p:cNvSpPr>
            <a:spLocks noGrp="1" noChangeArrowheads="1"/>
          </p:cNvSpPr>
          <p:nvPr>
            <p:ph type="body"/>
          </p:nvPr>
        </p:nvSpPr>
        <p:spPr bwMode="auto">
          <a:xfrm>
            <a:off x="931863" y="4408488"/>
            <a:ext cx="5121275" cy="4171950"/>
          </a:xfrm>
          <a:prstGeom prst="rect">
            <a:avLst/>
          </a:prstGeom>
          <a:noFill/>
          <a:ln>
            <a:noFill/>
          </a:ln>
          <a:effectLst/>
          <a:extLst>
            <a:ext uri="{909E8E84-426E-40dd-AFC4-6F175D3DCCD1}"/>
            <a:ext uri="{91240B29-F687-4f45-9708-019B960494DF}"/>
            <a:ext uri="{AF507438-7753-43e0-B8FC-AC1667EBCBE1}"/>
          </a:extLst>
        </p:spPr>
        <p:txBody>
          <a:bodyPr vert="horz" wrap="square" lIns="92880" tIns="46440" rIns="92880" bIns="46440" numCol="1" anchor="t" anchorCtr="0" compatLnSpc="1">
            <a:prstTxWarp prst="textNoShape">
              <a:avLst/>
            </a:prstTxWarp>
          </a:bodyPr>
          <a:lstStyle/>
          <a:p>
            <a:pPr lvl="0"/>
            <a:endParaRPr lang="en-US" altLang="en-US" noProof="0"/>
          </a:p>
        </p:txBody>
      </p:sp>
      <p:sp>
        <p:nvSpPr>
          <p:cNvPr id="2057" name="Rectangle 9">
            <a:extLst>
              <a:ext uri="{FF2B5EF4-FFF2-40B4-BE49-F238E27FC236}">
                <a16:creationId xmlns:a16="http://schemas.microsoft.com/office/drawing/2014/main" id="{DE3F500D-996F-442A-8EDA-EEEB4CF77117}"/>
              </a:ext>
            </a:extLst>
          </p:cNvPr>
          <p:cNvSpPr>
            <a:spLocks noGrp="1" noChangeArrowheads="1"/>
          </p:cNvSpPr>
          <p:nvPr>
            <p:ph type="ftr"/>
          </p:nvPr>
        </p:nvSpPr>
        <p:spPr bwMode="auto">
          <a:xfrm>
            <a:off x="0" y="8818563"/>
            <a:ext cx="3022600" cy="463550"/>
          </a:xfrm>
          <a:prstGeom prst="rect">
            <a:avLst/>
          </a:prstGeom>
          <a:noFill/>
          <a:ln>
            <a:noFill/>
          </a:ln>
          <a:effectLst/>
          <a:extLst>
            <a:ext uri="{909E8E84-426E-40dd-AFC4-6F175D3DCCD1}"/>
            <a:ext uri="{91240B29-F687-4f45-9708-019B960494DF}"/>
            <a:ext uri="{AF507438-7753-43e0-B8FC-AC1667EBCBE1}"/>
          </a:extLst>
        </p:spPr>
        <p:txBody>
          <a:bodyPr vert="horz" wrap="square" lIns="92880" tIns="46440" rIns="92880" bIns="46440" numCol="1" anchor="b" anchorCtr="0" compatLnSpc="1">
            <a:prstTxWarp prst="textNoShape">
              <a:avLst/>
            </a:prstTxWarp>
          </a:bodyPr>
          <a:lstStyle>
            <a:lvl1pPr>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1pPr>
          </a:lstStyle>
          <a:p>
            <a:pPr>
              <a:defRPr/>
            </a:pPr>
            <a:endParaRPr lang="en-US" altLang="en-US"/>
          </a:p>
        </p:txBody>
      </p:sp>
      <p:sp>
        <p:nvSpPr>
          <p:cNvPr id="2058" name="Rectangle 10">
            <a:extLst>
              <a:ext uri="{FF2B5EF4-FFF2-40B4-BE49-F238E27FC236}">
                <a16:creationId xmlns:a16="http://schemas.microsoft.com/office/drawing/2014/main" id="{7E093D49-45CF-4201-820E-1B29FD1D2561}"/>
              </a:ext>
            </a:extLst>
          </p:cNvPr>
          <p:cNvSpPr>
            <a:spLocks noGrp="1" noChangeArrowheads="1"/>
          </p:cNvSpPr>
          <p:nvPr>
            <p:ph type="sldNum"/>
          </p:nvPr>
        </p:nvSpPr>
        <p:spPr bwMode="auto">
          <a:xfrm>
            <a:off x="3962400" y="8818563"/>
            <a:ext cx="3022600" cy="463550"/>
          </a:xfrm>
          <a:prstGeom prst="rect">
            <a:avLst/>
          </a:prstGeom>
          <a:noFill/>
          <a:ln>
            <a:noFill/>
          </a:ln>
          <a:effectLst/>
          <a:extLst>
            <a:ext uri="{909E8E84-426E-40dd-AFC4-6F175D3DCCD1}"/>
            <a:ext uri="{91240B29-F687-4f45-9708-019B960494DF}"/>
            <a:ext uri="{AF507438-7753-43e0-B8FC-AC1667EBCBE1}"/>
          </a:extLst>
        </p:spPr>
        <p:txBody>
          <a:bodyPr vert="horz" wrap="square" lIns="92880" tIns="46440" rIns="92880" bIns="46440" numCol="1" anchor="b" anchorCtr="0" compatLnSpc="1">
            <a:prstTxWarp prst="textNoShape">
              <a:avLst/>
            </a:prstTxWarp>
          </a:bodyPr>
          <a:lstStyle>
            <a:lvl1pPr algn="r">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defRPr>
            </a:lvl1pPr>
          </a:lstStyle>
          <a:p>
            <a:fld id="{9D3E9FDC-E39B-450B-803F-3C6E3FD94CCC}"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S PGothic" panose="020B0600070205080204" pitchFamily="34" charset="-128"/>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0">
            <a:extLst>
              <a:ext uri="{FF2B5EF4-FFF2-40B4-BE49-F238E27FC236}">
                <a16:creationId xmlns:a16="http://schemas.microsoft.com/office/drawing/2014/main" id="{D47D1EED-09A1-4E3D-AA6D-4C47811C12C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4FBB7971-73E0-4729-AF9C-835F623CBABE}" type="slidenum">
              <a:rPr lang="en-GB" altLang="en-US">
                <a:ea typeface="Arial Unicode MS" pitchFamily="34" charset="-128"/>
              </a:rPr>
              <a:pPr>
                <a:spcBef>
                  <a:spcPct val="0"/>
                </a:spcBef>
              </a:pPr>
              <a:t>1</a:t>
            </a:fld>
            <a:endParaRPr lang="en-GB" altLang="en-US">
              <a:ea typeface="Arial Unicode MS" pitchFamily="34" charset="-128"/>
            </a:endParaRPr>
          </a:p>
        </p:txBody>
      </p:sp>
      <p:sp>
        <p:nvSpPr>
          <p:cNvPr id="5123" name="Text Box 1">
            <a:extLst>
              <a:ext uri="{FF2B5EF4-FFF2-40B4-BE49-F238E27FC236}">
                <a16:creationId xmlns:a16="http://schemas.microsoft.com/office/drawing/2014/main" id="{3B2AC64C-6992-4802-B8A5-75404ED82F8B}"/>
              </a:ext>
            </a:extLst>
          </p:cNvPr>
          <p:cNvSpPr txBox="1">
            <a:spLocks noChangeArrowheads="1"/>
          </p:cNvSpPr>
          <p:nvPr/>
        </p:nvSpPr>
        <p:spPr bwMode="auto">
          <a:xfrm>
            <a:off x="1187450" y="701675"/>
            <a:ext cx="4618038" cy="3468688"/>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a:lnSpc>
                <a:spcPct val="82000"/>
              </a:lnSpc>
              <a:spcBef>
                <a:spcPct val="0"/>
              </a:spcBef>
            </a:pPr>
            <a:endParaRPr lang="en-US" altLang="en-US" sz="2400">
              <a:solidFill>
                <a:schemeClr val="bg1"/>
              </a:solidFill>
              <a:ea typeface="Arial Unicode MS" pitchFamily="34" charset="-128"/>
            </a:endParaRPr>
          </a:p>
        </p:txBody>
      </p:sp>
      <p:sp>
        <p:nvSpPr>
          <p:cNvPr id="5124" name="Rectangle 2">
            <a:extLst>
              <a:ext uri="{FF2B5EF4-FFF2-40B4-BE49-F238E27FC236}">
                <a16:creationId xmlns:a16="http://schemas.microsoft.com/office/drawing/2014/main" id="{84E75FA4-0943-46C1-9DA5-A5F77D8AEAD9}"/>
              </a:ext>
            </a:extLst>
          </p:cNvPr>
          <p:cNvSpPr>
            <a:spLocks noGrp="1" noChangeArrowheads="1"/>
          </p:cNvSpPr>
          <p:nvPr>
            <p:ph type="body"/>
          </p:nvPr>
        </p:nvSpPr>
        <p:spPr>
          <a:xfrm>
            <a:off x="931863" y="4408488"/>
            <a:ext cx="5122862" cy="4173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a:latin typeface="Times New Roman" panose="02020603050405020304" pitchFamily="18" charset="0"/>
              </a:rPr>
              <a:t>Type: FORMAL - Training</a:t>
            </a:r>
          </a:p>
          <a:p>
            <a:r>
              <a:rPr lang="en-US" altLang="en-US">
                <a:latin typeface="Times New Roman" panose="02020603050405020304" pitchFamily="18" charset="0"/>
              </a:rPr>
              <a:t>Title: Cubit 200 Training</a:t>
            </a:r>
          </a:p>
          <a:p>
            <a:r>
              <a:rPr lang="en-US" altLang="en-US">
                <a:latin typeface="Times New Roman" panose="02020603050405020304" pitchFamily="18" charset="0"/>
              </a:rPr>
              <a:t>SAND Number: SAND2020-0682 TR</a:t>
            </a:r>
          </a:p>
          <a:p>
            <a:r>
              <a:rPr lang="en-US" altLang="en-US">
                <a:latin typeface="Times New Roman" panose="02020603050405020304" pitchFamily="18" charset="0"/>
              </a:rPr>
              <a:t>Contact: Hensley,Trevor Michael</a:t>
            </a:r>
          </a:p>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3E39B1EE-89B0-4E71-9A5A-AA2482E8C9A3}"/>
              </a:ext>
            </a:extLst>
          </p:cNvPr>
          <p:cNvSpPr>
            <a:spLocks noGrp="1" noRot="1" noChangeAspect="1" noChangeArrowheads="1" noTextEdit="1"/>
          </p:cNvSpPr>
          <p:nvPr>
            <p:ph type="sldImg"/>
          </p:nvPr>
        </p:nvSpPr>
        <p:spPr>
          <a:xfrm>
            <a:off x="401638" y="696913"/>
            <a:ext cx="6183312" cy="3478212"/>
          </a:xfrm>
          <a:ln/>
        </p:spPr>
      </p:sp>
      <p:sp>
        <p:nvSpPr>
          <p:cNvPr id="7171" name="Notes Placeholder 2">
            <a:extLst>
              <a:ext uri="{FF2B5EF4-FFF2-40B4-BE49-F238E27FC236}">
                <a16:creationId xmlns:a16="http://schemas.microsoft.com/office/drawing/2014/main" id="{5109A5A0-0263-4E8F-9BEE-711CA01B936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In the pass we have used</a:t>
            </a:r>
          </a:p>
          <a:p>
            <a:r>
              <a:rPr lang="en-US" altLang="en-US">
                <a:solidFill>
                  <a:schemeClr val="tx1"/>
                </a:solidFill>
                <a:latin typeface="courier"/>
              </a:rPr>
              <a:t>CUBIT&gt; sculpt parallel path mpiexec "C:\Program Files\Microsoft MPI\Bin\mpiexec.exe"</a:t>
            </a:r>
          </a:p>
          <a:p>
            <a:endParaRPr lang="en-US" altLang="en-US">
              <a:latin typeface="Times New Roman" panose="02020603050405020304" pitchFamily="18" charset="0"/>
            </a:endParaRPr>
          </a:p>
        </p:txBody>
      </p:sp>
      <p:sp>
        <p:nvSpPr>
          <p:cNvPr id="7172" name="Slide Number Placeholder 3">
            <a:extLst>
              <a:ext uri="{FF2B5EF4-FFF2-40B4-BE49-F238E27FC236}">
                <a16:creationId xmlns:a16="http://schemas.microsoft.com/office/drawing/2014/main" id="{62CC8B5F-1930-4D9F-B0FD-81C6B41FEFA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AE64199A-0C48-4270-AF6F-2D17B2124037}" type="slidenum">
              <a:rPr lang="en-GB" altLang="en-US">
                <a:ea typeface="Arial Unicode MS" pitchFamily="34" charset="-128"/>
              </a:rPr>
              <a:pPr>
                <a:spcBef>
                  <a:spcPct val="0"/>
                </a:spcBef>
              </a:pPr>
              <a:t>2</a:t>
            </a:fld>
            <a:endParaRPr lang="en-GB" altLang="en-US">
              <a:ea typeface="Arial Unicode MS"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369B8480-45E5-45C4-85B7-B7A128BFED1F}"/>
              </a:ext>
            </a:extLst>
          </p:cNvPr>
          <p:cNvSpPr>
            <a:spLocks noGrp="1" noRot="1" noChangeAspect="1" noChangeArrowheads="1" noTextEdit="1"/>
          </p:cNvSpPr>
          <p:nvPr>
            <p:ph type="sldImg"/>
          </p:nvPr>
        </p:nvSpPr>
        <p:spPr>
          <a:xfrm>
            <a:off x="401638" y="696913"/>
            <a:ext cx="6183312" cy="3478212"/>
          </a:xfrm>
          <a:ln/>
        </p:spPr>
      </p:sp>
      <p:sp>
        <p:nvSpPr>
          <p:cNvPr id="19459" name="Notes Placeholder 2">
            <a:extLst>
              <a:ext uri="{FF2B5EF4-FFF2-40B4-BE49-F238E27FC236}">
                <a16:creationId xmlns:a16="http://schemas.microsoft.com/office/drawing/2014/main" id="{B09E500E-89E2-409F-B82B-EE590EDE4A4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Times New Roman" panose="02020603050405020304" pitchFamily="18" charset="0"/>
            </a:endParaRPr>
          </a:p>
        </p:txBody>
      </p:sp>
      <p:sp>
        <p:nvSpPr>
          <p:cNvPr id="17412" name="Slide Number Placeholder 3">
            <a:extLst>
              <a:ext uri="{FF2B5EF4-FFF2-40B4-BE49-F238E27FC236}">
                <a16:creationId xmlns:a16="http://schemas.microsoft.com/office/drawing/2014/main" id="{ADBE26C2-1B48-41A3-AF60-54730B251D03}"/>
              </a:ext>
            </a:extLst>
          </p:cNvPr>
          <p:cNvSpPr>
            <a:spLocks noGrp="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415CC7D5-D938-4346-A671-207C1D78EAFB}" type="slidenum">
              <a:rPr lang="en-GB" altLang="en-US">
                <a:ea typeface="Arial Unicode MS" pitchFamily="34" charset="-128"/>
              </a:rPr>
              <a:pPr>
                <a:spcBef>
                  <a:spcPct val="0"/>
                </a:spcBef>
              </a:pPr>
              <a:t>13</a:t>
            </a:fld>
            <a:endParaRPr lang="en-GB" altLang="en-US">
              <a:ea typeface="Arial Unicode MS"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1BBB9A17-2AAB-4BD3-A16B-BFEE16777390}"/>
              </a:ext>
            </a:extLst>
          </p:cNvPr>
          <p:cNvSpPr>
            <a:spLocks noGrp="1" noRot="1" noChangeAspect="1" noChangeArrowheads="1" noTextEdit="1"/>
          </p:cNvSpPr>
          <p:nvPr>
            <p:ph type="sldImg"/>
          </p:nvPr>
        </p:nvSpPr>
        <p:spPr>
          <a:xfrm>
            <a:off x="401638" y="696913"/>
            <a:ext cx="6183312" cy="3478212"/>
          </a:xfrm>
          <a:ln/>
        </p:spPr>
      </p:sp>
      <p:sp>
        <p:nvSpPr>
          <p:cNvPr id="30723" name="Notes Placeholder 2">
            <a:extLst>
              <a:ext uri="{FF2B5EF4-FFF2-40B4-BE49-F238E27FC236}">
                <a16:creationId xmlns:a16="http://schemas.microsoft.com/office/drawing/2014/main" id="{FD554222-1CE4-4038-8F62-422A3C314CF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Times New Roman" panose="02020603050405020304" pitchFamily="18" charset="0"/>
            </a:endParaRPr>
          </a:p>
        </p:txBody>
      </p:sp>
      <p:sp>
        <p:nvSpPr>
          <p:cNvPr id="28676" name="Slide Number Placeholder 3">
            <a:extLst>
              <a:ext uri="{FF2B5EF4-FFF2-40B4-BE49-F238E27FC236}">
                <a16:creationId xmlns:a16="http://schemas.microsoft.com/office/drawing/2014/main" id="{A0D8C2FB-4432-4303-819B-CE4193DE965C}"/>
              </a:ext>
            </a:extLst>
          </p:cNvPr>
          <p:cNvSpPr>
            <a:spLocks noGrp="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7FC40C44-6703-4D7D-A5BB-08822F7DE78C}" type="slidenum">
              <a:rPr lang="en-GB" altLang="en-US">
                <a:ea typeface="Arial Unicode MS" pitchFamily="34" charset="-128"/>
              </a:rPr>
              <a:pPr>
                <a:spcBef>
                  <a:spcPct val="0"/>
                </a:spcBef>
              </a:pPr>
              <a:t>23</a:t>
            </a:fld>
            <a:endParaRPr lang="en-GB" altLang="en-US">
              <a:ea typeface="Arial Unicode MS"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L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958A2-171C-8148-A666-A3D4556849CD}"/>
              </a:ext>
            </a:extLst>
          </p:cNvPr>
          <p:cNvSpPr>
            <a:spLocks noGrp="1"/>
          </p:cNvSpPr>
          <p:nvPr>
            <p:ph type="ctrTitle"/>
          </p:nvPr>
        </p:nvSpPr>
        <p:spPr>
          <a:xfrm>
            <a:off x="1524000" y="1122363"/>
            <a:ext cx="9144000" cy="2387600"/>
          </a:xfrm>
        </p:spPr>
        <p:txBody>
          <a:bodyPr anchor="b"/>
          <a:lstStyle>
            <a:lvl1pPr algn="ctr">
              <a:defRPr sz="45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DFE1C9D-5566-3C46-A0B6-BD33EC4FAADA}"/>
              </a:ext>
            </a:extLst>
          </p:cNvPr>
          <p:cNvSpPr>
            <a:spLocks noGrp="1"/>
          </p:cNvSpPr>
          <p:nvPr>
            <p:ph type="subTitle" idx="1"/>
          </p:nvPr>
        </p:nvSpPr>
        <p:spPr>
          <a:xfrm>
            <a:off x="1524000" y="3602038"/>
            <a:ext cx="9144000" cy="1655762"/>
          </a:xfrm>
        </p:spPr>
        <p:txBody>
          <a:bodyPr/>
          <a:lstStyle>
            <a:lvl1pPr marL="0" indent="0" algn="ct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5" name="Picture 4">
            <a:extLst>
              <a:ext uri="{FF2B5EF4-FFF2-40B4-BE49-F238E27FC236}">
                <a16:creationId xmlns:a16="http://schemas.microsoft.com/office/drawing/2014/main" id="{59205C7F-0691-47DE-827F-5AC67717A11A}"/>
              </a:ext>
            </a:extLst>
          </p:cNvPr>
          <p:cNvPicPr>
            <a:picLocks noChangeAspect="1"/>
          </p:cNvPicPr>
          <p:nvPr/>
        </p:nvPicPr>
        <p:blipFill>
          <a:blip r:embed="rId2"/>
          <a:stretch>
            <a:fillRect/>
          </a:stretch>
        </p:blipFill>
        <p:spPr>
          <a:xfrm>
            <a:off x="0" y="1843"/>
            <a:ext cx="12192000" cy="853440"/>
          </a:xfrm>
          <a:prstGeom prst="rect">
            <a:avLst/>
          </a:prstGeom>
        </p:spPr>
      </p:pic>
    </p:spTree>
    <p:extLst>
      <p:ext uri="{BB962C8B-B14F-4D97-AF65-F5344CB8AC3E}">
        <p14:creationId xmlns:p14="http://schemas.microsoft.com/office/powerpoint/2010/main" val="1887754706"/>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 Light">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AF8AC2-05A7-4FD9-917B-112ADFBC8D66}"/>
              </a:ext>
            </a:extLst>
          </p:cNvPr>
          <p:cNvPicPr>
            <a:picLocks noChangeAspect="1"/>
          </p:cNvPicPr>
          <p:nvPr/>
        </p:nvPicPr>
        <p:blipFill>
          <a:blip r:embed="rId2"/>
          <a:stretch>
            <a:fillRect/>
          </a:stretch>
        </p:blipFill>
        <p:spPr>
          <a:xfrm>
            <a:off x="0" y="1843"/>
            <a:ext cx="12192000" cy="853440"/>
          </a:xfrm>
          <a:prstGeom prst="rect">
            <a:avLst/>
          </a:prstGeom>
        </p:spPr>
      </p:pic>
    </p:spTree>
    <p:extLst>
      <p:ext uri="{BB962C8B-B14F-4D97-AF65-F5344CB8AC3E}">
        <p14:creationId xmlns:p14="http://schemas.microsoft.com/office/powerpoint/2010/main" val="4188410295"/>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Only - Ligh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0F7D68-8BDB-42DB-98F5-1150F5970381}"/>
              </a:ext>
            </a:extLst>
          </p:cNvPr>
          <p:cNvSpPr>
            <a:spLocks noGrp="1"/>
          </p:cNvSpPr>
          <p:nvPr>
            <p:ph sz="quarter" idx="10"/>
          </p:nvPr>
        </p:nvSpPr>
        <p:spPr>
          <a:xfrm>
            <a:off x="0" y="0"/>
            <a:ext cx="12192000" cy="685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3270075"/>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958A2-171C-8148-A666-A3D4556849CD}"/>
              </a:ext>
            </a:extLst>
          </p:cNvPr>
          <p:cNvSpPr>
            <a:spLocks noGrp="1"/>
          </p:cNvSpPr>
          <p:nvPr>
            <p:ph type="ctrTitle"/>
          </p:nvPr>
        </p:nvSpPr>
        <p:spPr>
          <a:xfrm>
            <a:off x="1524000" y="1122363"/>
            <a:ext cx="9144000" cy="2387600"/>
          </a:xfrm>
        </p:spPr>
        <p:txBody>
          <a:bodyPr anchor="b"/>
          <a:lstStyle>
            <a:lvl1pPr algn="ctr">
              <a:defRPr sz="4500">
                <a:solidFill>
                  <a:schemeClr val="bg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DFE1C9D-5566-3C46-A0B6-BD33EC4FAADA}"/>
              </a:ext>
            </a:extLst>
          </p:cNvPr>
          <p:cNvSpPr>
            <a:spLocks noGrp="1"/>
          </p:cNvSpPr>
          <p:nvPr>
            <p:ph type="subTitle" idx="1"/>
          </p:nvPr>
        </p:nvSpPr>
        <p:spPr>
          <a:xfrm>
            <a:off x="1524000" y="3602038"/>
            <a:ext cx="9144000" cy="1655762"/>
          </a:xfrm>
        </p:spPr>
        <p:txBody>
          <a:bodyPr/>
          <a:lstStyle>
            <a:lvl1pPr marL="0" indent="0" algn="ctr">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5" name="Picture 4">
            <a:extLst>
              <a:ext uri="{FF2B5EF4-FFF2-40B4-BE49-F238E27FC236}">
                <a16:creationId xmlns:a16="http://schemas.microsoft.com/office/drawing/2014/main" id="{59205C7F-0691-47DE-827F-5AC67717A11A}"/>
              </a:ext>
            </a:extLst>
          </p:cNvPr>
          <p:cNvPicPr>
            <a:picLocks noChangeAspect="1"/>
          </p:cNvPicPr>
          <p:nvPr/>
        </p:nvPicPr>
        <p:blipFill>
          <a:blip r:embed="rId2"/>
          <a:stretch>
            <a:fillRect/>
          </a:stretch>
        </p:blipFill>
        <p:spPr>
          <a:xfrm>
            <a:off x="0" y="1843"/>
            <a:ext cx="12192000" cy="853440"/>
          </a:xfrm>
          <a:prstGeom prst="rect">
            <a:avLst/>
          </a:prstGeom>
        </p:spPr>
      </p:pic>
      <p:pic>
        <p:nvPicPr>
          <p:cNvPr id="4" name="Picture 3">
            <a:extLst>
              <a:ext uri="{FF2B5EF4-FFF2-40B4-BE49-F238E27FC236}">
                <a16:creationId xmlns:a16="http://schemas.microsoft.com/office/drawing/2014/main" id="{E2A14275-DD60-455C-B113-DCFEFC3C497E}"/>
              </a:ext>
            </a:extLst>
          </p:cNvPr>
          <p:cNvPicPr>
            <a:picLocks noChangeAspect="1"/>
          </p:cNvPicPr>
          <p:nvPr/>
        </p:nvPicPr>
        <p:blipFill>
          <a:blip r:embed="rId3"/>
          <a:stretch>
            <a:fillRect/>
          </a:stretch>
        </p:blipFill>
        <p:spPr>
          <a:xfrm>
            <a:off x="0" y="3309112"/>
            <a:ext cx="12192000" cy="3556000"/>
          </a:xfrm>
          <a:prstGeom prst="rect">
            <a:avLst/>
          </a:prstGeom>
        </p:spPr>
      </p:pic>
      <p:sp>
        <p:nvSpPr>
          <p:cNvPr id="6" name="TextBox 19">
            <a:extLst>
              <a:ext uri="{FF2B5EF4-FFF2-40B4-BE49-F238E27FC236}">
                <a16:creationId xmlns:a16="http://schemas.microsoft.com/office/drawing/2014/main" id="{7E4FDCDE-94DC-4AD8-B5FB-05C2182DCBC9}"/>
              </a:ext>
            </a:extLst>
          </p:cNvPr>
          <p:cNvSpPr txBox="1">
            <a:spLocks noChangeArrowheads="1"/>
          </p:cNvSpPr>
          <p:nvPr userDrawn="1"/>
        </p:nvSpPr>
        <p:spPr bwMode="auto">
          <a:xfrm>
            <a:off x="1976967" y="6488113"/>
            <a:ext cx="8235951"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600" dirty="0">
                <a:cs typeface="Arial" panose="020B0604020202020204" pitchFamily="34" charset="0"/>
              </a:rPr>
              <a:t>Sandia National Laboratories is a multi-mission laboratory managed and operated by National Technology &amp; Engineering Solutions of Sandia, LLC., a wholly owned subsidiary of Honeywell International, Inc., for the U.S. Department of Energy’s National Nuclear Security Administration under contract DE-NA0003525.</a:t>
            </a:r>
            <a:r>
              <a:rPr lang="en-US" sz="800" dirty="0"/>
              <a:t> </a:t>
            </a:r>
            <a:r>
              <a:rPr lang="en-US" sz="600" dirty="0"/>
              <a:t>SAND2020-0682 TR</a:t>
            </a:r>
          </a:p>
          <a:p>
            <a:pPr eaLnBrk="1" hangingPunct="1">
              <a:defRPr/>
            </a:pPr>
            <a:endParaRPr lang="en-US" altLang="en-US" sz="600" dirty="0">
              <a:cs typeface="Arial" panose="020B0604020202020204" pitchFamily="34" charset="0"/>
            </a:endParaRPr>
          </a:p>
        </p:txBody>
      </p:sp>
    </p:spTree>
    <p:extLst>
      <p:ext uri="{BB962C8B-B14F-4D97-AF65-F5344CB8AC3E}">
        <p14:creationId xmlns:p14="http://schemas.microsoft.com/office/powerpoint/2010/main" val="2383744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Title - Dark">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B21A5-F252-2845-BA8F-55FE73E138B1}"/>
              </a:ext>
            </a:extLst>
          </p:cNvPr>
          <p:cNvSpPr>
            <a:spLocks noGrp="1"/>
          </p:cNvSpPr>
          <p:nvPr>
            <p:ph type="title"/>
          </p:nvPr>
        </p:nvSpPr>
        <p:spPr>
          <a:xfrm>
            <a:off x="831851" y="1709740"/>
            <a:ext cx="10515600" cy="2852737"/>
          </a:xfrm>
        </p:spPr>
        <p:txBody>
          <a:bodyPr anchor="b"/>
          <a:lstStyle>
            <a:lvl1pPr>
              <a:defRPr sz="4500">
                <a:solidFill>
                  <a:schemeClr val="bg2"/>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3CE469A-31E3-C84A-8E13-DAD72F0B2B08}"/>
              </a:ext>
            </a:extLst>
          </p:cNvPr>
          <p:cNvSpPr>
            <a:spLocks noGrp="1"/>
          </p:cNvSpPr>
          <p:nvPr>
            <p:ph type="body" idx="1"/>
          </p:nvPr>
        </p:nvSpPr>
        <p:spPr>
          <a:xfrm>
            <a:off x="831851" y="4589465"/>
            <a:ext cx="10515600" cy="1500187"/>
          </a:xfrm>
        </p:spPr>
        <p:txBody>
          <a:bodyPr/>
          <a:lstStyle>
            <a:lvl1pPr marL="0" indent="0">
              <a:buNone/>
              <a:defRPr sz="1800">
                <a:solidFill>
                  <a:schemeClr val="bg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BBE44E72-9B30-4746-8C94-12642899B018}"/>
              </a:ext>
            </a:extLst>
          </p:cNvPr>
          <p:cNvPicPr>
            <a:picLocks noChangeAspect="1"/>
          </p:cNvPicPr>
          <p:nvPr/>
        </p:nvPicPr>
        <p:blipFill>
          <a:blip r:embed="rId2"/>
          <a:stretch>
            <a:fillRect/>
          </a:stretch>
        </p:blipFill>
        <p:spPr>
          <a:xfrm>
            <a:off x="0" y="1843"/>
            <a:ext cx="12192000" cy="853440"/>
          </a:xfrm>
          <a:prstGeom prst="rect">
            <a:avLst/>
          </a:prstGeom>
        </p:spPr>
      </p:pic>
    </p:spTree>
    <p:extLst>
      <p:ext uri="{BB962C8B-B14F-4D97-AF65-F5344CB8AC3E}">
        <p14:creationId xmlns:p14="http://schemas.microsoft.com/office/powerpoint/2010/main" val="2016201452"/>
      </p:ext>
    </p:extLst>
  </p:cSld>
  <p:clrMapOvr>
    <a:masterClrMapping/>
  </p:clrMapOvr>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with subheading - Dark">
    <p:bg>
      <p:bgPr>
        <a:solidFill>
          <a:schemeClr val="tx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CDA58AF-6874-0148-8031-FDB5C5FBD224}"/>
              </a:ext>
            </a:extLst>
          </p:cNvPr>
          <p:cNvSpPr>
            <a:spLocks noGrp="1"/>
          </p:cNvSpPr>
          <p:nvPr>
            <p:ph type="title"/>
          </p:nvPr>
        </p:nvSpPr>
        <p:spPr>
          <a:xfrm>
            <a:off x="334538" y="1005472"/>
            <a:ext cx="11318487" cy="549381"/>
          </a:xfrm>
        </p:spPr>
        <p:txBody>
          <a:bodyPr wrap="square">
            <a:spAutoFit/>
          </a:bodyPr>
          <a:lstStyle>
            <a:lvl1pPr>
              <a:defRPr>
                <a:solidFill>
                  <a:schemeClr val="accent3">
                    <a:lumMod val="20000"/>
                    <a:lumOff val="80000"/>
                  </a:schemeClr>
                </a:solidFill>
              </a:defRPr>
            </a:lvl1pPr>
          </a:lstStyle>
          <a:p>
            <a:r>
              <a:rPr lang="en-US"/>
              <a:t>Click to edit Master title style</a:t>
            </a:r>
            <a:endParaRPr lang="en-US" dirty="0"/>
          </a:p>
        </p:txBody>
      </p:sp>
      <p:pic>
        <p:nvPicPr>
          <p:cNvPr id="7" name="Picture 6">
            <a:extLst>
              <a:ext uri="{FF2B5EF4-FFF2-40B4-BE49-F238E27FC236}">
                <a16:creationId xmlns:a16="http://schemas.microsoft.com/office/drawing/2014/main" id="{60207B73-51D9-484C-B7AE-9C37469FFAD8}"/>
              </a:ext>
            </a:extLst>
          </p:cNvPr>
          <p:cNvPicPr>
            <a:picLocks noChangeAspect="1"/>
          </p:cNvPicPr>
          <p:nvPr/>
        </p:nvPicPr>
        <p:blipFill>
          <a:blip r:embed="rId2"/>
          <a:stretch>
            <a:fillRect/>
          </a:stretch>
        </p:blipFill>
        <p:spPr>
          <a:xfrm>
            <a:off x="0" y="0"/>
            <a:ext cx="12192000" cy="853440"/>
          </a:xfrm>
          <a:prstGeom prst="rect">
            <a:avLst/>
          </a:prstGeom>
        </p:spPr>
      </p:pic>
      <p:sp>
        <p:nvSpPr>
          <p:cNvPr id="8" name="Text Placeholder 3">
            <a:extLst>
              <a:ext uri="{FF2B5EF4-FFF2-40B4-BE49-F238E27FC236}">
                <a16:creationId xmlns:a16="http://schemas.microsoft.com/office/drawing/2014/main" id="{5341B178-C158-4470-8194-53EA8DB470A7}"/>
              </a:ext>
            </a:extLst>
          </p:cNvPr>
          <p:cNvSpPr>
            <a:spLocks noGrp="1"/>
          </p:cNvSpPr>
          <p:nvPr>
            <p:ph type="body" sz="quarter" idx="12" hasCustomPrompt="1"/>
          </p:nvPr>
        </p:nvSpPr>
        <p:spPr>
          <a:xfrm>
            <a:off x="301625" y="1812709"/>
            <a:ext cx="9445752" cy="674480"/>
          </a:xfrm>
        </p:spPr>
        <p:txBody>
          <a:bodyPr/>
          <a:lstStyle>
            <a:lvl1pPr marL="0" indent="0">
              <a:buNone/>
              <a:defRPr i="1">
                <a:solidFill>
                  <a:schemeClr val="bg2"/>
                </a:solidFill>
              </a:defRPr>
            </a:lvl1pPr>
            <a:lvl2pPr>
              <a:defRPr i="1"/>
            </a:lvl2pPr>
            <a:lvl3pPr>
              <a:defRPr i="1"/>
            </a:lvl3pPr>
            <a:lvl4pPr>
              <a:defRPr i="1"/>
            </a:lvl4pPr>
            <a:lvl5pPr>
              <a:defRPr i="1"/>
            </a:lvl5pPr>
          </a:lstStyle>
          <a:p>
            <a:pPr lvl="0"/>
            <a:r>
              <a:rPr lang="en-US" dirty="0"/>
              <a:t>Subtitle</a:t>
            </a:r>
          </a:p>
        </p:txBody>
      </p:sp>
      <p:sp>
        <p:nvSpPr>
          <p:cNvPr id="6" name="Content Placeholder 5">
            <a:extLst>
              <a:ext uri="{FF2B5EF4-FFF2-40B4-BE49-F238E27FC236}">
                <a16:creationId xmlns:a16="http://schemas.microsoft.com/office/drawing/2014/main" id="{E3736458-0E20-4F5C-9A76-F5FA060BEB6E}"/>
              </a:ext>
            </a:extLst>
          </p:cNvPr>
          <p:cNvSpPr>
            <a:spLocks noGrp="1"/>
          </p:cNvSpPr>
          <p:nvPr>
            <p:ph sz="quarter" idx="13"/>
          </p:nvPr>
        </p:nvSpPr>
        <p:spPr>
          <a:xfrm>
            <a:off x="362712" y="2824928"/>
            <a:ext cx="11466576" cy="349300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04834944"/>
      </p:ext>
    </p:extLst>
  </p:cSld>
  <p:clrMapOvr>
    <a:masterClrMapping/>
  </p:clrMapOvr>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with subheading - Dark">
    <p:bg>
      <p:bgPr>
        <a:solidFill>
          <a:schemeClr val="tx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CDA58AF-6874-0148-8031-FDB5C5FBD224}"/>
              </a:ext>
            </a:extLst>
          </p:cNvPr>
          <p:cNvSpPr>
            <a:spLocks noGrp="1"/>
          </p:cNvSpPr>
          <p:nvPr>
            <p:ph type="title"/>
          </p:nvPr>
        </p:nvSpPr>
        <p:spPr>
          <a:xfrm>
            <a:off x="334538" y="1005472"/>
            <a:ext cx="11318487" cy="549381"/>
          </a:xfrm>
        </p:spPr>
        <p:txBody>
          <a:bodyPr wrap="square">
            <a:spAutoFit/>
          </a:bodyPr>
          <a:lstStyle>
            <a:lvl1pPr>
              <a:defRPr>
                <a:solidFill>
                  <a:schemeClr val="accent3">
                    <a:lumMod val="20000"/>
                    <a:lumOff val="80000"/>
                  </a:schemeClr>
                </a:solidFill>
              </a:defRPr>
            </a:lvl1pPr>
          </a:lstStyle>
          <a:p>
            <a:r>
              <a:rPr lang="en-US"/>
              <a:t>Click to edit Master title style</a:t>
            </a:r>
            <a:endParaRPr lang="en-US" dirty="0"/>
          </a:p>
        </p:txBody>
      </p:sp>
      <p:pic>
        <p:nvPicPr>
          <p:cNvPr id="7" name="Picture 6">
            <a:extLst>
              <a:ext uri="{FF2B5EF4-FFF2-40B4-BE49-F238E27FC236}">
                <a16:creationId xmlns:a16="http://schemas.microsoft.com/office/drawing/2014/main" id="{60207B73-51D9-484C-B7AE-9C37469FFAD8}"/>
              </a:ext>
            </a:extLst>
          </p:cNvPr>
          <p:cNvPicPr>
            <a:picLocks noChangeAspect="1"/>
          </p:cNvPicPr>
          <p:nvPr/>
        </p:nvPicPr>
        <p:blipFill>
          <a:blip r:embed="rId2"/>
          <a:stretch>
            <a:fillRect/>
          </a:stretch>
        </p:blipFill>
        <p:spPr>
          <a:xfrm>
            <a:off x="0" y="0"/>
            <a:ext cx="12192000" cy="853440"/>
          </a:xfrm>
          <a:prstGeom prst="rect">
            <a:avLst/>
          </a:prstGeom>
        </p:spPr>
      </p:pic>
      <p:sp>
        <p:nvSpPr>
          <p:cNvPr id="8" name="Text Placeholder 3">
            <a:extLst>
              <a:ext uri="{FF2B5EF4-FFF2-40B4-BE49-F238E27FC236}">
                <a16:creationId xmlns:a16="http://schemas.microsoft.com/office/drawing/2014/main" id="{5341B178-C158-4470-8194-53EA8DB470A7}"/>
              </a:ext>
            </a:extLst>
          </p:cNvPr>
          <p:cNvSpPr>
            <a:spLocks noGrp="1"/>
          </p:cNvSpPr>
          <p:nvPr>
            <p:ph type="body" sz="quarter" idx="12" hasCustomPrompt="1"/>
          </p:nvPr>
        </p:nvSpPr>
        <p:spPr>
          <a:xfrm>
            <a:off x="301625" y="1812709"/>
            <a:ext cx="9445752" cy="674480"/>
          </a:xfrm>
        </p:spPr>
        <p:txBody>
          <a:bodyPr/>
          <a:lstStyle>
            <a:lvl1pPr marL="0" indent="0">
              <a:buNone/>
              <a:defRPr i="1">
                <a:solidFill>
                  <a:schemeClr val="bg2"/>
                </a:solidFill>
              </a:defRPr>
            </a:lvl1pPr>
            <a:lvl2pPr>
              <a:defRPr i="1"/>
            </a:lvl2pPr>
            <a:lvl3pPr>
              <a:defRPr i="1"/>
            </a:lvl3pPr>
            <a:lvl4pPr>
              <a:defRPr i="1"/>
            </a:lvl4pPr>
            <a:lvl5pPr>
              <a:defRPr i="1"/>
            </a:lvl5pPr>
          </a:lstStyle>
          <a:p>
            <a:pPr lvl="0"/>
            <a:r>
              <a:rPr lang="en-US" dirty="0"/>
              <a:t>Subtitle</a:t>
            </a:r>
          </a:p>
        </p:txBody>
      </p:sp>
      <p:sp>
        <p:nvSpPr>
          <p:cNvPr id="6" name="Content Placeholder 5">
            <a:extLst>
              <a:ext uri="{FF2B5EF4-FFF2-40B4-BE49-F238E27FC236}">
                <a16:creationId xmlns:a16="http://schemas.microsoft.com/office/drawing/2014/main" id="{E3736458-0E20-4F5C-9A76-F5FA060BEB6E}"/>
              </a:ext>
            </a:extLst>
          </p:cNvPr>
          <p:cNvSpPr>
            <a:spLocks noGrp="1"/>
          </p:cNvSpPr>
          <p:nvPr>
            <p:ph sz="quarter" idx="13"/>
          </p:nvPr>
        </p:nvSpPr>
        <p:spPr>
          <a:xfrm>
            <a:off x="442599" y="2824928"/>
            <a:ext cx="5486400" cy="349300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5">
            <a:extLst>
              <a:ext uri="{FF2B5EF4-FFF2-40B4-BE49-F238E27FC236}">
                <a16:creationId xmlns:a16="http://schemas.microsoft.com/office/drawing/2014/main" id="{A9E60B8C-D510-4CE9-AA27-1D34C386B191}"/>
              </a:ext>
            </a:extLst>
          </p:cNvPr>
          <p:cNvSpPr>
            <a:spLocks noGrp="1"/>
          </p:cNvSpPr>
          <p:nvPr>
            <p:ph sz="quarter" idx="14"/>
          </p:nvPr>
        </p:nvSpPr>
        <p:spPr>
          <a:xfrm>
            <a:off x="6246511" y="2824928"/>
            <a:ext cx="5486400" cy="349300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76788205"/>
      </p:ext>
    </p:extLst>
  </p:cSld>
  <p:clrMapOvr>
    <a:masterClrMapping/>
  </p:clrMapOvr>
  <p:hf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 Dark">
    <p:bg>
      <p:bgPr>
        <a:solidFill>
          <a:schemeClr val="tx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DA6326-F76A-034A-B684-DCFE683ECDF2}"/>
              </a:ext>
            </a:extLst>
          </p:cNvPr>
          <p:cNvSpPr>
            <a:spLocks noGrp="1"/>
          </p:cNvSpPr>
          <p:nvPr>
            <p:ph idx="1"/>
          </p:nvPr>
        </p:nvSpPr>
        <p:spPr>
          <a:xfrm>
            <a:off x="289934" y="1631025"/>
            <a:ext cx="11318487" cy="4531235"/>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FEA94213-FB68-4861-82E8-30C6B5A12782}"/>
              </a:ext>
            </a:extLst>
          </p:cNvPr>
          <p:cNvPicPr>
            <a:picLocks noChangeAspect="1"/>
          </p:cNvPicPr>
          <p:nvPr/>
        </p:nvPicPr>
        <p:blipFill>
          <a:blip r:embed="rId2"/>
          <a:stretch>
            <a:fillRect/>
          </a:stretch>
        </p:blipFill>
        <p:spPr>
          <a:xfrm>
            <a:off x="0" y="1843"/>
            <a:ext cx="12192000" cy="853440"/>
          </a:xfrm>
          <a:prstGeom prst="rect">
            <a:avLst/>
          </a:prstGeom>
        </p:spPr>
      </p:pic>
      <p:sp>
        <p:nvSpPr>
          <p:cNvPr id="6" name="Title 1">
            <a:extLst>
              <a:ext uri="{FF2B5EF4-FFF2-40B4-BE49-F238E27FC236}">
                <a16:creationId xmlns:a16="http://schemas.microsoft.com/office/drawing/2014/main" id="{D80F48C6-3449-4554-9862-275380D7A807}"/>
              </a:ext>
            </a:extLst>
          </p:cNvPr>
          <p:cNvSpPr>
            <a:spLocks noGrp="1"/>
          </p:cNvSpPr>
          <p:nvPr>
            <p:ph type="title"/>
          </p:nvPr>
        </p:nvSpPr>
        <p:spPr>
          <a:xfrm>
            <a:off x="289934" y="1005472"/>
            <a:ext cx="11318487" cy="549381"/>
          </a:xfrm>
        </p:spPr>
        <p:txBody>
          <a:bodyPr wrap="square">
            <a:spAutoFit/>
          </a:bodyPr>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066611519"/>
      </p:ext>
    </p:extLst>
  </p:cSld>
  <p:clrMapOvr>
    <a:masterClrMapping/>
  </p:clrMapOvr>
  <p:hf sldNum="0"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 - Dark">
    <p:bg>
      <p:bgPr>
        <a:solidFill>
          <a:schemeClr val="tx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C0AA92-4A69-DF48-B8EE-04FAA217899E}"/>
              </a:ext>
            </a:extLst>
          </p:cNvPr>
          <p:cNvSpPr>
            <a:spLocks noGrp="1"/>
          </p:cNvSpPr>
          <p:nvPr>
            <p:ph sz="half" idx="1"/>
          </p:nvPr>
        </p:nvSpPr>
        <p:spPr>
          <a:xfrm>
            <a:off x="838200" y="1825625"/>
            <a:ext cx="5181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89A87DA-25CF-584F-940D-BAA089578F32}"/>
              </a:ext>
            </a:extLst>
          </p:cNvPr>
          <p:cNvSpPr>
            <a:spLocks noGrp="1"/>
          </p:cNvSpPr>
          <p:nvPr>
            <p:ph sz="half" idx="2"/>
          </p:nvPr>
        </p:nvSpPr>
        <p:spPr>
          <a:xfrm>
            <a:off x="6172200" y="1825625"/>
            <a:ext cx="5181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48432BD9-B6AB-4B63-9E62-C456CA05F784}"/>
              </a:ext>
            </a:extLst>
          </p:cNvPr>
          <p:cNvPicPr>
            <a:picLocks noChangeAspect="1"/>
          </p:cNvPicPr>
          <p:nvPr/>
        </p:nvPicPr>
        <p:blipFill>
          <a:blip r:embed="rId2"/>
          <a:stretch>
            <a:fillRect/>
          </a:stretch>
        </p:blipFill>
        <p:spPr>
          <a:xfrm>
            <a:off x="0" y="1843"/>
            <a:ext cx="12192000" cy="853440"/>
          </a:xfrm>
          <a:prstGeom prst="rect">
            <a:avLst/>
          </a:prstGeom>
        </p:spPr>
      </p:pic>
      <p:sp>
        <p:nvSpPr>
          <p:cNvPr id="7" name="Title 1">
            <a:extLst>
              <a:ext uri="{FF2B5EF4-FFF2-40B4-BE49-F238E27FC236}">
                <a16:creationId xmlns:a16="http://schemas.microsoft.com/office/drawing/2014/main" id="{D2F83D11-B64C-4A62-842D-5528ED3813DE}"/>
              </a:ext>
            </a:extLst>
          </p:cNvPr>
          <p:cNvSpPr>
            <a:spLocks noGrp="1"/>
          </p:cNvSpPr>
          <p:nvPr>
            <p:ph type="title"/>
          </p:nvPr>
        </p:nvSpPr>
        <p:spPr>
          <a:xfrm>
            <a:off x="289934" y="1005472"/>
            <a:ext cx="11318487" cy="549381"/>
          </a:xfrm>
        </p:spPr>
        <p:txBody>
          <a:bodyPr wrap="square">
            <a:spAutoFit/>
          </a:bodyPr>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590321996"/>
      </p:ext>
    </p:extLst>
  </p:cSld>
  <p:clrMapOvr>
    <a:masterClrMapping/>
  </p:clrMapOvr>
  <p:hf sldNum="0"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 Dark">
    <p:bg>
      <p:bgPr>
        <a:solidFill>
          <a:schemeClr val="tx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360F1A-C396-A548-8261-6597739F750D}"/>
              </a:ext>
            </a:extLst>
          </p:cNvPr>
          <p:cNvSpPr>
            <a:spLocks noGrp="1"/>
          </p:cNvSpPr>
          <p:nvPr>
            <p:ph type="body" idx="1" hasCustomPrompt="1"/>
          </p:nvPr>
        </p:nvSpPr>
        <p:spPr>
          <a:xfrm>
            <a:off x="838201" y="1661832"/>
            <a:ext cx="5181600" cy="752396"/>
          </a:xfrm>
        </p:spPr>
        <p:txBody>
          <a:bodyPr anchor="ctr"/>
          <a:lstStyle>
            <a:lvl1pPr marL="0" indent="0" algn="ctr">
              <a:buNone/>
              <a:defRPr sz="1800" b="1">
                <a:solidFill>
                  <a:schemeClr val="bg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5" name="Text Placeholder 4">
            <a:extLst>
              <a:ext uri="{FF2B5EF4-FFF2-40B4-BE49-F238E27FC236}">
                <a16:creationId xmlns:a16="http://schemas.microsoft.com/office/drawing/2014/main" id="{6FDAB97E-BB52-4A47-A324-3CEAC7FB31C9}"/>
              </a:ext>
            </a:extLst>
          </p:cNvPr>
          <p:cNvSpPr>
            <a:spLocks noGrp="1"/>
          </p:cNvSpPr>
          <p:nvPr>
            <p:ph type="body" sz="quarter" idx="3" hasCustomPrompt="1"/>
          </p:nvPr>
        </p:nvSpPr>
        <p:spPr>
          <a:xfrm>
            <a:off x="6172201" y="1661832"/>
            <a:ext cx="5183188" cy="752396"/>
          </a:xfrm>
        </p:spPr>
        <p:txBody>
          <a:bodyPr anchor="ctr"/>
          <a:lstStyle>
            <a:lvl1pPr marL="0" indent="0" algn="ctr">
              <a:buNone/>
              <a:defRPr sz="1800" b="1">
                <a:solidFill>
                  <a:schemeClr val="bg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11" name="Content Placeholder 2">
            <a:extLst>
              <a:ext uri="{FF2B5EF4-FFF2-40B4-BE49-F238E27FC236}">
                <a16:creationId xmlns:a16="http://schemas.microsoft.com/office/drawing/2014/main" id="{FB14BB07-FCA9-474D-A1F8-9852FD4662FB}"/>
              </a:ext>
            </a:extLst>
          </p:cNvPr>
          <p:cNvSpPr>
            <a:spLocks noGrp="1"/>
          </p:cNvSpPr>
          <p:nvPr>
            <p:ph sz="half" idx="10"/>
          </p:nvPr>
        </p:nvSpPr>
        <p:spPr>
          <a:xfrm>
            <a:off x="838200" y="2414228"/>
            <a:ext cx="5181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38060016-D369-4AFD-A2C5-B015D0B52D8D}"/>
              </a:ext>
            </a:extLst>
          </p:cNvPr>
          <p:cNvSpPr>
            <a:spLocks noGrp="1"/>
          </p:cNvSpPr>
          <p:nvPr>
            <p:ph sz="half" idx="2"/>
          </p:nvPr>
        </p:nvSpPr>
        <p:spPr>
          <a:xfrm>
            <a:off x="6172200" y="2414228"/>
            <a:ext cx="5181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a:extLst>
              <a:ext uri="{FF2B5EF4-FFF2-40B4-BE49-F238E27FC236}">
                <a16:creationId xmlns:a16="http://schemas.microsoft.com/office/drawing/2014/main" id="{21C4C151-D459-4633-9680-11CED63D6818}"/>
              </a:ext>
            </a:extLst>
          </p:cNvPr>
          <p:cNvSpPr>
            <a:spLocks noGrp="1"/>
          </p:cNvSpPr>
          <p:nvPr>
            <p:ph type="title"/>
          </p:nvPr>
        </p:nvSpPr>
        <p:spPr>
          <a:xfrm>
            <a:off x="289934" y="1005472"/>
            <a:ext cx="11318487" cy="549381"/>
          </a:xfrm>
        </p:spPr>
        <p:txBody>
          <a:bodyPr wrap="square">
            <a:spAutoFit/>
          </a:bodyPr>
          <a:lstStyle>
            <a:lvl1pPr>
              <a:defRPr>
                <a:solidFill>
                  <a:schemeClr val="bg2"/>
                </a:solidFill>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F520275E-911D-4C4F-A7C0-C1765A663181}"/>
              </a:ext>
            </a:extLst>
          </p:cNvPr>
          <p:cNvPicPr>
            <a:picLocks noChangeAspect="1"/>
          </p:cNvPicPr>
          <p:nvPr/>
        </p:nvPicPr>
        <p:blipFill>
          <a:blip r:embed="rId2"/>
          <a:stretch>
            <a:fillRect/>
          </a:stretch>
        </p:blipFill>
        <p:spPr>
          <a:xfrm>
            <a:off x="0" y="1843"/>
            <a:ext cx="12192000" cy="853440"/>
          </a:xfrm>
          <a:prstGeom prst="rect">
            <a:avLst/>
          </a:prstGeom>
        </p:spPr>
      </p:pic>
    </p:spTree>
    <p:extLst>
      <p:ext uri="{BB962C8B-B14F-4D97-AF65-F5344CB8AC3E}">
        <p14:creationId xmlns:p14="http://schemas.microsoft.com/office/powerpoint/2010/main" val="3888783921"/>
      </p:ext>
    </p:extLst>
  </p:cSld>
  <p:clrMapOvr>
    <a:masterClrMapping/>
  </p:clrMapOvr>
  <p:hf sldNum="0"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 Dark">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8F9F59-8195-4DF6-8778-9005D5239518}"/>
              </a:ext>
            </a:extLst>
          </p:cNvPr>
          <p:cNvPicPr>
            <a:picLocks noChangeAspect="1"/>
          </p:cNvPicPr>
          <p:nvPr/>
        </p:nvPicPr>
        <p:blipFill>
          <a:blip r:embed="rId2"/>
          <a:stretch>
            <a:fillRect/>
          </a:stretch>
        </p:blipFill>
        <p:spPr>
          <a:xfrm>
            <a:off x="0" y="1843"/>
            <a:ext cx="12192000" cy="853440"/>
          </a:xfrm>
          <a:prstGeom prst="rect">
            <a:avLst/>
          </a:prstGeom>
        </p:spPr>
      </p:pic>
      <p:sp>
        <p:nvSpPr>
          <p:cNvPr id="5" name="Title 1">
            <a:extLst>
              <a:ext uri="{FF2B5EF4-FFF2-40B4-BE49-F238E27FC236}">
                <a16:creationId xmlns:a16="http://schemas.microsoft.com/office/drawing/2014/main" id="{9569EC35-E689-44A5-983B-0A587E411FFC}"/>
              </a:ext>
            </a:extLst>
          </p:cNvPr>
          <p:cNvSpPr>
            <a:spLocks noGrp="1"/>
          </p:cNvSpPr>
          <p:nvPr>
            <p:ph type="title"/>
          </p:nvPr>
        </p:nvSpPr>
        <p:spPr>
          <a:xfrm>
            <a:off x="289934" y="1005472"/>
            <a:ext cx="11318487" cy="549381"/>
          </a:xfrm>
        </p:spPr>
        <p:txBody>
          <a:bodyPr wrap="square">
            <a:spAutoFit/>
          </a:bodyPr>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57122611"/>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Mesh">
    <p:bg>
      <p:bgPr>
        <a:solidFill>
          <a:schemeClr val="bg1"/>
        </a:solidFill>
        <a:effectLst/>
      </p:bgPr>
    </p:bg>
    <p:spTree>
      <p:nvGrpSpPr>
        <p:cNvPr id="1" name=""/>
        <p:cNvGrpSpPr/>
        <p:nvPr/>
      </p:nvGrpSpPr>
      <p:grpSpPr>
        <a:xfrm>
          <a:off x="0" y="0"/>
          <a:ext cx="0" cy="0"/>
          <a:chOff x="0" y="0"/>
          <a:chExt cx="0" cy="0"/>
        </a:xfrm>
      </p:grpSpPr>
      <p:pic>
        <p:nvPicPr>
          <p:cNvPr id="10" name="Picture 9" descr="Triangular abstract background">
            <a:extLst>
              <a:ext uri="{FF2B5EF4-FFF2-40B4-BE49-F238E27FC236}">
                <a16:creationId xmlns:a16="http://schemas.microsoft.com/office/drawing/2014/main" id="{4A78F3ED-580D-48A6-85F9-FEEC9B3409EE}"/>
              </a:ext>
            </a:extLst>
          </p:cNvPr>
          <p:cNvPicPr>
            <a:picLocks noChangeAspect="1"/>
          </p:cNvPicPr>
          <p:nvPr/>
        </p:nvPicPr>
        <p:blipFill>
          <a:blip r:embed="rId2"/>
          <a:srcRect/>
          <a:stretch/>
        </p:blipFill>
        <p:spPr>
          <a:xfrm>
            <a:off x="2" y="589361"/>
            <a:ext cx="12191999" cy="6268641"/>
          </a:xfrm>
          <a:prstGeom prst="rect">
            <a:avLst/>
          </a:prstGeom>
        </p:spPr>
      </p:pic>
      <p:sp>
        <p:nvSpPr>
          <p:cNvPr id="2" name="Title 1">
            <a:extLst>
              <a:ext uri="{FF2B5EF4-FFF2-40B4-BE49-F238E27FC236}">
                <a16:creationId xmlns:a16="http://schemas.microsoft.com/office/drawing/2014/main" id="{795958A2-171C-8148-A666-A3D4556849CD}"/>
              </a:ext>
            </a:extLst>
          </p:cNvPr>
          <p:cNvSpPr>
            <a:spLocks noGrp="1"/>
          </p:cNvSpPr>
          <p:nvPr>
            <p:ph type="ctrTitle"/>
          </p:nvPr>
        </p:nvSpPr>
        <p:spPr>
          <a:xfrm>
            <a:off x="1524000" y="1122363"/>
            <a:ext cx="9144000" cy="2387600"/>
          </a:xfrm>
        </p:spPr>
        <p:txBody>
          <a:bodyPr anchor="b"/>
          <a:lstStyle>
            <a:lvl1pPr algn="ctr">
              <a:defRPr sz="4500">
                <a:ln>
                  <a:solidFill>
                    <a:schemeClr val="tx2"/>
                  </a:solidFill>
                </a:ln>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DFE1C9D-5566-3C46-A0B6-BD33EC4FAADA}"/>
              </a:ext>
            </a:extLst>
          </p:cNvPr>
          <p:cNvSpPr>
            <a:spLocks noGrp="1"/>
          </p:cNvSpPr>
          <p:nvPr>
            <p:ph type="subTitle" idx="1"/>
          </p:nvPr>
        </p:nvSpPr>
        <p:spPr>
          <a:xfrm>
            <a:off x="1524000" y="3602038"/>
            <a:ext cx="9144000" cy="1655762"/>
          </a:xfrm>
        </p:spPr>
        <p:txBody>
          <a:bodyPr/>
          <a:lstStyle>
            <a:lvl1pPr marL="0" indent="0" algn="ctr">
              <a:buNone/>
              <a:defRPr sz="1800" b="1">
                <a:ln>
                  <a:noFill/>
                </a:ln>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5" name="Picture 4">
            <a:extLst>
              <a:ext uri="{FF2B5EF4-FFF2-40B4-BE49-F238E27FC236}">
                <a16:creationId xmlns:a16="http://schemas.microsoft.com/office/drawing/2014/main" id="{59205C7F-0691-47DE-827F-5AC67717A11A}"/>
              </a:ext>
            </a:extLst>
          </p:cNvPr>
          <p:cNvPicPr>
            <a:picLocks noChangeAspect="1"/>
          </p:cNvPicPr>
          <p:nvPr/>
        </p:nvPicPr>
        <p:blipFill>
          <a:blip r:embed="rId3"/>
          <a:stretch>
            <a:fillRect/>
          </a:stretch>
        </p:blipFill>
        <p:spPr>
          <a:xfrm>
            <a:off x="0" y="1843"/>
            <a:ext cx="12192000" cy="853440"/>
          </a:xfrm>
          <a:prstGeom prst="rect">
            <a:avLst/>
          </a:prstGeom>
        </p:spPr>
      </p:pic>
    </p:spTree>
    <p:extLst>
      <p:ext uri="{BB962C8B-B14F-4D97-AF65-F5344CB8AC3E}">
        <p14:creationId xmlns:p14="http://schemas.microsoft.com/office/powerpoint/2010/main" val="2319881477"/>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 Dark">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DE1306-73E3-4878-8F26-F6ABB3A7DF1F}"/>
              </a:ext>
            </a:extLst>
          </p:cNvPr>
          <p:cNvPicPr>
            <a:picLocks noChangeAspect="1"/>
          </p:cNvPicPr>
          <p:nvPr/>
        </p:nvPicPr>
        <p:blipFill>
          <a:blip r:embed="rId2"/>
          <a:stretch>
            <a:fillRect/>
          </a:stretch>
        </p:blipFill>
        <p:spPr>
          <a:xfrm>
            <a:off x="0" y="1843"/>
            <a:ext cx="12192000" cy="853440"/>
          </a:xfrm>
          <a:prstGeom prst="rect">
            <a:avLst/>
          </a:prstGeom>
        </p:spPr>
      </p:pic>
    </p:spTree>
    <p:extLst>
      <p:ext uri="{BB962C8B-B14F-4D97-AF65-F5344CB8AC3E}">
        <p14:creationId xmlns:p14="http://schemas.microsoft.com/office/powerpoint/2010/main" val="1159754579"/>
      </p:ext>
    </p:extLst>
  </p:cSld>
  <p:clrMapOvr>
    <a:masterClrMapping/>
  </p:clrMapOvr>
  <p:hf sldNum="0"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Only - Dark">
    <p:bg>
      <p:bgPr>
        <a:solidFill>
          <a:schemeClr val="tx2"/>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61732D9-B9F3-4272-9402-0798F301BFC8}"/>
              </a:ext>
            </a:extLst>
          </p:cNvPr>
          <p:cNvSpPr>
            <a:spLocks noGrp="1"/>
          </p:cNvSpPr>
          <p:nvPr>
            <p:ph sz="quarter" idx="10"/>
          </p:nvPr>
        </p:nvSpPr>
        <p:spPr>
          <a:xfrm>
            <a:off x="0" y="0"/>
            <a:ext cx="12192000" cy="68580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71364582"/>
      </p:ext>
    </p:extLst>
  </p:cSld>
  <p:clrMapOvr>
    <a:masterClrMapping/>
  </p:clrMapOvr>
  <p:hf sldNum="0"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43052" y="311151"/>
            <a:ext cx="9046633" cy="849313"/>
          </a:xfrm>
        </p:spPr>
        <p:txBody>
          <a:bodyPr/>
          <a:lstStyle/>
          <a:p>
            <a:r>
              <a:rPr lang="en-US"/>
              <a:t>Click to edit Master title style</a:t>
            </a:r>
          </a:p>
        </p:txBody>
      </p:sp>
      <p:sp>
        <p:nvSpPr>
          <p:cNvPr id="3" name="Rectangle 6">
            <a:extLst>
              <a:ext uri="{FF2B5EF4-FFF2-40B4-BE49-F238E27FC236}">
                <a16:creationId xmlns:a16="http://schemas.microsoft.com/office/drawing/2014/main" id="{B6A1A6F5-262A-4474-AAFF-0254DA4728CA}"/>
              </a:ext>
            </a:extLst>
          </p:cNvPr>
          <p:cNvSpPr>
            <a:spLocks noGrp="1" noChangeArrowheads="1"/>
          </p:cNvSpPr>
          <p:nvPr>
            <p:ph type="dt" idx="10"/>
          </p:nvPr>
        </p:nvSpPr>
        <p:spPr>
          <a:ln/>
        </p:spPr>
        <p:txBody>
          <a:bodyPr/>
          <a:lstStyle>
            <a:lvl1pPr algn="l">
              <a:defRPr/>
            </a:lvl1pPr>
          </a:lstStyle>
          <a:p>
            <a:pPr algn="r">
              <a:defRPr/>
            </a:pPr>
            <a:r>
              <a:rPr lang="en-GB" altLang="en-US"/>
              <a:t>CUBIT User Tutorial</a:t>
            </a:r>
          </a:p>
          <a:p>
            <a:pPr>
              <a:defRPr/>
            </a:pPr>
            <a:endParaRPr lang="en-GB" altLang="en-US"/>
          </a:p>
        </p:txBody>
      </p:sp>
    </p:spTree>
    <p:extLst>
      <p:ext uri="{BB962C8B-B14F-4D97-AF65-F5344CB8AC3E}">
        <p14:creationId xmlns:p14="http://schemas.microsoft.com/office/powerpoint/2010/main" val="14014492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546B6DB0-4D09-482C-9C8A-6E0C0FA1257A}"/>
              </a:ext>
            </a:extLst>
          </p:cNvPr>
          <p:cNvSpPr>
            <a:spLocks noGrp="1" noChangeArrowheads="1"/>
          </p:cNvSpPr>
          <p:nvPr>
            <p:ph type="dt" idx="10"/>
          </p:nvPr>
        </p:nvSpPr>
        <p:spPr>
          <a:ln/>
        </p:spPr>
        <p:txBody>
          <a:bodyPr/>
          <a:lstStyle>
            <a:lvl1pPr algn="l">
              <a:defRPr/>
            </a:lvl1pPr>
          </a:lstStyle>
          <a:p>
            <a:pPr algn="r">
              <a:defRPr/>
            </a:pPr>
            <a:r>
              <a:rPr lang="en-GB" altLang="en-US"/>
              <a:t>CUBIT User Tutorial</a:t>
            </a:r>
          </a:p>
          <a:p>
            <a:pPr>
              <a:defRPr/>
            </a:pPr>
            <a:endParaRPr lang="en-GB" altLang="en-US"/>
          </a:p>
        </p:txBody>
      </p:sp>
    </p:spTree>
    <p:extLst>
      <p:ext uri="{BB962C8B-B14F-4D97-AF65-F5344CB8AC3E}">
        <p14:creationId xmlns:p14="http://schemas.microsoft.com/office/powerpoint/2010/main" val="2303355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Title - L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B21A5-F252-2845-BA8F-55FE73E138B1}"/>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3CE469A-31E3-C84A-8E13-DAD72F0B2B08}"/>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09E4A665-2C97-4937-8BA9-BCDBE91BDE60}"/>
              </a:ext>
            </a:extLst>
          </p:cNvPr>
          <p:cNvPicPr>
            <a:picLocks noChangeAspect="1"/>
          </p:cNvPicPr>
          <p:nvPr/>
        </p:nvPicPr>
        <p:blipFill>
          <a:blip r:embed="rId2"/>
          <a:stretch>
            <a:fillRect/>
          </a:stretch>
        </p:blipFill>
        <p:spPr>
          <a:xfrm>
            <a:off x="0" y="1843"/>
            <a:ext cx="12192000" cy="853440"/>
          </a:xfrm>
          <a:prstGeom prst="rect">
            <a:avLst/>
          </a:prstGeom>
        </p:spPr>
      </p:pic>
    </p:spTree>
    <p:extLst>
      <p:ext uri="{BB962C8B-B14F-4D97-AF65-F5344CB8AC3E}">
        <p14:creationId xmlns:p14="http://schemas.microsoft.com/office/powerpoint/2010/main" val="3469235226"/>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with subheading - L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CE132-7E85-214B-829D-F3AA1C133B46}"/>
              </a:ext>
            </a:extLst>
          </p:cNvPr>
          <p:cNvSpPr>
            <a:spLocks noGrp="1"/>
          </p:cNvSpPr>
          <p:nvPr>
            <p:ph type="title"/>
          </p:nvPr>
        </p:nvSpPr>
        <p:spPr>
          <a:xfrm>
            <a:off x="289934" y="1005472"/>
            <a:ext cx="11318487" cy="549381"/>
          </a:xfrm>
        </p:spPr>
        <p:txBody>
          <a:bodyPr wrap="square">
            <a:spAutoFit/>
          </a:bodyPr>
          <a:lstStyle/>
          <a:p>
            <a:r>
              <a:rPr lang="en-US"/>
              <a:t>Click to edit Master title style</a:t>
            </a:r>
            <a:endParaRPr lang="en-US" dirty="0"/>
          </a:p>
        </p:txBody>
      </p:sp>
      <p:pic>
        <p:nvPicPr>
          <p:cNvPr id="5" name="Picture 4">
            <a:extLst>
              <a:ext uri="{FF2B5EF4-FFF2-40B4-BE49-F238E27FC236}">
                <a16:creationId xmlns:a16="http://schemas.microsoft.com/office/drawing/2014/main" id="{F470F460-DAA5-AC42-A14C-C55842C4300A}"/>
              </a:ext>
            </a:extLst>
          </p:cNvPr>
          <p:cNvPicPr>
            <a:picLocks noChangeAspect="1"/>
          </p:cNvPicPr>
          <p:nvPr/>
        </p:nvPicPr>
        <p:blipFill>
          <a:blip r:embed="rId2"/>
          <a:stretch>
            <a:fillRect/>
          </a:stretch>
        </p:blipFill>
        <p:spPr>
          <a:xfrm>
            <a:off x="0" y="1843"/>
            <a:ext cx="12192000" cy="853440"/>
          </a:xfrm>
          <a:prstGeom prst="rect">
            <a:avLst/>
          </a:prstGeom>
        </p:spPr>
      </p:pic>
      <p:sp>
        <p:nvSpPr>
          <p:cNvPr id="4" name="Text Placeholder 3">
            <a:extLst>
              <a:ext uri="{FF2B5EF4-FFF2-40B4-BE49-F238E27FC236}">
                <a16:creationId xmlns:a16="http://schemas.microsoft.com/office/drawing/2014/main" id="{12794B89-0E0D-47D7-B078-9C9494A29407}"/>
              </a:ext>
            </a:extLst>
          </p:cNvPr>
          <p:cNvSpPr>
            <a:spLocks noGrp="1"/>
          </p:cNvSpPr>
          <p:nvPr>
            <p:ph type="body" sz="quarter" idx="12" hasCustomPrompt="1"/>
          </p:nvPr>
        </p:nvSpPr>
        <p:spPr>
          <a:xfrm>
            <a:off x="301625" y="1812709"/>
            <a:ext cx="9445752" cy="674480"/>
          </a:xfrm>
        </p:spPr>
        <p:txBody>
          <a:bodyPr/>
          <a:lstStyle>
            <a:lvl1pPr marL="0" indent="0">
              <a:buNone/>
              <a:defRPr i="1"/>
            </a:lvl1pPr>
            <a:lvl2pPr>
              <a:defRPr i="1"/>
            </a:lvl2pPr>
            <a:lvl3pPr>
              <a:defRPr i="1"/>
            </a:lvl3pPr>
            <a:lvl4pPr>
              <a:defRPr i="1"/>
            </a:lvl4pPr>
            <a:lvl5pPr>
              <a:defRPr i="1"/>
            </a:lvl5pPr>
          </a:lstStyle>
          <a:p>
            <a:pPr lvl="0"/>
            <a:r>
              <a:rPr lang="en-US" dirty="0"/>
              <a:t>Subtitle</a:t>
            </a:r>
          </a:p>
        </p:txBody>
      </p:sp>
      <p:sp>
        <p:nvSpPr>
          <p:cNvPr id="6" name="Content Placeholder 5">
            <a:extLst>
              <a:ext uri="{FF2B5EF4-FFF2-40B4-BE49-F238E27FC236}">
                <a16:creationId xmlns:a16="http://schemas.microsoft.com/office/drawing/2014/main" id="{54F942B0-72C7-460E-9C86-8822C5DD25EA}"/>
              </a:ext>
            </a:extLst>
          </p:cNvPr>
          <p:cNvSpPr>
            <a:spLocks noGrp="1"/>
          </p:cNvSpPr>
          <p:nvPr>
            <p:ph sz="quarter" idx="13"/>
          </p:nvPr>
        </p:nvSpPr>
        <p:spPr>
          <a:xfrm>
            <a:off x="362712" y="2824928"/>
            <a:ext cx="1146657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1976062"/>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with subheading - L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CE132-7E85-214B-829D-F3AA1C133B46}"/>
              </a:ext>
            </a:extLst>
          </p:cNvPr>
          <p:cNvSpPr>
            <a:spLocks noGrp="1"/>
          </p:cNvSpPr>
          <p:nvPr>
            <p:ph type="title"/>
          </p:nvPr>
        </p:nvSpPr>
        <p:spPr>
          <a:xfrm>
            <a:off x="289934" y="1005472"/>
            <a:ext cx="11318487" cy="549381"/>
          </a:xfrm>
        </p:spPr>
        <p:txBody>
          <a:bodyPr wrap="square">
            <a:spAutoFit/>
          </a:bodyPr>
          <a:lstStyle/>
          <a:p>
            <a:r>
              <a:rPr lang="en-US"/>
              <a:t>Click to edit Master title style</a:t>
            </a:r>
            <a:endParaRPr lang="en-US" dirty="0"/>
          </a:p>
        </p:txBody>
      </p:sp>
      <p:pic>
        <p:nvPicPr>
          <p:cNvPr id="5" name="Picture 4">
            <a:extLst>
              <a:ext uri="{FF2B5EF4-FFF2-40B4-BE49-F238E27FC236}">
                <a16:creationId xmlns:a16="http://schemas.microsoft.com/office/drawing/2014/main" id="{F470F460-DAA5-AC42-A14C-C55842C4300A}"/>
              </a:ext>
            </a:extLst>
          </p:cNvPr>
          <p:cNvPicPr>
            <a:picLocks noChangeAspect="1"/>
          </p:cNvPicPr>
          <p:nvPr/>
        </p:nvPicPr>
        <p:blipFill>
          <a:blip r:embed="rId2"/>
          <a:stretch>
            <a:fillRect/>
          </a:stretch>
        </p:blipFill>
        <p:spPr>
          <a:xfrm>
            <a:off x="0" y="1843"/>
            <a:ext cx="12192000" cy="853440"/>
          </a:xfrm>
          <a:prstGeom prst="rect">
            <a:avLst/>
          </a:prstGeom>
        </p:spPr>
      </p:pic>
      <p:sp>
        <p:nvSpPr>
          <p:cNvPr id="4" name="Text Placeholder 3">
            <a:extLst>
              <a:ext uri="{FF2B5EF4-FFF2-40B4-BE49-F238E27FC236}">
                <a16:creationId xmlns:a16="http://schemas.microsoft.com/office/drawing/2014/main" id="{12794B89-0E0D-47D7-B078-9C9494A29407}"/>
              </a:ext>
            </a:extLst>
          </p:cNvPr>
          <p:cNvSpPr>
            <a:spLocks noGrp="1"/>
          </p:cNvSpPr>
          <p:nvPr>
            <p:ph type="body" sz="quarter" idx="12" hasCustomPrompt="1"/>
          </p:nvPr>
        </p:nvSpPr>
        <p:spPr>
          <a:xfrm>
            <a:off x="301625" y="1812709"/>
            <a:ext cx="9445752" cy="674480"/>
          </a:xfrm>
        </p:spPr>
        <p:txBody>
          <a:bodyPr/>
          <a:lstStyle>
            <a:lvl1pPr marL="0" indent="0">
              <a:buNone/>
              <a:defRPr i="1"/>
            </a:lvl1pPr>
            <a:lvl2pPr>
              <a:defRPr i="1"/>
            </a:lvl2pPr>
            <a:lvl3pPr>
              <a:defRPr i="1"/>
            </a:lvl3pPr>
            <a:lvl4pPr>
              <a:defRPr i="1"/>
            </a:lvl4pPr>
            <a:lvl5pPr>
              <a:defRPr i="1"/>
            </a:lvl5pPr>
          </a:lstStyle>
          <a:p>
            <a:pPr lvl="0"/>
            <a:r>
              <a:rPr lang="en-US" dirty="0"/>
              <a:t>Subtitle</a:t>
            </a:r>
          </a:p>
        </p:txBody>
      </p:sp>
      <p:sp>
        <p:nvSpPr>
          <p:cNvPr id="6" name="Content Placeholder 5">
            <a:extLst>
              <a:ext uri="{FF2B5EF4-FFF2-40B4-BE49-F238E27FC236}">
                <a16:creationId xmlns:a16="http://schemas.microsoft.com/office/drawing/2014/main" id="{54F942B0-72C7-460E-9C86-8822C5DD25EA}"/>
              </a:ext>
            </a:extLst>
          </p:cNvPr>
          <p:cNvSpPr>
            <a:spLocks noGrp="1"/>
          </p:cNvSpPr>
          <p:nvPr>
            <p:ph sz="quarter" idx="13"/>
          </p:nvPr>
        </p:nvSpPr>
        <p:spPr>
          <a:xfrm>
            <a:off x="462775" y="2824928"/>
            <a:ext cx="5486400"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5">
            <a:extLst>
              <a:ext uri="{FF2B5EF4-FFF2-40B4-BE49-F238E27FC236}">
                <a16:creationId xmlns:a16="http://schemas.microsoft.com/office/drawing/2014/main" id="{16D1643A-432B-4379-B0CE-C90FE47E5D71}"/>
              </a:ext>
            </a:extLst>
          </p:cNvPr>
          <p:cNvSpPr>
            <a:spLocks noGrp="1"/>
          </p:cNvSpPr>
          <p:nvPr>
            <p:ph sz="quarter" idx="14"/>
          </p:nvPr>
        </p:nvSpPr>
        <p:spPr>
          <a:xfrm>
            <a:off x="6222083" y="2824928"/>
            <a:ext cx="5486400"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90922971"/>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 Ligh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DA6326-F76A-034A-B684-DCFE683ECDF2}"/>
              </a:ext>
            </a:extLst>
          </p:cNvPr>
          <p:cNvSpPr>
            <a:spLocks noGrp="1"/>
          </p:cNvSpPr>
          <p:nvPr>
            <p:ph idx="1"/>
          </p:nvPr>
        </p:nvSpPr>
        <p:spPr>
          <a:xfrm>
            <a:off x="289934" y="1631027"/>
            <a:ext cx="11318487" cy="4531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84EA345F-E11E-467B-B46F-1FF4491F89B0}"/>
              </a:ext>
            </a:extLst>
          </p:cNvPr>
          <p:cNvPicPr>
            <a:picLocks noChangeAspect="1"/>
          </p:cNvPicPr>
          <p:nvPr/>
        </p:nvPicPr>
        <p:blipFill>
          <a:blip r:embed="rId2"/>
          <a:stretch>
            <a:fillRect/>
          </a:stretch>
        </p:blipFill>
        <p:spPr>
          <a:xfrm>
            <a:off x="0" y="1843"/>
            <a:ext cx="12192000" cy="853440"/>
          </a:xfrm>
          <a:prstGeom prst="rect">
            <a:avLst/>
          </a:prstGeom>
        </p:spPr>
      </p:pic>
      <p:sp>
        <p:nvSpPr>
          <p:cNvPr id="6" name="Title 1">
            <a:extLst>
              <a:ext uri="{FF2B5EF4-FFF2-40B4-BE49-F238E27FC236}">
                <a16:creationId xmlns:a16="http://schemas.microsoft.com/office/drawing/2014/main" id="{59D3719A-9D76-4135-AE5C-14BBB71D0AB1}"/>
              </a:ext>
            </a:extLst>
          </p:cNvPr>
          <p:cNvSpPr>
            <a:spLocks noGrp="1"/>
          </p:cNvSpPr>
          <p:nvPr>
            <p:ph type="title"/>
          </p:nvPr>
        </p:nvSpPr>
        <p:spPr>
          <a:xfrm>
            <a:off x="289934" y="1005472"/>
            <a:ext cx="11318487" cy="549381"/>
          </a:xfrm>
        </p:spPr>
        <p:txBody>
          <a:bodyPr wrap="square">
            <a:spAutoFit/>
          </a:bodyPr>
          <a:lstStyle/>
          <a:p>
            <a:r>
              <a:rPr lang="en-US"/>
              <a:t>Click to edit Master title style</a:t>
            </a:r>
            <a:endParaRPr lang="en-US" dirty="0"/>
          </a:p>
        </p:txBody>
      </p:sp>
    </p:spTree>
    <p:extLst>
      <p:ext uri="{BB962C8B-B14F-4D97-AF65-F5344CB8AC3E}">
        <p14:creationId xmlns:p14="http://schemas.microsoft.com/office/powerpoint/2010/main" val="2245858126"/>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 Ligh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C0AA92-4A69-DF48-B8EE-04FAA21789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89A87DA-25CF-584F-940D-BAA089578F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601E0B45-006F-4FEC-B865-C8D9D4592390}"/>
              </a:ext>
            </a:extLst>
          </p:cNvPr>
          <p:cNvPicPr>
            <a:picLocks noChangeAspect="1"/>
          </p:cNvPicPr>
          <p:nvPr/>
        </p:nvPicPr>
        <p:blipFill>
          <a:blip r:embed="rId2"/>
          <a:stretch>
            <a:fillRect/>
          </a:stretch>
        </p:blipFill>
        <p:spPr>
          <a:xfrm>
            <a:off x="0" y="1843"/>
            <a:ext cx="12192000" cy="853440"/>
          </a:xfrm>
          <a:prstGeom prst="rect">
            <a:avLst/>
          </a:prstGeom>
        </p:spPr>
      </p:pic>
      <p:sp>
        <p:nvSpPr>
          <p:cNvPr id="7" name="Title 1">
            <a:extLst>
              <a:ext uri="{FF2B5EF4-FFF2-40B4-BE49-F238E27FC236}">
                <a16:creationId xmlns:a16="http://schemas.microsoft.com/office/drawing/2014/main" id="{2279F298-342F-4602-9BE3-AD54287E4DD6}"/>
              </a:ext>
            </a:extLst>
          </p:cNvPr>
          <p:cNvSpPr>
            <a:spLocks noGrp="1"/>
          </p:cNvSpPr>
          <p:nvPr>
            <p:ph type="title"/>
          </p:nvPr>
        </p:nvSpPr>
        <p:spPr>
          <a:xfrm>
            <a:off x="289934" y="1005472"/>
            <a:ext cx="11318487" cy="549381"/>
          </a:xfrm>
        </p:spPr>
        <p:txBody>
          <a:bodyPr wrap="square">
            <a:spAutoFit/>
          </a:bodyPr>
          <a:lstStyle/>
          <a:p>
            <a:r>
              <a:rPr lang="en-US"/>
              <a:t>Click to edit Master title style</a:t>
            </a:r>
            <a:endParaRPr lang="en-US" dirty="0"/>
          </a:p>
        </p:txBody>
      </p:sp>
    </p:spTree>
    <p:extLst>
      <p:ext uri="{BB962C8B-B14F-4D97-AF65-F5344CB8AC3E}">
        <p14:creationId xmlns:p14="http://schemas.microsoft.com/office/powerpoint/2010/main" val="804204830"/>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 Light">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360F1A-C396-A548-8261-6597739F750D}"/>
              </a:ext>
            </a:extLst>
          </p:cNvPr>
          <p:cNvSpPr>
            <a:spLocks noGrp="1"/>
          </p:cNvSpPr>
          <p:nvPr>
            <p:ph type="body" idx="1" hasCustomPrompt="1"/>
          </p:nvPr>
        </p:nvSpPr>
        <p:spPr>
          <a:xfrm>
            <a:off x="838201" y="1640869"/>
            <a:ext cx="5181600" cy="752396"/>
          </a:xfrm>
        </p:spPr>
        <p:txBody>
          <a:bodyPr anchor="ctr"/>
          <a:lstStyle>
            <a:lvl1pPr marL="0" indent="0" algn="ctr">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5" name="Text Placeholder 4">
            <a:extLst>
              <a:ext uri="{FF2B5EF4-FFF2-40B4-BE49-F238E27FC236}">
                <a16:creationId xmlns:a16="http://schemas.microsoft.com/office/drawing/2014/main" id="{6FDAB97E-BB52-4A47-A324-3CEAC7FB31C9}"/>
              </a:ext>
            </a:extLst>
          </p:cNvPr>
          <p:cNvSpPr>
            <a:spLocks noGrp="1"/>
          </p:cNvSpPr>
          <p:nvPr>
            <p:ph type="body" sz="quarter" idx="3" hasCustomPrompt="1"/>
          </p:nvPr>
        </p:nvSpPr>
        <p:spPr>
          <a:xfrm>
            <a:off x="6172201" y="1640869"/>
            <a:ext cx="5183188" cy="752396"/>
          </a:xfrm>
        </p:spPr>
        <p:txBody>
          <a:bodyPr anchor="ctr"/>
          <a:lstStyle>
            <a:lvl1pPr marL="0" indent="0" algn="ctr">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11" name="Content Placeholder 2">
            <a:extLst>
              <a:ext uri="{FF2B5EF4-FFF2-40B4-BE49-F238E27FC236}">
                <a16:creationId xmlns:a16="http://schemas.microsoft.com/office/drawing/2014/main" id="{FB14BB07-FCA9-474D-A1F8-9852FD4662FB}"/>
              </a:ext>
            </a:extLst>
          </p:cNvPr>
          <p:cNvSpPr>
            <a:spLocks noGrp="1"/>
          </p:cNvSpPr>
          <p:nvPr>
            <p:ph sz="half" idx="10"/>
          </p:nvPr>
        </p:nvSpPr>
        <p:spPr>
          <a:xfrm>
            <a:off x="838200" y="239326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38060016-D369-4AFD-A2C5-B015D0B52D8D}"/>
              </a:ext>
            </a:extLst>
          </p:cNvPr>
          <p:cNvSpPr>
            <a:spLocks noGrp="1"/>
          </p:cNvSpPr>
          <p:nvPr>
            <p:ph sz="half" idx="2"/>
          </p:nvPr>
        </p:nvSpPr>
        <p:spPr>
          <a:xfrm>
            <a:off x="6172200" y="239326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a:extLst>
              <a:ext uri="{FF2B5EF4-FFF2-40B4-BE49-F238E27FC236}">
                <a16:creationId xmlns:a16="http://schemas.microsoft.com/office/drawing/2014/main" id="{A30D027D-446F-46FB-8F92-35B73D452D90}"/>
              </a:ext>
            </a:extLst>
          </p:cNvPr>
          <p:cNvPicPr>
            <a:picLocks noChangeAspect="1"/>
          </p:cNvPicPr>
          <p:nvPr/>
        </p:nvPicPr>
        <p:blipFill>
          <a:blip r:embed="rId2"/>
          <a:stretch>
            <a:fillRect/>
          </a:stretch>
        </p:blipFill>
        <p:spPr>
          <a:xfrm>
            <a:off x="0" y="1843"/>
            <a:ext cx="12192000" cy="853440"/>
          </a:xfrm>
          <a:prstGeom prst="rect">
            <a:avLst/>
          </a:prstGeom>
        </p:spPr>
      </p:pic>
      <p:sp>
        <p:nvSpPr>
          <p:cNvPr id="9" name="Title 1">
            <a:extLst>
              <a:ext uri="{FF2B5EF4-FFF2-40B4-BE49-F238E27FC236}">
                <a16:creationId xmlns:a16="http://schemas.microsoft.com/office/drawing/2014/main" id="{73C4BE57-6943-4290-93F3-25A69DF5D650}"/>
              </a:ext>
            </a:extLst>
          </p:cNvPr>
          <p:cNvSpPr>
            <a:spLocks noGrp="1"/>
          </p:cNvSpPr>
          <p:nvPr>
            <p:ph type="title"/>
          </p:nvPr>
        </p:nvSpPr>
        <p:spPr>
          <a:xfrm>
            <a:off x="289934" y="1005472"/>
            <a:ext cx="11318487" cy="549381"/>
          </a:xfrm>
        </p:spPr>
        <p:txBody>
          <a:bodyPr wrap="square">
            <a:spAutoFit/>
          </a:bodyPr>
          <a:lstStyle/>
          <a:p>
            <a:r>
              <a:rPr lang="en-US"/>
              <a:t>Click to edit Master title style</a:t>
            </a:r>
            <a:endParaRPr lang="en-US" dirty="0"/>
          </a:p>
        </p:txBody>
      </p:sp>
    </p:spTree>
    <p:extLst>
      <p:ext uri="{BB962C8B-B14F-4D97-AF65-F5344CB8AC3E}">
        <p14:creationId xmlns:p14="http://schemas.microsoft.com/office/powerpoint/2010/main" val="1053845206"/>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 Light">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C71AC6-F181-4269-982A-7E94C8DDA399}"/>
              </a:ext>
            </a:extLst>
          </p:cNvPr>
          <p:cNvPicPr>
            <a:picLocks noChangeAspect="1"/>
          </p:cNvPicPr>
          <p:nvPr/>
        </p:nvPicPr>
        <p:blipFill>
          <a:blip r:embed="rId2"/>
          <a:stretch>
            <a:fillRect/>
          </a:stretch>
        </p:blipFill>
        <p:spPr>
          <a:xfrm>
            <a:off x="0" y="1843"/>
            <a:ext cx="12192000" cy="853440"/>
          </a:xfrm>
          <a:prstGeom prst="rect">
            <a:avLst/>
          </a:prstGeom>
        </p:spPr>
      </p:pic>
      <p:sp>
        <p:nvSpPr>
          <p:cNvPr id="5" name="Title 1">
            <a:extLst>
              <a:ext uri="{FF2B5EF4-FFF2-40B4-BE49-F238E27FC236}">
                <a16:creationId xmlns:a16="http://schemas.microsoft.com/office/drawing/2014/main" id="{C5B49B37-C35A-429A-BC6C-EF17B504A4F0}"/>
              </a:ext>
            </a:extLst>
          </p:cNvPr>
          <p:cNvSpPr>
            <a:spLocks noGrp="1"/>
          </p:cNvSpPr>
          <p:nvPr>
            <p:ph type="title"/>
          </p:nvPr>
        </p:nvSpPr>
        <p:spPr>
          <a:xfrm>
            <a:off x="289934" y="1005472"/>
            <a:ext cx="11318487" cy="549381"/>
          </a:xfrm>
        </p:spPr>
        <p:txBody>
          <a:bodyPr wrap="square">
            <a:spAutoFit/>
          </a:bodyPr>
          <a:lstStyle/>
          <a:p>
            <a:r>
              <a:rPr lang="en-US"/>
              <a:t>Click to edit Master title style</a:t>
            </a:r>
            <a:endParaRPr lang="en-US" dirty="0"/>
          </a:p>
        </p:txBody>
      </p:sp>
    </p:spTree>
    <p:extLst>
      <p:ext uri="{BB962C8B-B14F-4D97-AF65-F5344CB8AC3E}">
        <p14:creationId xmlns:p14="http://schemas.microsoft.com/office/powerpoint/2010/main" val="4171645652"/>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0B535A-DCDD-664B-8AD7-CC1476DC9A8D}"/>
              </a:ext>
            </a:extLst>
          </p:cNvPr>
          <p:cNvSpPr>
            <a:spLocks noGrp="1"/>
          </p:cNvSpPr>
          <p:nvPr>
            <p:ph type="title"/>
          </p:nvPr>
        </p:nvSpPr>
        <p:spPr>
          <a:xfrm>
            <a:off x="470209" y="387429"/>
            <a:ext cx="11238571" cy="685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2F85204-4910-444A-B869-264E674EF1E1}"/>
              </a:ext>
            </a:extLst>
          </p:cNvPr>
          <p:cNvSpPr>
            <a:spLocks noGrp="1"/>
          </p:cNvSpPr>
          <p:nvPr>
            <p:ph type="body" idx="1"/>
          </p:nvPr>
        </p:nvSpPr>
        <p:spPr>
          <a:xfrm>
            <a:off x="470210" y="1430215"/>
            <a:ext cx="11238569"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97362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 id="2147483822" r:id="rId18"/>
    <p:sldLayoutId id="2147483823" r:id="rId19"/>
    <p:sldLayoutId id="2147483824" r:id="rId20"/>
    <p:sldLayoutId id="2147483825" r:id="rId21"/>
    <p:sldLayoutId id="2147483826" r:id="rId22"/>
    <p:sldLayoutId id="2147483827" r:id="rId23"/>
  </p:sldLayoutIdLst>
  <p:hf sldNum="0" hdr="0" ftr="0"/>
  <p:txStyles>
    <p:titleStyle>
      <a:lvl1pPr algn="l" defTabSz="685800" rtl="0" eaLnBrk="1" latinLnBrk="0" hangingPunct="1">
        <a:lnSpc>
          <a:spcPct val="90000"/>
        </a:lnSpc>
        <a:spcBef>
          <a:spcPct val="0"/>
        </a:spcBef>
        <a:buNone/>
        <a:defRPr sz="3300" kern="1200">
          <a:solidFill>
            <a:schemeClr val="tx1">
              <a:lumMod val="85000"/>
              <a:lumOff val="15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baseline="0">
          <a:solidFill>
            <a:schemeClr val="tx1">
              <a:lumMod val="85000"/>
              <a:lumOff val="15000"/>
            </a:schemeClr>
          </a:solidFill>
          <a:latin typeface="Calibri" panose="020F050202020403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chemeClr val="tx1">
              <a:lumMod val="85000"/>
              <a:lumOff val="15000"/>
            </a:schemeClr>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chemeClr val="tx1">
              <a:lumMod val="85000"/>
              <a:lumOff val="15000"/>
            </a:schemeClr>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lumMod val="85000"/>
              <a:lumOff val="15000"/>
            </a:schemeClr>
          </a:solidFill>
          <a:latin typeface="Calibri" panose="020F050202020403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lumMod val="85000"/>
              <a:lumOff val="15000"/>
            </a:schemeClr>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0.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image" Target="../media/image33.png"/><Relationship Id="rId1" Type="http://schemas.openxmlformats.org/officeDocument/2006/relationships/slideLayout" Target="../slideLayouts/slideLayout1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0.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10.xml"/><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10.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5.jpeg"/></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10.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jpeg"/></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0.xml"/><Relationship Id="rId5" Type="http://schemas.openxmlformats.org/officeDocument/2006/relationships/image" Target="../media/image64.png"/><Relationship Id="rId4" Type="http://schemas.openxmlformats.org/officeDocument/2006/relationships/image" Target="../media/image63.png"/></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66.png"/></Relationships>
</file>

<file path=ppt/slides/_rels/slide2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png"/><Relationship Id="rId1" Type="http://schemas.openxmlformats.org/officeDocument/2006/relationships/slideLayout" Target="../slideLayouts/slideLayout10.xml"/><Relationship Id="rId4" Type="http://schemas.openxmlformats.org/officeDocument/2006/relationships/image" Target="../media/image77.jpeg"/></Relationships>
</file>

<file path=ppt/slides/_rels/slide3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0.xml"/><Relationship Id="rId4" Type="http://schemas.openxmlformats.org/officeDocument/2006/relationships/image" Target="../media/image80.jpeg"/></Relationships>
</file>

<file path=ppt/slides/_rels/slide32.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10.xml"/><Relationship Id="rId5" Type="http://schemas.openxmlformats.org/officeDocument/2006/relationships/image" Target="../media/image84.png"/><Relationship Id="rId4" Type="http://schemas.openxmlformats.org/officeDocument/2006/relationships/image" Target="../media/image83.jpeg"/></Relationships>
</file>

<file path=ppt/slides/_rels/slide33.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10.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0.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hyperlink" Target="http://open-mpi.org/"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5" name="Rectangle 7">
            <a:extLst>
              <a:ext uri="{FF2B5EF4-FFF2-40B4-BE49-F238E27FC236}">
                <a16:creationId xmlns:a16="http://schemas.microsoft.com/office/drawing/2014/main" id="{A3410772-74EF-494E-B7D1-49B28CCE79ED}"/>
              </a:ext>
            </a:extLst>
          </p:cNvPr>
          <p:cNvSpPr>
            <a:spLocks noChangeArrowheads="1"/>
          </p:cNvSpPr>
          <p:nvPr/>
        </p:nvSpPr>
        <p:spPr bwMode="auto">
          <a:xfrm>
            <a:off x="2438400" y="3886200"/>
            <a:ext cx="6781800" cy="1524000"/>
          </a:xfrm>
          <a:prstGeom prst="rect">
            <a:avLst/>
          </a:prstGeom>
          <a:noFill/>
          <a:ln w="12700">
            <a:noFill/>
            <a:miter lim="800000"/>
            <a:headEnd/>
            <a:tailEnd/>
          </a:ln>
          <a:effectLst>
            <a:outerShdw blurRad="63500" dist="17961" dir="2700000" algn="ctr" rotWithShape="0">
              <a:schemeClr val="tx1">
                <a:alpha val="74998"/>
              </a:schemeClr>
            </a:outerShdw>
          </a:effectLst>
        </p:spPr>
        <p:txBody>
          <a:bodyPr lIns="90487" tIns="44450" rIns="90487" bIns="44450"/>
          <a:lstStyle/>
          <a:p>
            <a:pPr indent="171450" algn="ctr">
              <a:spcBef>
                <a:spcPct val="20000"/>
              </a:spcBef>
              <a:buSzPct val="100000"/>
              <a:defRPr/>
            </a:pPr>
            <a:r>
              <a:rPr lang="en-US" b="1" dirty="0">
                <a:solidFill>
                  <a:srgbClr val="CD0000"/>
                </a:solidFill>
                <a:latin typeface="Arial" charset="0"/>
                <a:ea typeface="ＭＳ Ｐゴシック" charset="-128"/>
              </a:rPr>
              <a:t>CUBIT™ Fast-Start Tutorial</a:t>
            </a:r>
          </a:p>
          <a:p>
            <a:pPr indent="171450" algn="ctr">
              <a:spcBef>
                <a:spcPct val="20000"/>
              </a:spcBef>
              <a:buSzPct val="100000"/>
              <a:defRPr/>
            </a:pPr>
            <a:r>
              <a:rPr lang="en-US" sz="3600" b="1" dirty="0">
                <a:solidFill>
                  <a:srgbClr val="CD0000"/>
                </a:solidFill>
                <a:latin typeface="Arial" charset="0"/>
                <a:ea typeface="ＭＳ Ｐゴシック" charset="-128"/>
              </a:rPr>
              <a:t>21. Sculpt</a:t>
            </a:r>
          </a:p>
        </p:txBody>
      </p:sp>
      <p:pic>
        <p:nvPicPr>
          <p:cNvPr id="3" name="Graphic 2">
            <a:extLst>
              <a:ext uri="{FF2B5EF4-FFF2-40B4-BE49-F238E27FC236}">
                <a16:creationId xmlns:a16="http://schemas.microsoft.com/office/drawing/2014/main" id="{E9DFF082-568C-4A57-BD4C-5FABD7053A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62475" y="457201"/>
            <a:ext cx="3067050" cy="3533775"/>
          </a:xfrm>
          <a:prstGeom prst="rect">
            <a:avLst/>
          </a:prstGeom>
        </p:spPr>
      </p:pic>
      <p:sp>
        <p:nvSpPr>
          <p:cNvPr id="2" name="Title 1">
            <a:extLst>
              <a:ext uri="{FF2B5EF4-FFF2-40B4-BE49-F238E27FC236}">
                <a16:creationId xmlns:a16="http://schemas.microsoft.com/office/drawing/2014/main" id="{351DEC02-8E11-41EE-BF64-C8C2C82D4D33}"/>
              </a:ext>
            </a:extLst>
          </p:cNvPr>
          <p:cNvSpPr>
            <a:spLocks noGrp="1"/>
          </p:cNvSpPr>
          <p:nvPr>
            <p:ph type="ctrTitle"/>
          </p:nvPr>
        </p:nvSpPr>
        <p:spPr/>
        <p:txBody>
          <a:bodyPr/>
          <a:lstStyle/>
          <a:p>
            <a:endParaRPr lang="en-US"/>
          </a:p>
        </p:txBody>
      </p:sp>
      <p:sp>
        <p:nvSpPr>
          <p:cNvPr id="4" name="Subtitle 3">
            <a:extLst>
              <a:ext uri="{FF2B5EF4-FFF2-40B4-BE49-F238E27FC236}">
                <a16:creationId xmlns:a16="http://schemas.microsoft.com/office/drawing/2014/main" id="{295711E3-270D-473E-B8AA-E42DE1A4801F}"/>
              </a:ext>
            </a:extLst>
          </p:cNvPr>
          <p:cNvSpPr>
            <a:spLocks noGrp="1"/>
          </p:cNvSpPr>
          <p:nvPr>
            <p:ph type="subTitle" idx="1"/>
          </p:nvPr>
        </p:nvSpPr>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5157E0CC-D273-4DC4-B983-1B5C90CDEEEB}"/>
              </a:ext>
            </a:extLst>
          </p:cNvPr>
          <p:cNvSpPr>
            <a:spLocks noGrp="1" noChangeArrowheads="1"/>
          </p:cNvSpPr>
          <p:nvPr>
            <p:ph type="title" idx="4294967295"/>
          </p:nvPr>
        </p:nvSpPr>
        <p:spPr>
          <a:xfrm>
            <a:off x="1524001" y="493713"/>
            <a:ext cx="6784975" cy="849313"/>
          </a:xfrm>
        </p:spPr>
        <p:txBody>
          <a:bodyPr/>
          <a:lstStyle/>
          <a:p>
            <a:r>
              <a:rPr lang="en-US" altLang="en-US"/>
              <a:t>Sculpt Application</a:t>
            </a:r>
          </a:p>
        </p:txBody>
      </p:sp>
      <p:pic>
        <p:nvPicPr>
          <p:cNvPr id="15363" name="Picture 3">
            <a:extLst>
              <a:ext uri="{FF2B5EF4-FFF2-40B4-BE49-F238E27FC236}">
                <a16:creationId xmlns:a16="http://schemas.microsoft.com/office/drawing/2014/main" id="{B0B94FFC-3A77-4310-8350-B55175C2D0E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60925" y="1574800"/>
            <a:ext cx="2274888"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a:extLst>
              <a:ext uri="{FF2B5EF4-FFF2-40B4-BE49-F238E27FC236}">
                <a16:creationId xmlns:a16="http://schemas.microsoft.com/office/drawing/2014/main" id="{F095D974-5EBD-4833-8E38-8EB028A097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574800"/>
            <a:ext cx="2497138"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a:extLst>
              <a:ext uri="{FF2B5EF4-FFF2-40B4-BE49-F238E27FC236}">
                <a16:creationId xmlns:a16="http://schemas.microsoft.com/office/drawing/2014/main" id="{EB7CF5DE-793A-44F3-81D7-77DC3427A442}"/>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59688" y="1477963"/>
            <a:ext cx="226695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ight Arrow 6">
            <a:extLst>
              <a:ext uri="{FF2B5EF4-FFF2-40B4-BE49-F238E27FC236}">
                <a16:creationId xmlns:a16="http://schemas.microsoft.com/office/drawing/2014/main" id="{8FE5C062-23DB-4D28-82F5-124510C2F6FF}"/>
              </a:ext>
            </a:extLst>
          </p:cNvPr>
          <p:cNvSpPr>
            <a:spLocks noChangeArrowheads="1"/>
          </p:cNvSpPr>
          <p:nvPr/>
        </p:nvSpPr>
        <p:spPr bwMode="auto">
          <a:xfrm>
            <a:off x="4348163" y="2476501"/>
            <a:ext cx="696912" cy="365125"/>
          </a:xfrm>
          <a:prstGeom prst="rightArrow">
            <a:avLst>
              <a:gd name="adj1" fmla="val 50000"/>
              <a:gd name="adj2" fmla="val 49988"/>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100000"/>
              </a:lnSpc>
              <a:spcBef>
                <a:spcPct val="0"/>
              </a:spcBef>
              <a:buClrTx/>
              <a:buSzTx/>
              <a:buNone/>
            </a:pPr>
            <a:endParaRPr lang="en-US" altLang="en-US" sz="1000" b="0">
              <a:solidFill>
                <a:schemeClr val="tx1"/>
              </a:solidFill>
            </a:endParaRPr>
          </a:p>
        </p:txBody>
      </p:sp>
      <p:sp>
        <p:nvSpPr>
          <p:cNvPr id="15367" name="Right Arrow 7">
            <a:extLst>
              <a:ext uri="{FF2B5EF4-FFF2-40B4-BE49-F238E27FC236}">
                <a16:creationId xmlns:a16="http://schemas.microsoft.com/office/drawing/2014/main" id="{2A399644-5E90-4C10-911E-D15A070F6250}"/>
              </a:ext>
            </a:extLst>
          </p:cNvPr>
          <p:cNvSpPr>
            <a:spLocks noChangeArrowheads="1"/>
          </p:cNvSpPr>
          <p:nvPr/>
        </p:nvSpPr>
        <p:spPr bwMode="auto">
          <a:xfrm>
            <a:off x="7015164" y="2476501"/>
            <a:ext cx="695325" cy="365125"/>
          </a:xfrm>
          <a:prstGeom prst="rightArrow">
            <a:avLst>
              <a:gd name="adj1" fmla="val 50000"/>
              <a:gd name="adj2" fmla="val 49875"/>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100000"/>
              </a:lnSpc>
              <a:spcBef>
                <a:spcPct val="0"/>
              </a:spcBef>
              <a:buClrTx/>
              <a:buSzTx/>
              <a:buNone/>
            </a:pPr>
            <a:endParaRPr lang="en-US" altLang="en-US" sz="1000" b="0">
              <a:solidFill>
                <a:schemeClr val="tx1"/>
              </a:solidFill>
            </a:endParaRPr>
          </a:p>
        </p:txBody>
      </p:sp>
      <p:sp>
        <p:nvSpPr>
          <p:cNvPr id="15368" name="TextBox 11">
            <a:extLst>
              <a:ext uri="{FF2B5EF4-FFF2-40B4-BE49-F238E27FC236}">
                <a16:creationId xmlns:a16="http://schemas.microsoft.com/office/drawing/2014/main" id="{82900EB0-1128-4B3A-B0A5-53AF5395869A}"/>
              </a:ext>
            </a:extLst>
          </p:cNvPr>
          <p:cNvSpPr txBox="1">
            <a:spLocks noChangeArrowheads="1"/>
          </p:cNvSpPr>
          <p:nvPr/>
        </p:nvSpPr>
        <p:spPr bwMode="auto">
          <a:xfrm>
            <a:off x="2438400" y="4144962"/>
            <a:ext cx="739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100000"/>
              </a:lnSpc>
              <a:spcBef>
                <a:spcPct val="0"/>
              </a:spcBef>
              <a:buFont typeface="Times New Roman" panose="02020603050405020304" pitchFamily="18" charset="0"/>
              <a:buNone/>
            </a:pPr>
            <a:r>
              <a:rPr lang="en-US" altLang="en-US" sz="1800" b="0"/>
              <a:t>Geometry is first converted to “Volume Fraction” Data before meshing.</a:t>
            </a:r>
          </a:p>
        </p:txBody>
      </p:sp>
      <p:sp>
        <p:nvSpPr>
          <p:cNvPr id="13" name="TextBox 12">
            <a:extLst>
              <a:ext uri="{FF2B5EF4-FFF2-40B4-BE49-F238E27FC236}">
                <a16:creationId xmlns:a16="http://schemas.microsoft.com/office/drawing/2014/main" id="{4EDD6980-8875-451C-832D-37F910F3C6E8}"/>
              </a:ext>
            </a:extLst>
          </p:cNvPr>
          <p:cNvSpPr txBox="1"/>
          <p:nvPr/>
        </p:nvSpPr>
        <p:spPr>
          <a:xfrm>
            <a:off x="2514600" y="4678362"/>
            <a:ext cx="3810000" cy="1754326"/>
          </a:xfrm>
          <a:prstGeom prst="rect">
            <a:avLst/>
          </a:prstGeom>
          <a:noFill/>
        </p:spPr>
        <p:txBody>
          <a:bodyPr>
            <a:spAutoFit/>
          </a:bodyPr>
          <a:lstStyle/>
          <a:p>
            <a:pPr>
              <a:buClr>
                <a:srgbClr val="000000"/>
              </a:buClr>
              <a:buSzPct val="100000"/>
              <a:buFont typeface="Times New Roman" charset="0"/>
              <a:buNone/>
              <a:defRPr/>
            </a:pPr>
            <a:r>
              <a:rPr lang="en-US" b="1" dirty="0">
                <a:solidFill>
                  <a:srgbClr val="000000"/>
                </a:solidFill>
                <a:latin typeface="+mj-lt"/>
                <a:ea typeface="ＭＳ Ｐゴシック" charset="0"/>
              </a:rPr>
              <a:t>Advantages</a:t>
            </a:r>
          </a:p>
          <a:p>
            <a:pPr marL="285750" indent="-285750">
              <a:buClr>
                <a:srgbClr val="000000"/>
              </a:buClr>
              <a:buSzPct val="100000"/>
              <a:buFont typeface="Arial"/>
              <a:buChar char="•"/>
              <a:defRPr/>
            </a:pPr>
            <a:r>
              <a:rPr lang="en-US" dirty="0">
                <a:solidFill>
                  <a:srgbClr val="000000"/>
                </a:solidFill>
                <a:latin typeface="+mj-lt"/>
                <a:ea typeface="ＭＳ Ｐゴシック" charset="0"/>
              </a:rPr>
              <a:t>Geometry Tolerant</a:t>
            </a:r>
          </a:p>
          <a:p>
            <a:pPr marL="285750" indent="-285750">
              <a:buClr>
                <a:srgbClr val="000000"/>
              </a:buClr>
              <a:buSzPct val="100000"/>
              <a:buFont typeface="Arial"/>
              <a:buChar char="•"/>
              <a:defRPr/>
            </a:pPr>
            <a:r>
              <a:rPr lang="en-US" dirty="0">
                <a:solidFill>
                  <a:srgbClr val="000000"/>
                </a:solidFill>
                <a:latin typeface="+mj-lt"/>
                <a:ea typeface="ＭＳ Ｐゴシック" charset="0"/>
              </a:rPr>
              <a:t>No decomposition needed</a:t>
            </a:r>
          </a:p>
          <a:p>
            <a:pPr marL="285750" indent="-285750">
              <a:buClr>
                <a:srgbClr val="000000"/>
              </a:buClr>
              <a:buSzPct val="100000"/>
              <a:buFont typeface="Arial"/>
              <a:buChar char="•"/>
              <a:defRPr/>
            </a:pPr>
            <a:r>
              <a:rPr lang="en-US" dirty="0">
                <a:solidFill>
                  <a:srgbClr val="000000"/>
                </a:solidFill>
                <a:latin typeface="+mj-lt"/>
                <a:ea typeface="ＭＳ Ｐゴシック" charset="0"/>
              </a:rPr>
              <a:t>No imprint/merge needed</a:t>
            </a:r>
          </a:p>
          <a:p>
            <a:pPr marL="285750" indent="-285750">
              <a:buClr>
                <a:srgbClr val="000000"/>
              </a:buClr>
              <a:buSzPct val="100000"/>
              <a:buFont typeface="Arial"/>
              <a:buChar char="•"/>
              <a:defRPr/>
            </a:pPr>
            <a:r>
              <a:rPr lang="en-US" dirty="0">
                <a:solidFill>
                  <a:srgbClr val="000000"/>
                </a:solidFill>
                <a:latin typeface="+mj-lt"/>
                <a:ea typeface="ＭＳ Ｐゴシック" charset="0"/>
              </a:rPr>
              <a:t>Scalable to massive parallel</a:t>
            </a:r>
          </a:p>
        </p:txBody>
      </p:sp>
      <p:sp>
        <p:nvSpPr>
          <p:cNvPr id="15370" name="TextBox 13">
            <a:extLst>
              <a:ext uri="{FF2B5EF4-FFF2-40B4-BE49-F238E27FC236}">
                <a16:creationId xmlns:a16="http://schemas.microsoft.com/office/drawing/2014/main" id="{9DB41D81-7173-4525-B18A-EC7B06C57FCB}"/>
              </a:ext>
            </a:extLst>
          </p:cNvPr>
          <p:cNvSpPr txBox="1">
            <a:spLocks noChangeArrowheads="1"/>
          </p:cNvSpPr>
          <p:nvPr/>
        </p:nvSpPr>
        <p:spPr bwMode="auto">
          <a:xfrm>
            <a:off x="6324600" y="4678362"/>
            <a:ext cx="3810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100000"/>
              </a:lnSpc>
              <a:spcBef>
                <a:spcPct val="0"/>
              </a:spcBef>
              <a:buFont typeface="Times New Roman" panose="02020603050405020304" pitchFamily="18" charset="0"/>
              <a:buNone/>
            </a:pPr>
            <a:r>
              <a:rPr lang="en-US" altLang="en-US"/>
              <a:t>Disadvantages </a:t>
            </a:r>
          </a:p>
          <a:p>
            <a:pPr>
              <a:lnSpc>
                <a:spcPct val="100000"/>
              </a:lnSpc>
              <a:spcBef>
                <a:spcPct val="0"/>
              </a:spcBef>
            </a:pPr>
            <a:r>
              <a:rPr lang="en-US" altLang="en-US" sz="1800" b="0"/>
              <a:t>No Geometry Associativity</a:t>
            </a:r>
          </a:p>
          <a:p>
            <a:pPr>
              <a:lnSpc>
                <a:spcPct val="100000"/>
              </a:lnSpc>
              <a:spcBef>
                <a:spcPct val="0"/>
              </a:spcBef>
            </a:pPr>
            <a:r>
              <a:rPr lang="en-US" altLang="en-US" sz="1800" b="0"/>
              <a:t>Does not capture corners</a:t>
            </a:r>
          </a:p>
          <a:p>
            <a:pPr>
              <a:lnSpc>
                <a:spcPct val="100000"/>
              </a:lnSpc>
              <a:spcBef>
                <a:spcPct val="0"/>
              </a:spcBef>
            </a:pPr>
            <a:r>
              <a:rPr lang="en-US" altLang="en-US" sz="1800" b="0"/>
              <a:t>“Small” features not resolved</a:t>
            </a:r>
          </a:p>
          <a:p>
            <a:pPr>
              <a:lnSpc>
                <a:spcPct val="100000"/>
              </a:lnSpc>
              <a:spcBef>
                <a:spcPct val="0"/>
              </a:spcBef>
            </a:pPr>
            <a:r>
              <a:rPr lang="en-US" altLang="en-US" sz="1800" b="0"/>
              <a:t>May require large mesh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a:extLst>
              <a:ext uri="{FF2B5EF4-FFF2-40B4-BE49-F238E27FC236}">
                <a16:creationId xmlns:a16="http://schemas.microsoft.com/office/drawing/2014/main" id="{85FA1958-B8CA-419F-AE84-6E6A94557168}"/>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7400" y="560045"/>
            <a:ext cx="8610600" cy="5862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a:extLst>
              <a:ext uri="{FF2B5EF4-FFF2-40B4-BE49-F238E27FC236}">
                <a16:creationId xmlns:a16="http://schemas.microsoft.com/office/drawing/2014/main" id="{01BBD0C3-4B6B-4EAD-8002-D1FDD190E938}"/>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95600" y="1053464"/>
            <a:ext cx="7772400" cy="5753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4C022439-9868-49DD-A8B6-51F4CF4E37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031"/>
          <a:stretch>
            <a:fillRect/>
          </a:stretch>
        </p:blipFill>
        <p:spPr bwMode="auto">
          <a:xfrm>
            <a:off x="4975225" y="1143000"/>
            <a:ext cx="2408238"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1">
            <a:extLst>
              <a:ext uri="{FF2B5EF4-FFF2-40B4-BE49-F238E27FC236}">
                <a16:creationId xmlns:a16="http://schemas.microsoft.com/office/drawing/2014/main" id="{93BFDD65-E0D5-42D6-89EE-32BCEBBF3236}"/>
              </a:ext>
            </a:extLst>
          </p:cNvPr>
          <p:cNvSpPr>
            <a:spLocks noGrp="1" noChangeArrowheads="1"/>
          </p:cNvSpPr>
          <p:nvPr>
            <p:ph type="title" idx="4294967295"/>
          </p:nvPr>
        </p:nvSpPr>
        <p:spPr>
          <a:xfrm>
            <a:off x="1560513" y="505340"/>
            <a:ext cx="6784975" cy="849313"/>
          </a:xfrm>
        </p:spPr>
        <p:txBody>
          <a:bodyPr/>
          <a:lstStyle/>
          <a:p>
            <a:r>
              <a:rPr lang="en-US" altLang="en-US" dirty="0"/>
              <a:t>Sculpt Sizing</a:t>
            </a:r>
          </a:p>
        </p:txBody>
      </p:sp>
      <p:sp>
        <p:nvSpPr>
          <p:cNvPr id="5" name="TextBox 4">
            <a:extLst>
              <a:ext uri="{FF2B5EF4-FFF2-40B4-BE49-F238E27FC236}">
                <a16:creationId xmlns:a16="http://schemas.microsoft.com/office/drawing/2014/main" id="{0A39DC64-6E33-4F12-A346-EDF05B871F51}"/>
              </a:ext>
            </a:extLst>
          </p:cNvPr>
          <p:cNvSpPr txBox="1"/>
          <p:nvPr/>
        </p:nvSpPr>
        <p:spPr>
          <a:xfrm>
            <a:off x="1828800" y="1295400"/>
            <a:ext cx="2971800" cy="1200150"/>
          </a:xfrm>
          <a:prstGeom prst="rect">
            <a:avLst/>
          </a:prstGeom>
          <a:noFill/>
        </p:spPr>
        <p:txBody>
          <a:bodyPr>
            <a:spAutoFit/>
          </a:bodyPr>
          <a:lstStyle/>
          <a:p>
            <a:pPr>
              <a:buClr>
                <a:srgbClr val="000000"/>
              </a:buClr>
              <a:buSzPct val="100000"/>
              <a:buFont typeface="Times New Roman" charset="0"/>
              <a:buNone/>
              <a:defRPr/>
            </a:pPr>
            <a:r>
              <a:rPr lang="en-US" sz="1200" dirty="0">
                <a:solidFill>
                  <a:srgbClr val="000000"/>
                </a:solidFill>
                <a:latin typeface="+mj-lt"/>
                <a:ea typeface="ＭＳ Ｐゴシック" charset="0"/>
              </a:rPr>
              <a:t>Select Blocks or Volumes</a:t>
            </a:r>
          </a:p>
          <a:p>
            <a:pPr>
              <a:buClr>
                <a:srgbClr val="000000"/>
              </a:buClr>
              <a:buSzPct val="100000"/>
              <a:buFont typeface="Times New Roman" charset="0"/>
              <a:buNone/>
              <a:defRPr/>
            </a:pPr>
            <a:r>
              <a:rPr lang="en-US" sz="1200" dirty="0">
                <a:solidFill>
                  <a:srgbClr val="000000"/>
                </a:solidFill>
                <a:latin typeface="+mj-lt"/>
                <a:ea typeface="ＭＳ Ｐゴシック" charset="0"/>
              </a:rPr>
              <a:t>Volumes: Each volume treated as a separate mesh.  One Block created per volume </a:t>
            </a:r>
          </a:p>
          <a:p>
            <a:pPr>
              <a:buClr>
                <a:srgbClr val="000000"/>
              </a:buClr>
              <a:buSzPct val="100000"/>
              <a:buFont typeface="Times New Roman" charset="0"/>
              <a:buNone/>
              <a:defRPr/>
            </a:pPr>
            <a:r>
              <a:rPr lang="en-US" sz="1200" dirty="0">
                <a:solidFill>
                  <a:srgbClr val="000000"/>
                </a:solidFill>
                <a:latin typeface="+mj-lt"/>
                <a:ea typeface="ＭＳ Ｐゴシック" charset="0"/>
              </a:rPr>
              <a:t>Blocks: treat all volumes in block as continuous mesh</a:t>
            </a:r>
          </a:p>
        </p:txBody>
      </p:sp>
      <p:sp>
        <p:nvSpPr>
          <p:cNvPr id="6" name="TextBox 5">
            <a:extLst>
              <a:ext uri="{FF2B5EF4-FFF2-40B4-BE49-F238E27FC236}">
                <a16:creationId xmlns:a16="http://schemas.microsoft.com/office/drawing/2014/main" id="{2768E9F0-93B1-4AD3-9B5D-F21594A44F18}"/>
              </a:ext>
            </a:extLst>
          </p:cNvPr>
          <p:cNvSpPr txBox="1"/>
          <p:nvPr/>
        </p:nvSpPr>
        <p:spPr>
          <a:xfrm>
            <a:off x="7604125" y="1300163"/>
            <a:ext cx="2819400" cy="647700"/>
          </a:xfrm>
          <a:prstGeom prst="rect">
            <a:avLst/>
          </a:prstGeom>
          <a:noFill/>
        </p:spPr>
        <p:txBody>
          <a:bodyPr>
            <a:spAutoFit/>
          </a:bodyPr>
          <a:lstStyle/>
          <a:p>
            <a:pPr>
              <a:buClr>
                <a:srgbClr val="000000"/>
              </a:buClr>
              <a:buSzPct val="100000"/>
              <a:buFont typeface="Times New Roman" charset="0"/>
              <a:buNone/>
              <a:defRPr/>
            </a:pPr>
            <a:r>
              <a:rPr lang="en-US" sz="1200" dirty="0">
                <a:solidFill>
                  <a:srgbClr val="000000"/>
                </a:solidFill>
                <a:latin typeface="+mj-lt"/>
                <a:ea typeface="ＭＳ Ｐゴシック" charset="0"/>
              </a:rPr>
              <a:t>Resets all values in panel back to default.  Use this if volumes/blocks change</a:t>
            </a:r>
          </a:p>
        </p:txBody>
      </p:sp>
      <p:sp>
        <p:nvSpPr>
          <p:cNvPr id="7" name="TextBox 6">
            <a:extLst>
              <a:ext uri="{FF2B5EF4-FFF2-40B4-BE49-F238E27FC236}">
                <a16:creationId xmlns:a16="http://schemas.microsoft.com/office/drawing/2014/main" id="{D464C946-F487-403C-BA7F-EE1B6E6D58F9}"/>
              </a:ext>
            </a:extLst>
          </p:cNvPr>
          <p:cNvSpPr txBox="1"/>
          <p:nvPr/>
        </p:nvSpPr>
        <p:spPr>
          <a:xfrm>
            <a:off x="1828800" y="2895601"/>
            <a:ext cx="2971800" cy="646113"/>
          </a:xfrm>
          <a:prstGeom prst="rect">
            <a:avLst/>
          </a:prstGeom>
          <a:noFill/>
        </p:spPr>
        <p:txBody>
          <a:bodyPr>
            <a:spAutoFit/>
          </a:bodyPr>
          <a:lstStyle/>
          <a:p>
            <a:pPr>
              <a:buClr>
                <a:srgbClr val="000000"/>
              </a:buClr>
              <a:buSzPct val="100000"/>
              <a:buFont typeface="Times New Roman" charset="0"/>
              <a:buNone/>
              <a:defRPr/>
            </a:pPr>
            <a:r>
              <a:rPr lang="en-US" sz="1200" dirty="0">
                <a:solidFill>
                  <a:srgbClr val="000000"/>
                </a:solidFill>
                <a:latin typeface="+mj-lt"/>
                <a:ea typeface="ＭＳ Ｐゴシック" charset="0"/>
              </a:rPr>
              <a:t>Base Grid Requires</a:t>
            </a:r>
          </a:p>
          <a:p>
            <a:pPr marL="800100" lvl="1" indent="-342900">
              <a:buClr>
                <a:srgbClr val="000000"/>
              </a:buClr>
              <a:buSzPct val="100000"/>
              <a:buFont typeface="Times New Roman" charset="0"/>
              <a:buAutoNum type="arabicPeriod"/>
              <a:defRPr/>
            </a:pPr>
            <a:r>
              <a:rPr lang="en-US" sz="1200" dirty="0">
                <a:solidFill>
                  <a:srgbClr val="000000"/>
                </a:solidFill>
                <a:latin typeface="+mj-lt"/>
                <a:ea typeface="ＭＳ Ｐゴシック" charset="0"/>
              </a:rPr>
              <a:t>Cell Size</a:t>
            </a:r>
          </a:p>
          <a:p>
            <a:pPr marL="800100" lvl="1" indent="-342900">
              <a:buClr>
                <a:srgbClr val="000000"/>
              </a:buClr>
              <a:buSzPct val="100000"/>
              <a:buFont typeface="Times New Roman" charset="0"/>
              <a:buAutoNum type="arabicPeriod"/>
              <a:defRPr/>
            </a:pPr>
            <a:r>
              <a:rPr lang="en-US" sz="1200" dirty="0">
                <a:solidFill>
                  <a:srgbClr val="000000"/>
                </a:solidFill>
                <a:latin typeface="+mj-lt"/>
                <a:ea typeface="ＭＳ Ｐゴシック" charset="0"/>
              </a:rPr>
              <a:t>Bounding Box</a:t>
            </a:r>
          </a:p>
        </p:txBody>
      </p:sp>
      <p:pic>
        <p:nvPicPr>
          <p:cNvPr id="18439" name="Picture 7">
            <a:extLst>
              <a:ext uri="{FF2B5EF4-FFF2-40B4-BE49-F238E27FC236}">
                <a16:creationId xmlns:a16="http://schemas.microsoft.com/office/drawing/2014/main" id="{7958343E-C3A2-478B-A5EE-7B7B6D1F881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28801" y="3886200"/>
            <a:ext cx="2716213"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4F406C13-A3F6-42E2-B238-932FECCF6072}"/>
              </a:ext>
            </a:extLst>
          </p:cNvPr>
          <p:cNvSpPr txBox="1"/>
          <p:nvPr/>
        </p:nvSpPr>
        <p:spPr>
          <a:xfrm>
            <a:off x="2971800" y="5791201"/>
            <a:ext cx="1981200" cy="646331"/>
          </a:xfrm>
          <a:prstGeom prst="rect">
            <a:avLst/>
          </a:prstGeom>
          <a:noFill/>
        </p:spPr>
        <p:txBody>
          <a:bodyPr>
            <a:spAutoFit/>
          </a:bodyPr>
          <a:lstStyle/>
          <a:p>
            <a:pPr>
              <a:buClr>
                <a:srgbClr val="000000"/>
              </a:buClr>
              <a:buSzPct val="100000"/>
              <a:buFont typeface="Times New Roman" charset="0"/>
              <a:buNone/>
              <a:defRPr/>
            </a:pPr>
            <a:r>
              <a:rPr lang="en-US" sz="1200" dirty="0">
                <a:solidFill>
                  <a:srgbClr val="000000"/>
                </a:solidFill>
                <a:latin typeface="+mj-lt"/>
                <a:ea typeface="ＭＳ Ｐゴシック" charset="0"/>
              </a:rPr>
              <a:t>Select to display preview of bounding box and size</a:t>
            </a:r>
          </a:p>
        </p:txBody>
      </p:sp>
      <p:cxnSp>
        <p:nvCxnSpPr>
          <p:cNvPr id="16394" name="Straight Arrow Connector 10">
            <a:extLst>
              <a:ext uri="{FF2B5EF4-FFF2-40B4-BE49-F238E27FC236}">
                <a16:creationId xmlns:a16="http://schemas.microsoft.com/office/drawing/2014/main" id="{D391E14F-2F52-40D0-A2BA-8CD03A0DDEDD}"/>
              </a:ext>
            </a:extLst>
          </p:cNvPr>
          <p:cNvCxnSpPr>
            <a:cxnSpLocks noChangeShapeType="1"/>
          </p:cNvCxnSpPr>
          <p:nvPr/>
        </p:nvCxnSpPr>
        <p:spPr bwMode="auto">
          <a:xfrm flipV="1">
            <a:off x="3706813" y="2436813"/>
            <a:ext cx="1524000" cy="533400"/>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395" name="Straight Arrow Connector 11">
            <a:extLst>
              <a:ext uri="{FF2B5EF4-FFF2-40B4-BE49-F238E27FC236}">
                <a16:creationId xmlns:a16="http://schemas.microsoft.com/office/drawing/2014/main" id="{90CFE05A-E222-41CC-97A1-2271C14A464F}"/>
              </a:ext>
            </a:extLst>
          </p:cNvPr>
          <p:cNvCxnSpPr>
            <a:cxnSpLocks noChangeShapeType="1"/>
          </p:cNvCxnSpPr>
          <p:nvPr/>
        </p:nvCxnSpPr>
        <p:spPr bwMode="auto">
          <a:xfrm>
            <a:off x="3581400" y="3105151"/>
            <a:ext cx="1550988" cy="957263"/>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396" name="Straight Arrow Connector 15">
            <a:extLst>
              <a:ext uri="{FF2B5EF4-FFF2-40B4-BE49-F238E27FC236}">
                <a16:creationId xmlns:a16="http://schemas.microsoft.com/office/drawing/2014/main" id="{17162429-A3D7-4F56-8C70-7271DE9FB740}"/>
              </a:ext>
            </a:extLst>
          </p:cNvPr>
          <p:cNvCxnSpPr>
            <a:cxnSpLocks noChangeShapeType="1"/>
          </p:cNvCxnSpPr>
          <p:nvPr/>
        </p:nvCxnSpPr>
        <p:spPr bwMode="auto">
          <a:xfrm flipV="1">
            <a:off x="4343400" y="1465264"/>
            <a:ext cx="838200" cy="58737"/>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397" name="Straight Arrow Connector 19">
            <a:extLst>
              <a:ext uri="{FF2B5EF4-FFF2-40B4-BE49-F238E27FC236}">
                <a16:creationId xmlns:a16="http://schemas.microsoft.com/office/drawing/2014/main" id="{A1E323BF-8886-427A-9DBD-266315BD328A}"/>
              </a:ext>
            </a:extLst>
          </p:cNvPr>
          <p:cNvCxnSpPr>
            <a:cxnSpLocks noChangeShapeType="1"/>
          </p:cNvCxnSpPr>
          <p:nvPr/>
        </p:nvCxnSpPr>
        <p:spPr bwMode="auto">
          <a:xfrm flipV="1">
            <a:off x="4800600" y="5751514"/>
            <a:ext cx="469900" cy="115887"/>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398" name="Straight Arrow Connector 22">
            <a:extLst>
              <a:ext uri="{FF2B5EF4-FFF2-40B4-BE49-F238E27FC236}">
                <a16:creationId xmlns:a16="http://schemas.microsoft.com/office/drawing/2014/main" id="{0A00975C-3987-4E91-A41C-97B4FB9E66E1}"/>
              </a:ext>
            </a:extLst>
          </p:cNvPr>
          <p:cNvCxnSpPr>
            <a:cxnSpLocks noChangeShapeType="1"/>
            <a:stCxn id="6" idx="1"/>
          </p:cNvCxnSpPr>
          <p:nvPr/>
        </p:nvCxnSpPr>
        <p:spPr bwMode="auto">
          <a:xfrm flipH="1">
            <a:off x="7070725" y="1624013"/>
            <a:ext cx="533400" cy="590550"/>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6" name="TextBox 25">
            <a:extLst>
              <a:ext uri="{FF2B5EF4-FFF2-40B4-BE49-F238E27FC236}">
                <a16:creationId xmlns:a16="http://schemas.microsoft.com/office/drawing/2014/main" id="{96BBAAD2-F90F-4697-AB8D-880DEC1B9316}"/>
              </a:ext>
            </a:extLst>
          </p:cNvPr>
          <p:cNvSpPr txBox="1"/>
          <p:nvPr/>
        </p:nvSpPr>
        <p:spPr>
          <a:xfrm>
            <a:off x="7635875" y="1878014"/>
            <a:ext cx="2743200" cy="276225"/>
          </a:xfrm>
          <a:prstGeom prst="rect">
            <a:avLst/>
          </a:prstGeom>
          <a:noFill/>
        </p:spPr>
        <p:txBody>
          <a:bodyPr>
            <a:spAutoFit/>
          </a:bodyPr>
          <a:lstStyle/>
          <a:p>
            <a:pPr>
              <a:buClr>
                <a:srgbClr val="000000"/>
              </a:buClr>
              <a:buSzPct val="100000"/>
              <a:buFont typeface="Times New Roman" charset="0"/>
              <a:buNone/>
              <a:defRPr/>
            </a:pPr>
            <a:r>
              <a:rPr lang="en-US" sz="1200" dirty="0">
                <a:solidFill>
                  <a:srgbClr val="000000"/>
                </a:solidFill>
                <a:latin typeface="+mj-lt"/>
                <a:ea typeface="ＭＳ Ｐゴシック" charset="0"/>
              </a:rPr>
              <a:t>4 ways to define size</a:t>
            </a:r>
          </a:p>
        </p:txBody>
      </p:sp>
      <p:sp>
        <p:nvSpPr>
          <p:cNvPr id="18447" name="TextBox 26">
            <a:extLst>
              <a:ext uri="{FF2B5EF4-FFF2-40B4-BE49-F238E27FC236}">
                <a16:creationId xmlns:a16="http://schemas.microsoft.com/office/drawing/2014/main" id="{B40C17E9-413E-4211-B717-3FDB78BB9C0A}"/>
              </a:ext>
            </a:extLst>
          </p:cNvPr>
          <p:cNvSpPr txBox="1">
            <a:spLocks noChangeArrowheads="1"/>
          </p:cNvSpPr>
          <p:nvPr/>
        </p:nvSpPr>
        <p:spPr bwMode="auto">
          <a:xfrm>
            <a:off x="7604125" y="2160589"/>
            <a:ext cx="27432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100000"/>
              </a:lnSpc>
              <a:spcBef>
                <a:spcPct val="0"/>
              </a:spcBef>
              <a:buFont typeface="Times New Roman" panose="02020603050405020304" pitchFamily="18" charset="0"/>
              <a:buAutoNum type="arabicPeriod"/>
            </a:pPr>
            <a:r>
              <a:rPr lang="en-US" altLang="en-US" sz="1200" b="0"/>
              <a:t>Autosize – value 0-10.  0=fine, 10=coarse</a:t>
            </a:r>
          </a:p>
          <a:p>
            <a:pPr>
              <a:lnSpc>
                <a:spcPct val="100000"/>
              </a:lnSpc>
              <a:spcBef>
                <a:spcPct val="0"/>
              </a:spcBef>
              <a:buFont typeface="Times New Roman" panose="02020603050405020304" pitchFamily="18" charset="0"/>
              <a:buAutoNum type="arabicPeriod"/>
            </a:pPr>
            <a:r>
              <a:rPr lang="en-US" altLang="en-US" sz="1200" b="0"/>
              <a:t>Cell size – exact size</a:t>
            </a:r>
          </a:p>
          <a:p>
            <a:pPr>
              <a:lnSpc>
                <a:spcPct val="100000"/>
              </a:lnSpc>
              <a:spcBef>
                <a:spcPct val="0"/>
              </a:spcBef>
              <a:buFont typeface="Times New Roman" panose="02020603050405020304" pitchFamily="18" charset="0"/>
              <a:buAutoNum type="arabicPeriod"/>
            </a:pPr>
            <a:r>
              <a:rPr lang="en-US" altLang="en-US" sz="1200" b="0"/>
              <a:t>Default – use the size defined on the volume. If none then autosize=10</a:t>
            </a:r>
          </a:p>
          <a:p>
            <a:pPr>
              <a:lnSpc>
                <a:spcPct val="100000"/>
              </a:lnSpc>
              <a:spcBef>
                <a:spcPct val="0"/>
              </a:spcBef>
              <a:buFont typeface="Times New Roman" panose="02020603050405020304" pitchFamily="18" charset="0"/>
              <a:buAutoNum type="arabicPeriod"/>
            </a:pPr>
            <a:r>
              <a:rPr lang="en-US" altLang="en-US" sz="1200" b="0"/>
              <a:t>Cartesian Intervals – set the number of intervals in x-y-z directions.  Tries to maintain constant aspect ratio</a:t>
            </a:r>
          </a:p>
        </p:txBody>
      </p:sp>
      <p:sp>
        <p:nvSpPr>
          <p:cNvPr id="33" name="TextBox 32">
            <a:extLst>
              <a:ext uri="{FF2B5EF4-FFF2-40B4-BE49-F238E27FC236}">
                <a16:creationId xmlns:a16="http://schemas.microsoft.com/office/drawing/2014/main" id="{B8DFFA98-5684-4B63-B0B7-4B358B5A25A5}"/>
              </a:ext>
            </a:extLst>
          </p:cNvPr>
          <p:cNvSpPr txBox="1"/>
          <p:nvPr/>
        </p:nvSpPr>
        <p:spPr>
          <a:xfrm>
            <a:off x="7620000" y="4419601"/>
            <a:ext cx="2743200" cy="276225"/>
          </a:xfrm>
          <a:prstGeom prst="rect">
            <a:avLst/>
          </a:prstGeom>
          <a:noFill/>
        </p:spPr>
        <p:txBody>
          <a:bodyPr>
            <a:spAutoFit/>
          </a:bodyPr>
          <a:lstStyle/>
          <a:p>
            <a:pPr>
              <a:buClr>
                <a:srgbClr val="000000"/>
              </a:buClr>
              <a:buSzPct val="100000"/>
              <a:buFont typeface="Times New Roman" charset="0"/>
              <a:buNone/>
              <a:defRPr/>
            </a:pPr>
            <a:r>
              <a:rPr lang="en-US" sz="1200" dirty="0">
                <a:solidFill>
                  <a:srgbClr val="000000"/>
                </a:solidFill>
                <a:latin typeface="+mj-lt"/>
                <a:ea typeface="ＭＳ Ｐゴシック" charset="0"/>
              </a:rPr>
              <a:t>3 ways to define box</a:t>
            </a:r>
          </a:p>
        </p:txBody>
      </p:sp>
      <p:sp>
        <p:nvSpPr>
          <p:cNvPr id="18449" name="TextBox 33">
            <a:extLst>
              <a:ext uri="{FF2B5EF4-FFF2-40B4-BE49-F238E27FC236}">
                <a16:creationId xmlns:a16="http://schemas.microsoft.com/office/drawing/2014/main" id="{6172639F-3815-41B4-88AC-897DE231515A}"/>
              </a:ext>
            </a:extLst>
          </p:cNvPr>
          <p:cNvSpPr txBox="1">
            <a:spLocks noChangeArrowheads="1"/>
          </p:cNvSpPr>
          <p:nvPr/>
        </p:nvSpPr>
        <p:spPr bwMode="auto">
          <a:xfrm>
            <a:off x="7620000" y="4724400"/>
            <a:ext cx="2743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100000"/>
              </a:lnSpc>
              <a:spcBef>
                <a:spcPct val="0"/>
              </a:spcBef>
              <a:buFont typeface="Times New Roman" panose="02020603050405020304" pitchFamily="18" charset="0"/>
              <a:buAutoNum type="arabicPeriod"/>
            </a:pPr>
            <a:r>
              <a:rPr lang="en-US" altLang="en-US" sz="1200" b="0"/>
              <a:t>Set exact x-y-z bounds</a:t>
            </a:r>
          </a:p>
          <a:p>
            <a:pPr>
              <a:lnSpc>
                <a:spcPct val="100000"/>
              </a:lnSpc>
              <a:spcBef>
                <a:spcPct val="0"/>
              </a:spcBef>
              <a:buFont typeface="Times New Roman" panose="02020603050405020304" pitchFamily="18" charset="0"/>
              <a:buAutoNum type="arabicPeriod"/>
            </a:pPr>
            <a:r>
              <a:rPr lang="en-US" altLang="en-US" sz="1200" b="0"/>
              <a:t>Auto Cartesian – Complete model enclosed in axis-aligned box</a:t>
            </a:r>
          </a:p>
          <a:p>
            <a:pPr>
              <a:lnSpc>
                <a:spcPct val="100000"/>
              </a:lnSpc>
              <a:spcBef>
                <a:spcPct val="0"/>
              </a:spcBef>
              <a:buFont typeface="Times New Roman" panose="02020603050405020304" pitchFamily="18" charset="0"/>
              <a:buAutoNum type="arabicPeriod"/>
            </a:pPr>
            <a:r>
              <a:rPr lang="en-US" altLang="en-US" sz="1200" b="0"/>
              <a:t>Auto Aligned – Sculpt attempts to find a natural orientation of the model with the a fitted box</a:t>
            </a:r>
          </a:p>
        </p:txBody>
      </p:sp>
      <p:cxnSp>
        <p:nvCxnSpPr>
          <p:cNvPr id="16403" name="Straight Arrow Connector 35">
            <a:extLst>
              <a:ext uri="{FF2B5EF4-FFF2-40B4-BE49-F238E27FC236}">
                <a16:creationId xmlns:a16="http://schemas.microsoft.com/office/drawing/2014/main" id="{D18706E9-D787-44B3-BD73-9901D3578559}"/>
              </a:ext>
            </a:extLst>
          </p:cNvPr>
          <p:cNvCxnSpPr>
            <a:cxnSpLocks noChangeShapeType="1"/>
          </p:cNvCxnSpPr>
          <p:nvPr/>
        </p:nvCxnSpPr>
        <p:spPr bwMode="auto">
          <a:xfrm flipH="1">
            <a:off x="6870701" y="2341563"/>
            <a:ext cx="765175" cy="457200"/>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404" name="Straight Arrow Connector 38">
            <a:extLst>
              <a:ext uri="{FF2B5EF4-FFF2-40B4-BE49-F238E27FC236}">
                <a16:creationId xmlns:a16="http://schemas.microsoft.com/office/drawing/2014/main" id="{9FA011C6-ABD2-468D-8C13-38E08720953C}"/>
              </a:ext>
            </a:extLst>
          </p:cNvPr>
          <p:cNvCxnSpPr>
            <a:cxnSpLocks noChangeShapeType="1"/>
          </p:cNvCxnSpPr>
          <p:nvPr/>
        </p:nvCxnSpPr>
        <p:spPr bwMode="auto">
          <a:xfrm flipH="1">
            <a:off x="6781801" y="2678114"/>
            <a:ext cx="854075" cy="369887"/>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405" name="Straight Arrow Connector 41">
            <a:extLst>
              <a:ext uri="{FF2B5EF4-FFF2-40B4-BE49-F238E27FC236}">
                <a16:creationId xmlns:a16="http://schemas.microsoft.com/office/drawing/2014/main" id="{CBBCA4A1-9035-4B8B-8202-A78DDD2E9059}"/>
              </a:ext>
            </a:extLst>
          </p:cNvPr>
          <p:cNvCxnSpPr>
            <a:cxnSpLocks noChangeShapeType="1"/>
          </p:cNvCxnSpPr>
          <p:nvPr/>
        </p:nvCxnSpPr>
        <p:spPr bwMode="auto">
          <a:xfrm flipH="1">
            <a:off x="6781800" y="2887663"/>
            <a:ext cx="838200" cy="347662"/>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406" name="Straight Arrow Connector 44">
            <a:extLst>
              <a:ext uri="{FF2B5EF4-FFF2-40B4-BE49-F238E27FC236}">
                <a16:creationId xmlns:a16="http://schemas.microsoft.com/office/drawing/2014/main" id="{EEB349A4-2A18-42DA-B35F-71C3E9F8C001}"/>
              </a:ext>
            </a:extLst>
          </p:cNvPr>
          <p:cNvCxnSpPr>
            <a:cxnSpLocks noChangeShapeType="1"/>
          </p:cNvCxnSpPr>
          <p:nvPr/>
        </p:nvCxnSpPr>
        <p:spPr bwMode="auto">
          <a:xfrm flipH="1">
            <a:off x="6934201" y="3454400"/>
            <a:ext cx="701675" cy="279400"/>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407" name="Straight Arrow Connector 46">
            <a:extLst>
              <a:ext uri="{FF2B5EF4-FFF2-40B4-BE49-F238E27FC236}">
                <a16:creationId xmlns:a16="http://schemas.microsoft.com/office/drawing/2014/main" id="{5A05972A-39C7-4D8E-96A5-A197043435F2}"/>
              </a:ext>
            </a:extLst>
          </p:cNvPr>
          <p:cNvCxnSpPr>
            <a:cxnSpLocks noChangeShapeType="1"/>
            <a:stCxn id="28" idx="1"/>
          </p:cNvCxnSpPr>
          <p:nvPr/>
        </p:nvCxnSpPr>
        <p:spPr bwMode="auto">
          <a:xfrm flipH="1" flipV="1">
            <a:off x="6096000" y="3871913"/>
            <a:ext cx="1524000" cy="397520"/>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408" name="Straight Arrow Connector 49">
            <a:extLst>
              <a:ext uri="{FF2B5EF4-FFF2-40B4-BE49-F238E27FC236}">
                <a16:creationId xmlns:a16="http://schemas.microsoft.com/office/drawing/2014/main" id="{A5E34135-25EC-445B-8E9E-EE42944BFC8D}"/>
              </a:ext>
            </a:extLst>
          </p:cNvPr>
          <p:cNvCxnSpPr>
            <a:cxnSpLocks noChangeShapeType="1"/>
          </p:cNvCxnSpPr>
          <p:nvPr/>
        </p:nvCxnSpPr>
        <p:spPr bwMode="auto">
          <a:xfrm flipH="1" flipV="1">
            <a:off x="6934200" y="4724400"/>
            <a:ext cx="762000" cy="152400"/>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409" name="Straight Arrow Connector 52">
            <a:extLst>
              <a:ext uri="{FF2B5EF4-FFF2-40B4-BE49-F238E27FC236}">
                <a16:creationId xmlns:a16="http://schemas.microsoft.com/office/drawing/2014/main" id="{3F182670-11ED-4B56-943F-6B8FEABE251B}"/>
              </a:ext>
            </a:extLst>
          </p:cNvPr>
          <p:cNvCxnSpPr>
            <a:cxnSpLocks noChangeShapeType="1"/>
          </p:cNvCxnSpPr>
          <p:nvPr/>
        </p:nvCxnSpPr>
        <p:spPr bwMode="auto">
          <a:xfrm flipH="1">
            <a:off x="6180138" y="5029201"/>
            <a:ext cx="1516062" cy="276225"/>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7" name="TextBox 56">
            <a:extLst>
              <a:ext uri="{FF2B5EF4-FFF2-40B4-BE49-F238E27FC236}">
                <a16:creationId xmlns:a16="http://schemas.microsoft.com/office/drawing/2014/main" id="{AC535230-C7F3-4A3D-A207-653769064F00}"/>
              </a:ext>
            </a:extLst>
          </p:cNvPr>
          <p:cNvSpPr txBox="1"/>
          <p:nvPr/>
        </p:nvSpPr>
        <p:spPr>
          <a:xfrm>
            <a:off x="7620000" y="5983289"/>
            <a:ext cx="2286000" cy="830997"/>
          </a:xfrm>
          <a:prstGeom prst="rect">
            <a:avLst/>
          </a:prstGeom>
          <a:noFill/>
        </p:spPr>
        <p:txBody>
          <a:bodyPr>
            <a:spAutoFit/>
          </a:bodyPr>
          <a:lstStyle/>
          <a:p>
            <a:pPr>
              <a:buClr>
                <a:srgbClr val="000000"/>
              </a:buClr>
              <a:buSzPct val="100000"/>
              <a:buFont typeface="Times New Roman" charset="0"/>
              <a:buNone/>
              <a:defRPr/>
            </a:pPr>
            <a:r>
              <a:rPr lang="en-US" sz="1200" dirty="0">
                <a:solidFill>
                  <a:srgbClr val="000000"/>
                </a:solidFill>
                <a:latin typeface="+mj-lt"/>
                <a:ea typeface="ＭＳ Ｐゴシック" charset="0"/>
              </a:rPr>
              <a:t>Note: Fields automatically synchronize to reflect updated user selections</a:t>
            </a:r>
          </a:p>
        </p:txBody>
      </p:sp>
      <p:sp>
        <p:nvSpPr>
          <p:cNvPr id="28" name="TextBox 27">
            <a:extLst>
              <a:ext uri="{FF2B5EF4-FFF2-40B4-BE49-F238E27FC236}">
                <a16:creationId xmlns:a16="http://schemas.microsoft.com/office/drawing/2014/main" id="{BC9599B1-373D-4010-873D-182D30B99519}"/>
              </a:ext>
            </a:extLst>
          </p:cNvPr>
          <p:cNvSpPr txBox="1"/>
          <p:nvPr/>
        </p:nvSpPr>
        <p:spPr>
          <a:xfrm>
            <a:off x="7620000" y="4038601"/>
            <a:ext cx="2743200" cy="461665"/>
          </a:xfrm>
          <a:prstGeom prst="rect">
            <a:avLst/>
          </a:prstGeom>
          <a:noFill/>
        </p:spPr>
        <p:txBody>
          <a:bodyPr>
            <a:spAutoFit/>
          </a:bodyPr>
          <a:lstStyle/>
          <a:p>
            <a:pPr>
              <a:buClr>
                <a:srgbClr val="000000"/>
              </a:buClr>
              <a:buSzPct val="100000"/>
              <a:buFont typeface="Times New Roman" charset="0"/>
              <a:buNone/>
              <a:defRPr/>
            </a:pPr>
            <a:r>
              <a:rPr lang="en-US" sz="1200" dirty="0">
                <a:solidFill>
                  <a:srgbClr val="000000"/>
                </a:solidFill>
                <a:latin typeface="+mj-lt"/>
                <a:ea typeface="ＭＳ Ｐゴシック" charset="0"/>
              </a:rPr>
              <a:t>Number of cells in Cartesian Grid</a:t>
            </a:r>
          </a:p>
        </p:txBody>
      </p:sp>
      <p:cxnSp>
        <p:nvCxnSpPr>
          <p:cNvPr id="16412" name="Straight Arrow Connector 52">
            <a:extLst>
              <a:ext uri="{FF2B5EF4-FFF2-40B4-BE49-F238E27FC236}">
                <a16:creationId xmlns:a16="http://schemas.microsoft.com/office/drawing/2014/main" id="{6B968AE4-A635-4C45-94CF-8052E3C4439B}"/>
              </a:ext>
            </a:extLst>
          </p:cNvPr>
          <p:cNvCxnSpPr>
            <a:cxnSpLocks noChangeShapeType="1"/>
          </p:cNvCxnSpPr>
          <p:nvPr/>
        </p:nvCxnSpPr>
        <p:spPr bwMode="auto">
          <a:xfrm flipH="1">
            <a:off x="5938838" y="5410201"/>
            <a:ext cx="1757362" cy="119063"/>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3BA0DDC5-3013-4D0D-B791-195B49B431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4419601"/>
            <a:ext cx="2147888" cy="22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le 1">
            <a:extLst>
              <a:ext uri="{FF2B5EF4-FFF2-40B4-BE49-F238E27FC236}">
                <a16:creationId xmlns:a16="http://schemas.microsoft.com/office/drawing/2014/main" id="{F15D1115-5682-45ED-A7E2-55C0E5C21A1B}"/>
              </a:ext>
            </a:extLst>
          </p:cNvPr>
          <p:cNvSpPr>
            <a:spLocks noGrp="1" noChangeArrowheads="1"/>
          </p:cNvSpPr>
          <p:nvPr>
            <p:ph type="title" idx="4294967295"/>
          </p:nvPr>
        </p:nvSpPr>
        <p:spPr>
          <a:xfrm>
            <a:off x="1510965" y="473076"/>
            <a:ext cx="6784975" cy="849313"/>
          </a:xfrm>
        </p:spPr>
        <p:txBody>
          <a:bodyPr/>
          <a:lstStyle/>
          <a:p>
            <a:r>
              <a:rPr lang="en-US" altLang="en-US" dirty="0"/>
              <a:t>Example 3 Sculpt Sizing</a:t>
            </a:r>
          </a:p>
        </p:txBody>
      </p:sp>
      <p:sp>
        <p:nvSpPr>
          <p:cNvPr id="20484" name="TextBox 4">
            <a:extLst>
              <a:ext uri="{FF2B5EF4-FFF2-40B4-BE49-F238E27FC236}">
                <a16:creationId xmlns:a16="http://schemas.microsoft.com/office/drawing/2014/main" id="{2FBFA16D-54B0-42A9-AC9A-8533437F2771}"/>
              </a:ext>
            </a:extLst>
          </p:cNvPr>
          <p:cNvSpPr txBox="1">
            <a:spLocks noChangeArrowheads="1"/>
          </p:cNvSpPr>
          <p:nvPr/>
        </p:nvSpPr>
        <p:spPr bwMode="auto">
          <a:xfrm>
            <a:off x="1981200" y="1143001"/>
            <a:ext cx="51054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100000"/>
              </a:lnSpc>
              <a:spcBef>
                <a:spcPct val="0"/>
              </a:spcBef>
              <a:buFont typeface="Times New Roman" panose="02020603050405020304" pitchFamily="18" charset="0"/>
              <a:buAutoNum type="arabicPeriod"/>
            </a:pPr>
            <a:r>
              <a:rPr lang="en-US" altLang="en-US" sz="1800" b="0"/>
              <a:t>Import the ACIS file “</a:t>
            </a:r>
            <a:r>
              <a:rPr lang="en-US" altLang="ja-JP" sz="1800" b="0"/>
              <a:t>crank.sat</a:t>
            </a:r>
            <a:r>
              <a:rPr lang="en-US" altLang="en-US" sz="1800" b="0"/>
              <a:t>”</a:t>
            </a:r>
            <a:endParaRPr lang="en-US" altLang="ja-JP" sz="1800" b="0"/>
          </a:p>
          <a:p>
            <a:pPr>
              <a:lnSpc>
                <a:spcPct val="100000"/>
              </a:lnSpc>
              <a:spcBef>
                <a:spcPct val="0"/>
              </a:spcBef>
              <a:buFont typeface="Times New Roman" panose="02020603050405020304" pitchFamily="18" charset="0"/>
              <a:buAutoNum type="arabicPeriod"/>
            </a:pPr>
            <a:r>
              <a:rPr lang="en-US" altLang="en-US" sz="1800" b="0"/>
              <a:t>Experiment with different mesh sizes to see its effect.  Observe how well it captures the features.</a:t>
            </a:r>
          </a:p>
          <a:p>
            <a:pPr>
              <a:lnSpc>
                <a:spcPct val="100000"/>
              </a:lnSpc>
              <a:spcBef>
                <a:spcPct val="0"/>
              </a:spcBef>
              <a:buFont typeface="Times New Roman" panose="02020603050405020304" pitchFamily="18" charset="0"/>
              <a:buAutoNum type="arabicPeriod"/>
            </a:pPr>
            <a:r>
              <a:rPr lang="en-US" altLang="en-US" sz="1800" b="0"/>
              <a:t>Use the Auto Align feature.  Observe the difference in the resulting mesh</a:t>
            </a:r>
          </a:p>
          <a:p>
            <a:pPr>
              <a:lnSpc>
                <a:spcPct val="100000"/>
              </a:lnSpc>
              <a:spcBef>
                <a:spcPct val="0"/>
              </a:spcBef>
              <a:buFont typeface="Times New Roman" panose="02020603050405020304" pitchFamily="18" charset="0"/>
              <a:buAutoNum type="arabicPeriod"/>
            </a:pPr>
            <a:r>
              <a:rPr lang="en-US" altLang="en-US" sz="1800" b="0"/>
              <a:t>How large of a mesh can you generate in under a minute or so.</a:t>
            </a:r>
          </a:p>
          <a:p>
            <a:pPr>
              <a:lnSpc>
                <a:spcPct val="100000"/>
              </a:lnSpc>
              <a:spcBef>
                <a:spcPct val="0"/>
              </a:spcBef>
              <a:buFont typeface="Times New Roman" panose="02020603050405020304" pitchFamily="18" charset="0"/>
              <a:buAutoNum type="arabicPeriod"/>
            </a:pPr>
            <a:r>
              <a:rPr lang="en-US" altLang="en-US" sz="1800" b="0"/>
              <a:t>Create an approximate ½ symmetry model using the bounding box feature.</a:t>
            </a:r>
          </a:p>
          <a:p>
            <a:pPr>
              <a:lnSpc>
                <a:spcPct val="100000"/>
              </a:lnSpc>
              <a:spcBef>
                <a:spcPct val="0"/>
              </a:spcBef>
              <a:buFont typeface="Times New Roman" panose="02020603050405020304" pitchFamily="18" charset="0"/>
              <a:buAutoNum type="arabicPeriod"/>
            </a:pPr>
            <a:endParaRPr lang="en-US" altLang="en-US" sz="1800" b="0"/>
          </a:p>
        </p:txBody>
      </p:sp>
      <p:sp>
        <p:nvSpPr>
          <p:cNvPr id="7" name="TextBox 6">
            <a:extLst>
              <a:ext uri="{FF2B5EF4-FFF2-40B4-BE49-F238E27FC236}">
                <a16:creationId xmlns:a16="http://schemas.microsoft.com/office/drawing/2014/main" id="{DB3E45F9-1A3B-4CB3-8BA4-FF1848C54B02}"/>
              </a:ext>
            </a:extLst>
          </p:cNvPr>
          <p:cNvSpPr txBox="1"/>
          <p:nvPr/>
        </p:nvSpPr>
        <p:spPr>
          <a:xfrm>
            <a:off x="6934200" y="3124201"/>
            <a:ext cx="3276600" cy="1384995"/>
          </a:xfrm>
          <a:prstGeom prst="rect">
            <a:avLst/>
          </a:prstGeom>
          <a:noFill/>
          <a:ln>
            <a:solidFill>
              <a:schemeClr val="tx1"/>
            </a:solidFill>
          </a:ln>
        </p:spPr>
        <p:txBody>
          <a:bodyPr>
            <a:spAutoFit/>
          </a:bodyPr>
          <a:lstStyle/>
          <a:p>
            <a:pPr>
              <a:buClr>
                <a:srgbClr val="000000"/>
              </a:buClr>
              <a:buSzPct val="100000"/>
              <a:buFont typeface="Times New Roman" charset="0"/>
              <a:buNone/>
              <a:defRPr/>
            </a:pPr>
            <a:r>
              <a:rPr lang="en-US" sz="1400" dirty="0">
                <a:solidFill>
                  <a:srgbClr val="000000"/>
                </a:solidFill>
                <a:latin typeface="+mj-lt"/>
                <a:ea typeface="ＭＳ Ｐゴシック" charset="0"/>
              </a:rPr>
              <a:t>Note the </a:t>
            </a:r>
            <a:r>
              <a:rPr lang="en-US" sz="1400" b="1" dirty="0">
                <a:solidFill>
                  <a:srgbClr val="000000"/>
                </a:solidFill>
                <a:latin typeface="+mj-lt"/>
                <a:ea typeface="ＭＳ Ｐゴシック" charset="0"/>
              </a:rPr>
              <a:t>Total Cells </a:t>
            </a:r>
            <a:r>
              <a:rPr lang="en-US" sz="1400" dirty="0">
                <a:solidFill>
                  <a:srgbClr val="000000"/>
                </a:solidFill>
                <a:latin typeface="+mj-lt"/>
                <a:ea typeface="ＭＳ Ｐゴシック" charset="0"/>
              </a:rPr>
              <a:t>estimate.  This is total number of cells in the base grid (not mesh size) based on current input.  Larger numbers indicate longer meshing times.</a:t>
            </a:r>
          </a:p>
        </p:txBody>
      </p:sp>
      <p:sp>
        <p:nvSpPr>
          <p:cNvPr id="9" name="TextBox 8">
            <a:extLst>
              <a:ext uri="{FF2B5EF4-FFF2-40B4-BE49-F238E27FC236}">
                <a16:creationId xmlns:a16="http://schemas.microsoft.com/office/drawing/2014/main" id="{6BD800C9-5292-4255-BB0F-E8DAE211653E}"/>
              </a:ext>
            </a:extLst>
          </p:cNvPr>
          <p:cNvSpPr txBox="1"/>
          <p:nvPr/>
        </p:nvSpPr>
        <p:spPr>
          <a:xfrm>
            <a:off x="6705600" y="4953001"/>
            <a:ext cx="1600200" cy="1015663"/>
          </a:xfrm>
          <a:prstGeom prst="rect">
            <a:avLst/>
          </a:prstGeom>
          <a:noFill/>
          <a:ln>
            <a:solidFill>
              <a:schemeClr val="tx1"/>
            </a:solidFill>
          </a:ln>
        </p:spPr>
        <p:txBody>
          <a:bodyPr>
            <a:spAutoFit/>
          </a:bodyPr>
          <a:lstStyle/>
          <a:p>
            <a:pPr>
              <a:buClr>
                <a:srgbClr val="000000"/>
              </a:buClr>
              <a:buSzPct val="100000"/>
              <a:buFont typeface="Times New Roman" charset="0"/>
              <a:buNone/>
              <a:defRPr/>
            </a:pPr>
            <a:r>
              <a:rPr lang="en-US" sz="1200" dirty="0">
                <a:solidFill>
                  <a:srgbClr val="000000"/>
                </a:solidFill>
                <a:latin typeface="+mj-lt"/>
                <a:ea typeface="ＭＳ Ｐゴシック" charset="0"/>
              </a:rPr>
              <a:t>Use the Stop button to kill sculpt if meshing time gets too long. </a:t>
            </a:r>
          </a:p>
        </p:txBody>
      </p:sp>
      <p:cxnSp>
        <p:nvCxnSpPr>
          <p:cNvPr id="18440" name="Straight Arrow Connector 11">
            <a:extLst>
              <a:ext uri="{FF2B5EF4-FFF2-40B4-BE49-F238E27FC236}">
                <a16:creationId xmlns:a16="http://schemas.microsoft.com/office/drawing/2014/main" id="{9B4C599D-B34C-4BA6-A461-DF94AB046B3A}"/>
              </a:ext>
            </a:extLst>
          </p:cNvPr>
          <p:cNvCxnSpPr>
            <a:cxnSpLocks noChangeShapeType="1"/>
            <a:stCxn id="9" idx="3"/>
          </p:cNvCxnSpPr>
          <p:nvPr/>
        </p:nvCxnSpPr>
        <p:spPr bwMode="auto">
          <a:xfrm>
            <a:off x="8305800" y="5460832"/>
            <a:ext cx="1981200" cy="1092368"/>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20488" name="Picture 16">
            <a:extLst>
              <a:ext uri="{FF2B5EF4-FFF2-40B4-BE49-F238E27FC236}">
                <a16:creationId xmlns:a16="http://schemas.microsoft.com/office/drawing/2014/main" id="{85AF7D03-C05B-4534-AF00-99F8AA4EB21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05600" y="9906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7">
            <a:extLst>
              <a:ext uri="{FF2B5EF4-FFF2-40B4-BE49-F238E27FC236}">
                <a16:creationId xmlns:a16="http://schemas.microsoft.com/office/drawing/2014/main" id="{78D504FF-C97E-4B33-90A6-2047B26C60B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48575" y="990601"/>
            <a:ext cx="1828800"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8">
            <a:extLst>
              <a:ext uri="{FF2B5EF4-FFF2-40B4-BE49-F238E27FC236}">
                <a16:creationId xmlns:a16="http://schemas.microsoft.com/office/drawing/2014/main" id="{0B884E39-7AC4-4C6B-9C3A-75DE95302370}"/>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0600" y="989014"/>
            <a:ext cx="1905000"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5B357BD7-6706-4CFE-B62A-451D3E9A718F}"/>
              </a:ext>
            </a:extLst>
          </p:cNvPr>
          <p:cNvSpPr txBox="1"/>
          <p:nvPr/>
        </p:nvSpPr>
        <p:spPr>
          <a:xfrm>
            <a:off x="2328863" y="3906839"/>
            <a:ext cx="3276600" cy="1200329"/>
          </a:xfrm>
          <a:prstGeom prst="rect">
            <a:avLst/>
          </a:prstGeom>
          <a:noFill/>
          <a:ln>
            <a:noFill/>
          </a:ln>
        </p:spPr>
        <p:txBody>
          <a:bodyPr>
            <a:spAutoFit/>
          </a:bodyPr>
          <a:lstStyle/>
          <a:p>
            <a:pPr>
              <a:buClr>
                <a:srgbClr val="000000"/>
              </a:buClr>
              <a:buSzPct val="100000"/>
              <a:buFont typeface="Times New Roman" charset="0"/>
              <a:buNone/>
              <a:defRPr/>
            </a:pPr>
            <a:r>
              <a:rPr lang="en-US" dirty="0">
                <a:solidFill>
                  <a:srgbClr val="000000"/>
                </a:solidFill>
                <a:latin typeface="+mj-lt"/>
                <a:ea typeface="ＭＳ Ｐゴシック" charset="0"/>
              </a:rPr>
              <a:t>Hint: First rotate the model</a:t>
            </a:r>
          </a:p>
          <a:p>
            <a:pPr lvl="1">
              <a:buClr>
                <a:srgbClr val="000000"/>
              </a:buClr>
              <a:buSzPct val="100000"/>
              <a:buFont typeface="Times New Roman" charset="0"/>
              <a:buNone/>
              <a:defRPr/>
            </a:pPr>
            <a:r>
              <a:rPr lang="en-US" b="1" dirty="0" err="1">
                <a:solidFill>
                  <a:srgbClr val="000000"/>
                </a:solidFill>
                <a:latin typeface="+mj-lt"/>
                <a:ea typeface="ＭＳ Ｐゴシック" charset="0"/>
              </a:rPr>
              <a:t>Vol</a:t>
            </a:r>
            <a:r>
              <a:rPr lang="en-US" b="1" dirty="0">
                <a:solidFill>
                  <a:srgbClr val="000000"/>
                </a:solidFill>
                <a:latin typeface="+mj-lt"/>
                <a:ea typeface="ＭＳ Ｐゴシック" charset="0"/>
              </a:rPr>
              <a:t> 1 rotate -45 about z</a:t>
            </a:r>
          </a:p>
        </p:txBody>
      </p:sp>
      <p:pic>
        <p:nvPicPr>
          <p:cNvPr id="20492" name="Picture 20">
            <a:extLst>
              <a:ext uri="{FF2B5EF4-FFF2-40B4-BE49-F238E27FC236}">
                <a16:creationId xmlns:a16="http://schemas.microsoft.com/office/drawing/2014/main" id="{825C743A-2BDB-4A70-9447-5816DD5D6A05}"/>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8800" y="4668838"/>
            <a:ext cx="4572000" cy="218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9D81F1D8-7042-4672-A050-0AA2EA5D39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492"/>
          <a:stretch>
            <a:fillRect/>
          </a:stretch>
        </p:blipFill>
        <p:spPr bwMode="auto">
          <a:xfrm>
            <a:off x="4953001" y="1219200"/>
            <a:ext cx="215741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9">
            <a:extLst>
              <a:ext uri="{FF2B5EF4-FFF2-40B4-BE49-F238E27FC236}">
                <a16:creationId xmlns:a16="http://schemas.microsoft.com/office/drawing/2014/main" id="{F837F6EC-54FF-4CC5-8056-CB35499E95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304800"/>
            <a:ext cx="2387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itle 1">
            <a:extLst>
              <a:ext uri="{FF2B5EF4-FFF2-40B4-BE49-F238E27FC236}">
                <a16:creationId xmlns:a16="http://schemas.microsoft.com/office/drawing/2014/main" id="{F4179BBC-8B4F-4003-9460-35D010C110DB}"/>
              </a:ext>
            </a:extLst>
          </p:cNvPr>
          <p:cNvSpPr>
            <a:spLocks noGrp="1" noChangeArrowheads="1"/>
          </p:cNvSpPr>
          <p:nvPr>
            <p:ph type="title" idx="4294967295"/>
          </p:nvPr>
        </p:nvSpPr>
        <p:spPr>
          <a:xfrm>
            <a:off x="1600201" y="472693"/>
            <a:ext cx="6784975" cy="849313"/>
          </a:xfrm>
        </p:spPr>
        <p:txBody>
          <a:bodyPr/>
          <a:lstStyle/>
          <a:p>
            <a:r>
              <a:rPr lang="en-US" altLang="en-US" dirty="0"/>
              <a:t>Sculpt Mesh</a:t>
            </a:r>
          </a:p>
        </p:txBody>
      </p:sp>
      <p:sp>
        <p:nvSpPr>
          <p:cNvPr id="5" name="TextBox 4">
            <a:extLst>
              <a:ext uri="{FF2B5EF4-FFF2-40B4-BE49-F238E27FC236}">
                <a16:creationId xmlns:a16="http://schemas.microsoft.com/office/drawing/2014/main" id="{77C9D50C-66A9-4B45-A9D9-03E84E2987F3}"/>
              </a:ext>
            </a:extLst>
          </p:cNvPr>
          <p:cNvSpPr txBox="1"/>
          <p:nvPr/>
        </p:nvSpPr>
        <p:spPr>
          <a:xfrm>
            <a:off x="3276600" y="1371601"/>
            <a:ext cx="1600200" cy="830997"/>
          </a:xfrm>
          <a:prstGeom prst="rect">
            <a:avLst/>
          </a:prstGeom>
          <a:noFill/>
        </p:spPr>
        <p:txBody>
          <a:bodyPr>
            <a:spAutoFit/>
          </a:bodyPr>
          <a:lstStyle/>
          <a:p>
            <a:pPr>
              <a:buClr>
                <a:srgbClr val="000000"/>
              </a:buClr>
              <a:buSzPct val="100000"/>
              <a:buFont typeface="Times New Roman" charset="0"/>
              <a:buNone/>
              <a:defRPr/>
            </a:pPr>
            <a:r>
              <a:rPr lang="en-US" sz="1200" b="1" dirty="0">
                <a:solidFill>
                  <a:srgbClr val="000000"/>
                </a:solidFill>
                <a:latin typeface="+mj-lt"/>
                <a:ea typeface="ＭＳ Ｐゴシック" charset="0"/>
              </a:rPr>
              <a:t>Sidesets</a:t>
            </a:r>
            <a:r>
              <a:rPr lang="en-US" sz="1200" dirty="0">
                <a:solidFill>
                  <a:srgbClr val="000000"/>
                </a:solidFill>
                <a:latin typeface="+mj-lt"/>
                <a:ea typeface="ＭＳ Ｐゴシック" charset="0"/>
              </a:rPr>
              <a:t>: Options for generating sidesets</a:t>
            </a:r>
          </a:p>
        </p:txBody>
      </p:sp>
      <p:sp>
        <p:nvSpPr>
          <p:cNvPr id="21510" name="TextBox 5">
            <a:extLst>
              <a:ext uri="{FF2B5EF4-FFF2-40B4-BE49-F238E27FC236}">
                <a16:creationId xmlns:a16="http://schemas.microsoft.com/office/drawing/2014/main" id="{9E25C1C9-1BE0-4043-9C05-A6CABBD25C66}"/>
              </a:ext>
            </a:extLst>
          </p:cNvPr>
          <p:cNvSpPr txBox="1">
            <a:spLocks noChangeArrowheads="1"/>
          </p:cNvSpPr>
          <p:nvPr/>
        </p:nvSpPr>
        <p:spPr bwMode="auto">
          <a:xfrm>
            <a:off x="7620000" y="1600201"/>
            <a:ext cx="289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100000"/>
              </a:lnSpc>
              <a:spcBef>
                <a:spcPct val="0"/>
              </a:spcBef>
              <a:buFont typeface="Times New Roman" panose="02020603050405020304" pitchFamily="18" charset="0"/>
              <a:buNone/>
            </a:pPr>
            <a:r>
              <a:rPr lang="en-US" altLang="en-US" sz="1200"/>
              <a:t>Stair-step mesh: </a:t>
            </a:r>
            <a:r>
              <a:rPr lang="en-US" altLang="en-US" sz="1200" b="0"/>
              <a:t>Don’t insert buffer layers or smooth to boundaries.  Mesh will be 100% cubes</a:t>
            </a:r>
          </a:p>
        </p:txBody>
      </p:sp>
      <p:sp>
        <p:nvSpPr>
          <p:cNvPr id="7" name="TextBox 6">
            <a:extLst>
              <a:ext uri="{FF2B5EF4-FFF2-40B4-BE49-F238E27FC236}">
                <a16:creationId xmlns:a16="http://schemas.microsoft.com/office/drawing/2014/main" id="{046B7DF8-6F2E-40A0-B290-19F8B2F14E8D}"/>
              </a:ext>
            </a:extLst>
          </p:cNvPr>
          <p:cNvSpPr txBox="1"/>
          <p:nvPr/>
        </p:nvSpPr>
        <p:spPr>
          <a:xfrm>
            <a:off x="3352800" y="2590800"/>
            <a:ext cx="1371600" cy="1754326"/>
          </a:xfrm>
          <a:prstGeom prst="rect">
            <a:avLst/>
          </a:prstGeom>
          <a:noFill/>
        </p:spPr>
        <p:txBody>
          <a:bodyPr>
            <a:spAutoFit/>
          </a:bodyPr>
          <a:lstStyle/>
          <a:p>
            <a:pPr>
              <a:buClr>
                <a:srgbClr val="000000"/>
              </a:buClr>
              <a:buSzPct val="100000"/>
              <a:buFont typeface="Times New Roman" charset="0"/>
              <a:buNone/>
              <a:defRPr/>
            </a:pPr>
            <a:r>
              <a:rPr lang="en-US" sz="1200" b="1" dirty="0">
                <a:solidFill>
                  <a:srgbClr val="000000"/>
                </a:solidFill>
                <a:latin typeface="+mj-lt"/>
                <a:ea typeface="ＭＳ Ｐゴシック" charset="0"/>
              </a:rPr>
              <a:t>Mesh Void: </a:t>
            </a:r>
            <a:r>
              <a:rPr lang="en-US" sz="1200" dirty="0">
                <a:solidFill>
                  <a:srgbClr val="000000"/>
                </a:solidFill>
                <a:latin typeface="+mj-lt"/>
                <a:ea typeface="ＭＳ Ｐゴシック" charset="0"/>
              </a:rPr>
              <a:t>Generate mesh in surrounding void space.  Void will be treated like another material</a:t>
            </a:r>
          </a:p>
        </p:txBody>
      </p:sp>
      <p:sp>
        <p:nvSpPr>
          <p:cNvPr id="8" name="TextBox 7">
            <a:extLst>
              <a:ext uri="{FF2B5EF4-FFF2-40B4-BE49-F238E27FC236}">
                <a16:creationId xmlns:a16="http://schemas.microsoft.com/office/drawing/2014/main" id="{190EB3EC-03F3-48EC-B44E-E73EB90139D7}"/>
              </a:ext>
            </a:extLst>
          </p:cNvPr>
          <p:cNvSpPr txBox="1"/>
          <p:nvPr/>
        </p:nvSpPr>
        <p:spPr>
          <a:xfrm>
            <a:off x="1828800" y="4419601"/>
            <a:ext cx="2438400" cy="830997"/>
          </a:xfrm>
          <a:prstGeom prst="rect">
            <a:avLst/>
          </a:prstGeom>
          <a:noFill/>
        </p:spPr>
        <p:txBody>
          <a:bodyPr>
            <a:spAutoFit/>
          </a:bodyPr>
          <a:lstStyle/>
          <a:p>
            <a:pPr>
              <a:buClr>
                <a:srgbClr val="000000"/>
              </a:buClr>
              <a:buSzPct val="100000"/>
              <a:buFont typeface="Times New Roman" charset="0"/>
              <a:buNone/>
              <a:defRPr/>
            </a:pPr>
            <a:r>
              <a:rPr lang="en-US" sz="1200" b="1" dirty="0">
                <a:solidFill>
                  <a:srgbClr val="000000"/>
                </a:solidFill>
                <a:latin typeface="+mj-lt"/>
                <a:ea typeface="ＭＳ Ｐゴシック" charset="0"/>
              </a:rPr>
              <a:t>Hex Dominant: </a:t>
            </a:r>
            <a:r>
              <a:rPr lang="en-US" sz="1200" dirty="0">
                <a:solidFill>
                  <a:srgbClr val="000000"/>
                </a:solidFill>
                <a:latin typeface="+mj-lt"/>
                <a:ea typeface="ＭＳ Ｐゴシック" charset="0"/>
              </a:rPr>
              <a:t>Replace any hex whose Scaled </a:t>
            </a:r>
            <a:r>
              <a:rPr lang="en-US" sz="1200" dirty="0" err="1">
                <a:solidFill>
                  <a:srgbClr val="000000"/>
                </a:solidFill>
                <a:latin typeface="+mj-lt"/>
                <a:ea typeface="ＭＳ Ｐゴシック" charset="0"/>
              </a:rPr>
              <a:t>Jacobian</a:t>
            </a:r>
            <a:r>
              <a:rPr lang="en-US" sz="1200" dirty="0">
                <a:solidFill>
                  <a:srgbClr val="000000"/>
                </a:solidFill>
                <a:latin typeface="+mj-lt"/>
                <a:ea typeface="ＭＳ Ｐゴシック" charset="0"/>
              </a:rPr>
              <a:t> falls below the threshold with 24 </a:t>
            </a:r>
            <a:r>
              <a:rPr lang="en-US" sz="1200" dirty="0" err="1">
                <a:solidFill>
                  <a:srgbClr val="000000"/>
                </a:solidFill>
                <a:latin typeface="+mj-lt"/>
                <a:ea typeface="ＭＳ Ｐゴシック" charset="0"/>
              </a:rPr>
              <a:t>tets</a:t>
            </a:r>
            <a:endParaRPr lang="en-US" sz="1200" dirty="0">
              <a:solidFill>
                <a:srgbClr val="000000"/>
              </a:solidFill>
              <a:latin typeface="+mj-lt"/>
              <a:ea typeface="ＭＳ Ｐゴシック" charset="0"/>
            </a:endParaRPr>
          </a:p>
        </p:txBody>
      </p:sp>
      <p:sp>
        <p:nvSpPr>
          <p:cNvPr id="9" name="TextBox 8">
            <a:extLst>
              <a:ext uri="{FF2B5EF4-FFF2-40B4-BE49-F238E27FC236}">
                <a16:creationId xmlns:a16="http://schemas.microsoft.com/office/drawing/2014/main" id="{09D74B20-FEFA-4AA4-8CEC-59297B1D22F8}"/>
              </a:ext>
            </a:extLst>
          </p:cNvPr>
          <p:cNvSpPr txBox="1"/>
          <p:nvPr/>
        </p:nvSpPr>
        <p:spPr>
          <a:xfrm>
            <a:off x="7620000" y="4230689"/>
            <a:ext cx="2971800" cy="830997"/>
          </a:xfrm>
          <a:prstGeom prst="rect">
            <a:avLst/>
          </a:prstGeom>
          <a:noFill/>
        </p:spPr>
        <p:txBody>
          <a:bodyPr>
            <a:spAutoFit/>
          </a:bodyPr>
          <a:lstStyle/>
          <a:p>
            <a:pPr>
              <a:buClr>
                <a:srgbClr val="000000"/>
              </a:buClr>
              <a:buSzPct val="100000"/>
              <a:buFont typeface="Times New Roman" charset="0"/>
              <a:buNone/>
              <a:defRPr/>
            </a:pPr>
            <a:r>
              <a:rPr lang="en-US" sz="1200" b="1" dirty="0">
                <a:solidFill>
                  <a:srgbClr val="000000"/>
                </a:solidFill>
                <a:latin typeface="+mj-lt"/>
                <a:ea typeface="ＭＳ Ｐゴシック" charset="0"/>
              </a:rPr>
              <a:t>Auto Pillowing</a:t>
            </a:r>
            <a:r>
              <a:rPr lang="en-US" sz="1200" dirty="0">
                <a:solidFill>
                  <a:srgbClr val="000000"/>
                </a:solidFill>
                <a:latin typeface="+mj-lt"/>
                <a:ea typeface="ＭＳ Ｐゴシック" charset="0"/>
              </a:rPr>
              <a:t>: Insert additional layer(s) of hexes to improve mesh quality at multi-material interfaces (curves)</a:t>
            </a:r>
          </a:p>
        </p:txBody>
      </p:sp>
      <p:pic>
        <p:nvPicPr>
          <p:cNvPr id="21514" name="Picture 10">
            <a:extLst>
              <a:ext uri="{FF2B5EF4-FFF2-40B4-BE49-F238E27FC236}">
                <a16:creationId xmlns:a16="http://schemas.microsoft.com/office/drawing/2014/main" id="{C8C20AF0-958C-4E95-B3D4-3BE41636871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590801"/>
            <a:ext cx="1600200"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2">
            <a:extLst>
              <a:ext uri="{FF2B5EF4-FFF2-40B4-BE49-F238E27FC236}">
                <a16:creationId xmlns:a16="http://schemas.microsoft.com/office/drawing/2014/main" id="{6F2D33CD-4D5A-4E47-8C5E-1F362D1C935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143000"/>
            <a:ext cx="1600200"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3">
            <a:extLst>
              <a:ext uri="{FF2B5EF4-FFF2-40B4-BE49-F238E27FC236}">
                <a16:creationId xmlns:a16="http://schemas.microsoft.com/office/drawing/2014/main" id="{DE03E491-F38F-438A-A097-0ACEE521292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96200" y="4876800"/>
            <a:ext cx="28511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4">
            <a:extLst>
              <a:ext uri="{FF2B5EF4-FFF2-40B4-BE49-F238E27FC236}">
                <a16:creationId xmlns:a16="http://schemas.microsoft.com/office/drawing/2014/main" id="{252BD195-1D0F-407D-9A62-FF7A4673C59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61073" y="5219701"/>
            <a:ext cx="24384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471" name="Straight Arrow Connector 16">
            <a:extLst>
              <a:ext uri="{FF2B5EF4-FFF2-40B4-BE49-F238E27FC236}">
                <a16:creationId xmlns:a16="http://schemas.microsoft.com/office/drawing/2014/main" id="{37092890-61F5-47E5-A064-395F28B9A6AA}"/>
              </a:ext>
            </a:extLst>
          </p:cNvPr>
          <p:cNvCxnSpPr>
            <a:cxnSpLocks noChangeShapeType="1"/>
          </p:cNvCxnSpPr>
          <p:nvPr/>
        </p:nvCxnSpPr>
        <p:spPr bwMode="auto">
          <a:xfrm>
            <a:off x="4343401" y="1828801"/>
            <a:ext cx="758825" cy="288925"/>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472" name="Straight Arrow Connector 18">
            <a:extLst>
              <a:ext uri="{FF2B5EF4-FFF2-40B4-BE49-F238E27FC236}">
                <a16:creationId xmlns:a16="http://schemas.microsoft.com/office/drawing/2014/main" id="{F0B2D58D-8B9E-465D-816E-5336820AA3EE}"/>
              </a:ext>
            </a:extLst>
          </p:cNvPr>
          <p:cNvCxnSpPr>
            <a:cxnSpLocks noChangeShapeType="1"/>
            <a:stCxn id="7" idx="3"/>
          </p:cNvCxnSpPr>
          <p:nvPr/>
        </p:nvCxnSpPr>
        <p:spPr bwMode="auto">
          <a:xfrm flipV="1">
            <a:off x="4724400" y="3060701"/>
            <a:ext cx="368300" cy="407263"/>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473" name="Straight Arrow Connector 21">
            <a:extLst>
              <a:ext uri="{FF2B5EF4-FFF2-40B4-BE49-F238E27FC236}">
                <a16:creationId xmlns:a16="http://schemas.microsoft.com/office/drawing/2014/main" id="{E0AEDF62-85F3-4DFC-A3B8-F8D64C9CB69E}"/>
              </a:ext>
            </a:extLst>
          </p:cNvPr>
          <p:cNvCxnSpPr>
            <a:cxnSpLocks noChangeShapeType="1"/>
            <a:stCxn id="8" idx="3"/>
          </p:cNvCxnSpPr>
          <p:nvPr/>
        </p:nvCxnSpPr>
        <p:spPr bwMode="auto">
          <a:xfrm>
            <a:off x="4267201" y="4835099"/>
            <a:ext cx="874713" cy="630664"/>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474" name="Straight Arrow Connector 24">
            <a:extLst>
              <a:ext uri="{FF2B5EF4-FFF2-40B4-BE49-F238E27FC236}">
                <a16:creationId xmlns:a16="http://schemas.microsoft.com/office/drawing/2014/main" id="{482CE91A-2B77-4C5C-BF7E-30AB3C564122}"/>
              </a:ext>
            </a:extLst>
          </p:cNvPr>
          <p:cNvCxnSpPr>
            <a:cxnSpLocks noChangeShapeType="1"/>
            <a:stCxn id="21510" idx="1"/>
          </p:cNvCxnSpPr>
          <p:nvPr/>
        </p:nvCxnSpPr>
        <p:spPr bwMode="auto">
          <a:xfrm flipH="1">
            <a:off x="5867400" y="1924051"/>
            <a:ext cx="1752600" cy="646113"/>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475" name="Straight Arrow Connector 27">
            <a:extLst>
              <a:ext uri="{FF2B5EF4-FFF2-40B4-BE49-F238E27FC236}">
                <a16:creationId xmlns:a16="http://schemas.microsoft.com/office/drawing/2014/main" id="{DF0BDC25-BAB6-4EE5-9E47-B2B1B9AB5120}"/>
              </a:ext>
            </a:extLst>
          </p:cNvPr>
          <p:cNvCxnSpPr>
            <a:cxnSpLocks noChangeShapeType="1"/>
          </p:cNvCxnSpPr>
          <p:nvPr/>
        </p:nvCxnSpPr>
        <p:spPr bwMode="auto">
          <a:xfrm flipH="1">
            <a:off x="5791200" y="4419600"/>
            <a:ext cx="1828800" cy="134938"/>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1" name="TextBox 30">
            <a:extLst>
              <a:ext uri="{FF2B5EF4-FFF2-40B4-BE49-F238E27FC236}">
                <a16:creationId xmlns:a16="http://schemas.microsoft.com/office/drawing/2014/main" id="{A84824FE-F200-4C01-9551-DEC5F124323C}"/>
              </a:ext>
            </a:extLst>
          </p:cNvPr>
          <p:cNvSpPr txBox="1"/>
          <p:nvPr/>
        </p:nvSpPr>
        <p:spPr>
          <a:xfrm>
            <a:off x="7772400" y="6019801"/>
            <a:ext cx="2438400" cy="461963"/>
          </a:xfrm>
          <a:prstGeom prst="rect">
            <a:avLst/>
          </a:prstGeom>
          <a:noFill/>
          <a:ln>
            <a:solidFill>
              <a:srgbClr val="000000"/>
            </a:solidFill>
          </a:ln>
        </p:spPr>
        <p:txBody>
          <a:bodyPr>
            <a:spAutoFit/>
          </a:bodyPr>
          <a:lstStyle/>
          <a:p>
            <a:pPr>
              <a:buClr>
                <a:srgbClr val="000000"/>
              </a:buClr>
              <a:buSzPct val="100000"/>
              <a:buFont typeface="Times New Roman" charset="0"/>
              <a:buNone/>
              <a:defRPr/>
            </a:pPr>
            <a:r>
              <a:rPr lang="en-US" sz="1200" b="1" dirty="0">
                <a:solidFill>
                  <a:srgbClr val="000000"/>
                </a:solidFill>
                <a:latin typeface="+mj-lt"/>
                <a:ea typeface="ＭＳ Ｐゴシック" charset="0"/>
              </a:rPr>
              <a:t>Note: </a:t>
            </a:r>
            <a:r>
              <a:rPr lang="en-US" sz="1200" dirty="0">
                <a:solidFill>
                  <a:srgbClr val="000000"/>
                </a:solidFill>
                <a:latin typeface="+mj-lt"/>
                <a:ea typeface="ＭＳ Ｐゴシック" charset="0"/>
              </a:rPr>
              <a:t>Turn this ON when using multiple materials</a:t>
            </a:r>
          </a:p>
        </p:txBody>
      </p:sp>
      <p:sp>
        <p:nvSpPr>
          <p:cNvPr id="35" name="TextBox 34">
            <a:extLst>
              <a:ext uri="{FF2B5EF4-FFF2-40B4-BE49-F238E27FC236}">
                <a16:creationId xmlns:a16="http://schemas.microsoft.com/office/drawing/2014/main" id="{0417980B-5F63-4DFC-BC8B-9CDCEB1A5D32}"/>
              </a:ext>
            </a:extLst>
          </p:cNvPr>
          <p:cNvSpPr txBox="1"/>
          <p:nvPr/>
        </p:nvSpPr>
        <p:spPr>
          <a:xfrm>
            <a:off x="7620000" y="2514600"/>
            <a:ext cx="1295400" cy="1200150"/>
          </a:xfrm>
          <a:prstGeom prst="rect">
            <a:avLst/>
          </a:prstGeom>
          <a:noFill/>
        </p:spPr>
        <p:txBody>
          <a:bodyPr>
            <a:spAutoFit/>
          </a:bodyPr>
          <a:lstStyle/>
          <a:p>
            <a:pPr>
              <a:buClr>
                <a:srgbClr val="000000"/>
              </a:buClr>
              <a:buSzPct val="100000"/>
              <a:buFont typeface="Times New Roman" charset="0"/>
              <a:buNone/>
              <a:defRPr/>
            </a:pPr>
            <a:r>
              <a:rPr lang="en-US" sz="1200" b="1" dirty="0">
                <a:solidFill>
                  <a:srgbClr val="000000"/>
                </a:solidFill>
                <a:latin typeface="+mj-lt"/>
                <a:ea typeface="ＭＳ Ｐゴシック" charset="0"/>
              </a:rPr>
              <a:t>Adapt Mesh Size: </a:t>
            </a:r>
            <a:r>
              <a:rPr lang="en-US" sz="1200" dirty="0">
                <a:solidFill>
                  <a:srgbClr val="000000"/>
                </a:solidFill>
                <a:latin typeface="+mj-lt"/>
                <a:ea typeface="ＭＳ Ｐゴシック" charset="0"/>
              </a:rPr>
              <a:t>Automatically</a:t>
            </a:r>
            <a:r>
              <a:rPr lang="en-US" sz="1200" b="1" dirty="0">
                <a:solidFill>
                  <a:srgbClr val="000000"/>
                </a:solidFill>
                <a:latin typeface="+mj-lt"/>
                <a:ea typeface="ＭＳ Ｐゴシック" charset="0"/>
              </a:rPr>
              <a:t> </a:t>
            </a:r>
            <a:r>
              <a:rPr lang="en-US" sz="1200" dirty="0">
                <a:solidFill>
                  <a:srgbClr val="000000"/>
                </a:solidFill>
                <a:latin typeface="+mj-lt"/>
                <a:ea typeface="ＭＳ Ｐゴシック" charset="0"/>
              </a:rPr>
              <a:t>refine at features and boundaries</a:t>
            </a:r>
          </a:p>
        </p:txBody>
      </p:sp>
      <p:pic>
        <p:nvPicPr>
          <p:cNvPr id="21525" name="Picture 23">
            <a:extLst>
              <a:ext uri="{FF2B5EF4-FFF2-40B4-BE49-F238E27FC236}">
                <a16:creationId xmlns:a16="http://schemas.microsoft.com/office/drawing/2014/main" id="{6637ADD7-B1BB-4DC0-B7D8-4B4B44BDD60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610600" y="2362200"/>
            <a:ext cx="1905000"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479" name="Straight Arrow Connector 27">
            <a:extLst>
              <a:ext uri="{FF2B5EF4-FFF2-40B4-BE49-F238E27FC236}">
                <a16:creationId xmlns:a16="http://schemas.microsoft.com/office/drawing/2014/main" id="{6E9B1730-4D27-4437-AE15-1C6C1600AE19}"/>
              </a:ext>
            </a:extLst>
          </p:cNvPr>
          <p:cNvCxnSpPr>
            <a:cxnSpLocks noChangeShapeType="1"/>
          </p:cNvCxnSpPr>
          <p:nvPr/>
        </p:nvCxnSpPr>
        <p:spPr bwMode="auto">
          <a:xfrm flipH="1">
            <a:off x="5927726" y="2895600"/>
            <a:ext cx="1692275" cy="622300"/>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D8AA1CB6-747B-4DDD-AE23-B8ADAD1426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176"/>
          <a:stretch>
            <a:fillRect/>
          </a:stretch>
        </p:blipFill>
        <p:spPr bwMode="auto">
          <a:xfrm>
            <a:off x="4572001" y="1066800"/>
            <a:ext cx="237807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le 1">
            <a:extLst>
              <a:ext uri="{FF2B5EF4-FFF2-40B4-BE49-F238E27FC236}">
                <a16:creationId xmlns:a16="http://schemas.microsoft.com/office/drawing/2014/main" id="{00F676C6-CF8E-4986-9E4F-5D9E5D7771E0}"/>
              </a:ext>
            </a:extLst>
          </p:cNvPr>
          <p:cNvSpPr>
            <a:spLocks noGrp="1" noChangeArrowheads="1"/>
          </p:cNvSpPr>
          <p:nvPr>
            <p:ph type="title" idx="4294967295"/>
          </p:nvPr>
        </p:nvSpPr>
        <p:spPr>
          <a:xfrm>
            <a:off x="1524001" y="452849"/>
            <a:ext cx="6784975" cy="849313"/>
          </a:xfrm>
        </p:spPr>
        <p:txBody>
          <a:bodyPr/>
          <a:lstStyle/>
          <a:p>
            <a:r>
              <a:rPr lang="en-US" altLang="en-US" dirty="0"/>
              <a:t>Sculpt Smoothing</a:t>
            </a:r>
          </a:p>
        </p:txBody>
      </p:sp>
      <p:sp>
        <p:nvSpPr>
          <p:cNvPr id="5" name="TextBox 4">
            <a:extLst>
              <a:ext uri="{FF2B5EF4-FFF2-40B4-BE49-F238E27FC236}">
                <a16:creationId xmlns:a16="http://schemas.microsoft.com/office/drawing/2014/main" id="{F661C027-A0E6-4212-BA60-DC6B99003204}"/>
              </a:ext>
            </a:extLst>
          </p:cNvPr>
          <p:cNvSpPr txBox="1"/>
          <p:nvPr/>
        </p:nvSpPr>
        <p:spPr>
          <a:xfrm>
            <a:off x="1752600" y="1066801"/>
            <a:ext cx="2438400" cy="1015663"/>
          </a:xfrm>
          <a:prstGeom prst="rect">
            <a:avLst/>
          </a:prstGeom>
          <a:noFill/>
        </p:spPr>
        <p:txBody>
          <a:bodyPr>
            <a:spAutoFit/>
          </a:bodyPr>
          <a:lstStyle/>
          <a:p>
            <a:pPr>
              <a:buClr>
                <a:srgbClr val="000000"/>
              </a:buClr>
              <a:buSzPct val="100000"/>
              <a:buFont typeface="Times New Roman" charset="0"/>
              <a:buNone/>
              <a:defRPr/>
            </a:pPr>
            <a:r>
              <a:rPr lang="en-US" sz="1200" b="1" dirty="0" err="1">
                <a:solidFill>
                  <a:srgbClr val="000000"/>
                </a:solidFill>
                <a:latin typeface="+mj-lt"/>
                <a:ea typeface="ＭＳ Ｐゴシック" charset="0"/>
              </a:rPr>
              <a:t>Laplacian</a:t>
            </a:r>
            <a:r>
              <a:rPr lang="en-US" sz="1200" b="1" dirty="0">
                <a:solidFill>
                  <a:srgbClr val="000000"/>
                </a:solidFill>
                <a:latin typeface="+mj-lt"/>
                <a:ea typeface="ＭＳ Ｐゴシック" charset="0"/>
              </a:rPr>
              <a:t>: </a:t>
            </a:r>
            <a:r>
              <a:rPr lang="en-US" sz="1200" dirty="0">
                <a:solidFill>
                  <a:srgbClr val="000000"/>
                </a:solidFill>
                <a:latin typeface="+mj-lt"/>
                <a:ea typeface="ＭＳ Ｐゴシック" charset="0"/>
              </a:rPr>
              <a:t>Fast/Cheap method for mesh quality improvement.  Used alone can sometimes make quality worse.</a:t>
            </a:r>
          </a:p>
        </p:txBody>
      </p:sp>
      <p:sp>
        <p:nvSpPr>
          <p:cNvPr id="6" name="TextBox 5">
            <a:extLst>
              <a:ext uri="{FF2B5EF4-FFF2-40B4-BE49-F238E27FC236}">
                <a16:creationId xmlns:a16="http://schemas.microsoft.com/office/drawing/2014/main" id="{3F0144D0-B0B8-48B5-8C60-4DEE5C2DC1E8}"/>
              </a:ext>
            </a:extLst>
          </p:cNvPr>
          <p:cNvSpPr txBox="1"/>
          <p:nvPr/>
        </p:nvSpPr>
        <p:spPr>
          <a:xfrm>
            <a:off x="1752600" y="1905001"/>
            <a:ext cx="2438400" cy="830997"/>
          </a:xfrm>
          <a:prstGeom prst="rect">
            <a:avLst/>
          </a:prstGeom>
          <a:noFill/>
        </p:spPr>
        <p:txBody>
          <a:bodyPr>
            <a:spAutoFit/>
          </a:bodyPr>
          <a:lstStyle/>
          <a:p>
            <a:pPr>
              <a:buClr>
                <a:srgbClr val="000000"/>
              </a:buClr>
              <a:buSzPct val="100000"/>
              <a:buFont typeface="Times New Roman" charset="0"/>
              <a:buNone/>
              <a:defRPr/>
            </a:pPr>
            <a:r>
              <a:rPr lang="en-US" sz="1200" b="1" dirty="0">
                <a:solidFill>
                  <a:srgbClr val="000000"/>
                </a:solidFill>
                <a:latin typeface="+mj-lt"/>
                <a:ea typeface="ＭＳ Ｐゴシック" charset="0"/>
              </a:rPr>
              <a:t>Jacobi Optimization: </a:t>
            </a:r>
            <a:r>
              <a:rPr lang="en-US" sz="1200" dirty="0">
                <a:solidFill>
                  <a:srgbClr val="000000"/>
                </a:solidFill>
                <a:latin typeface="+mj-lt"/>
                <a:ea typeface="ＭＳ Ｐゴシック" charset="0"/>
              </a:rPr>
              <a:t>Targeted, more effective in improving quality.  Less efficient.</a:t>
            </a:r>
          </a:p>
        </p:txBody>
      </p:sp>
      <p:sp>
        <p:nvSpPr>
          <p:cNvPr id="7" name="TextBox 6">
            <a:extLst>
              <a:ext uri="{FF2B5EF4-FFF2-40B4-BE49-F238E27FC236}">
                <a16:creationId xmlns:a16="http://schemas.microsoft.com/office/drawing/2014/main" id="{4604BC77-08DD-427F-84FE-A945C0AF402E}"/>
              </a:ext>
            </a:extLst>
          </p:cNvPr>
          <p:cNvSpPr txBox="1"/>
          <p:nvPr/>
        </p:nvSpPr>
        <p:spPr>
          <a:xfrm>
            <a:off x="1752600" y="2590800"/>
            <a:ext cx="2438400" cy="1569660"/>
          </a:xfrm>
          <a:prstGeom prst="rect">
            <a:avLst/>
          </a:prstGeom>
          <a:noFill/>
        </p:spPr>
        <p:txBody>
          <a:bodyPr>
            <a:spAutoFit/>
          </a:bodyPr>
          <a:lstStyle/>
          <a:p>
            <a:pPr>
              <a:buClr>
                <a:srgbClr val="000000"/>
              </a:buClr>
              <a:buSzPct val="100000"/>
              <a:buFont typeface="Times New Roman" charset="0"/>
              <a:buNone/>
              <a:defRPr/>
            </a:pPr>
            <a:r>
              <a:rPr lang="en-US" sz="1200" b="1" dirty="0">
                <a:solidFill>
                  <a:srgbClr val="000000"/>
                </a:solidFill>
                <a:latin typeface="+mj-lt"/>
                <a:ea typeface="ＭＳ Ｐゴシック" charset="0"/>
              </a:rPr>
              <a:t>Coloring Optimization: </a:t>
            </a:r>
            <a:r>
              <a:rPr lang="en-US" sz="1200" dirty="0">
                <a:solidFill>
                  <a:srgbClr val="000000"/>
                </a:solidFill>
                <a:latin typeface="+mj-lt"/>
                <a:ea typeface="ＭＳ Ｐゴシック" charset="0"/>
              </a:rPr>
              <a:t>Spot smoothing that treats each node and surrounding hexes independently. Applied only at worst quality elements.  Most expensive.</a:t>
            </a:r>
          </a:p>
        </p:txBody>
      </p:sp>
      <p:sp>
        <p:nvSpPr>
          <p:cNvPr id="8" name="TextBox 7">
            <a:extLst>
              <a:ext uri="{FF2B5EF4-FFF2-40B4-BE49-F238E27FC236}">
                <a16:creationId xmlns:a16="http://schemas.microsoft.com/office/drawing/2014/main" id="{5B9D013E-3681-429E-9030-5022CBBEBAC4}"/>
              </a:ext>
            </a:extLst>
          </p:cNvPr>
          <p:cNvSpPr txBox="1"/>
          <p:nvPr/>
        </p:nvSpPr>
        <p:spPr>
          <a:xfrm>
            <a:off x="7391400" y="2603501"/>
            <a:ext cx="2819400" cy="830997"/>
          </a:xfrm>
          <a:prstGeom prst="rect">
            <a:avLst/>
          </a:prstGeom>
          <a:noFill/>
        </p:spPr>
        <p:txBody>
          <a:bodyPr>
            <a:spAutoFit/>
          </a:bodyPr>
          <a:lstStyle/>
          <a:p>
            <a:pPr>
              <a:buClr>
                <a:srgbClr val="000000"/>
              </a:buClr>
              <a:buSzPct val="100000"/>
              <a:buFont typeface="Times New Roman" charset="0"/>
              <a:buNone/>
              <a:defRPr/>
            </a:pPr>
            <a:r>
              <a:rPr lang="en-US" sz="1200" b="1" dirty="0">
                <a:solidFill>
                  <a:srgbClr val="000000"/>
                </a:solidFill>
                <a:latin typeface="+mj-lt"/>
                <a:ea typeface="ＭＳ Ｐゴシック" charset="0"/>
              </a:rPr>
              <a:t>Jacobi Opt. Threshold: </a:t>
            </a:r>
            <a:r>
              <a:rPr lang="en-US" sz="1200" dirty="0">
                <a:solidFill>
                  <a:srgbClr val="000000"/>
                </a:solidFill>
                <a:latin typeface="+mj-lt"/>
                <a:ea typeface="ＭＳ Ｐゴシック" charset="0"/>
              </a:rPr>
              <a:t>The lowest scaled </a:t>
            </a:r>
            <a:r>
              <a:rPr lang="en-US" sz="1200" dirty="0" err="1">
                <a:solidFill>
                  <a:srgbClr val="000000"/>
                </a:solidFill>
                <a:latin typeface="+mj-lt"/>
                <a:ea typeface="ＭＳ Ｐゴシック" charset="0"/>
              </a:rPr>
              <a:t>Jacobian</a:t>
            </a:r>
            <a:r>
              <a:rPr lang="en-US" sz="1200" dirty="0">
                <a:solidFill>
                  <a:srgbClr val="000000"/>
                </a:solidFill>
                <a:latin typeface="+mj-lt"/>
                <a:ea typeface="ＭＳ Ｐゴシック" charset="0"/>
              </a:rPr>
              <a:t> value in which Jacobi optimization smoothing will be applied.</a:t>
            </a:r>
          </a:p>
        </p:txBody>
      </p:sp>
      <p:sp>
        <p:nvSpPr>
          <p:cNvPr id="9" name="TextBox 8">
            <a:extLst>
              <a:ext uri="{FF2B5EF4-FFF2-40B4-BE49-F238E27FC236}">
                <a16:creationId xmlns:a16="http://schemas.microsoft.com/office/drawing/2014/main" id="{3DD85905-9943-4661-994E-9F5851AE1A9D}"/>
              </a:ext>
            </a:extLst>
          </p:cNvPr>
          <p:cNvSpPr txBox="1"/>
          <p:nvPr/>
        </p:nvSpPr>
        <p:spPr>
          <a:xfrm>
            <a:off x="7391400" y="1066801"/>
            <a:ext cx="2819400" cy="830997"/>
          </a:xfrm>
          <a:prstGeom prst="rect">
            <a:avLst/>
          </a:prstGeom>
          <a:noFill/>
        </p:spPr>
        <p:txBody>
          <a:bodyPr>
            <a:spAutoFit/>
          </a:bodyPr>
          <a:lstStyle/>
          <a:p>
            <a:pPr>
              <a:buClr>
                <a:srgbClr val="000000"/>
              </a:buClr>
              <a:buSzPct val="100000"/>
              <a:buFont typeface="Times New Roman" charset="0"/>
              <a:buNone/>
              <a:defRPr/>
            </a:pPr>
            <a:r>
              <a:rPr lang="en-US" sz="1200" b="1" dirty="0" err="1">
                <a:solidFill>
                  <a:srgbClr val="000000"/>
                </a:solidFill>
                <a:latin typeface="+mj-lt"/>
                <a:ea typeface="ＭＳ Ｐゴシック" charset="0"/>
              </a:rPr>
              <a:t>Num</a:t>
            </a:r>
            <a:r>
              <a:rPr lang="en-US" sz="1200" b="1" dirty="0">
                <a:solidFill>
                  <a:srgbClr val="000000"/>
                </a:solidFill>
                <a:latin typeface="+mj-lt"/>
                <a:ea typeface="ＭＳ Ｐゴシック" charset="0"/>
              </a:rPr>
              <a:t> </a:t>
            </a:r>
            <a:r>
              <a:rPr lang="en-US" sz="1200" b="1" dirty="0" err="1">
                <a:solidFill>
                  <a:srgbClr val="000000"/>
                </a:solidFill>
                <a:latin typeface="+mj-lt"/>
                <a:ea typeface="ＭＳ Ｐゴシック" charset="0"/>
              </a:rPr>
              <a:t>Laplacian</a:t>
            </a:r>
            <a:r>
              <a:rPr lang="en-US" sz="1200" b="1" dirty="0">
                <a:solidFill>
                  <a:srgbClr val="000000"/>
                </a:solidFill>
                <a:latin typeface="+mj-lt"/>
                <a:ea typeface="ＭＳ Ｐゴシック" charset="0"/>
              </a:rPr>
              <a:t> Iterations: </a:t>
            </a:r>
            <a:r>
              <a:rPr lang="en-US" sz="1200" dirty="0">
                <a:solidFill>
                  <a:srgbClr val="000000"/>
                </a:solidFill>
                <a:latin typeface="+mj-lt"/>
                <a:ea typeface="ＭＳ Ｐゴシック" charset="0"/>
              </a:rPr>
              <a:t>Number of </a:t>
            </a:r>
            <a:r>
              <a:rPr lang="en-US" sz="1200" dirty="0" err="1">
                <a:solidFill>
                  <a:srgbClr val="000000"/>
                </a:solidFill>
                <a:latin typeface="+mj-lt"/>
                <a:ea typeface="ＭＳ Ｐゴシック" charset="0"/>
              </a:rPr>
              <a:t>Laplacian</a:t>
            </a:r>
            <a:r>
              <a:rPr lang="en-US" sz="1200" dirty="0">
                <a:solidFill>
                  <a:srgbClr val="000000"/>
                </a:solidFill>
                <a:latin typeface="+mj-lt"/>
                <a:ea typeface="ＭＳ Ｐゴシック" charset="0"/>
              </a:rPr>
              <a:t> Iterations to perform. (Each iteration effects all nodes in the mesh)</a:t>
            </a:r>
          </a:p>
        </p:txBody>
      </p:sp>
      <p:sp>
        <p:nvSpPr>
          <p:cNvPr id="10" name="TextBox 9">
            <a:extLst>
              <a:ext uri="{FF2B5EF4-FFF2-40B4-BE49-F238E27FC236}">
                <a16:creationId xmlns:a16="http://schemas.microsoft.com/office/drawing/2014/main" id="{B34735EE-6DD2-454E-999F-2D55EFEC3046}"/>
              </a:ext>
            </a:extLst>
          </p:cNvPr>
          <p:cNvSpPr txBox="1"/>
          <p:nvPr/>
        </p:nvSpPr>
        <p:spPr>
          <a:xfrm>
            <a:off x="7391400" y="1743076"/>
            <a:ext cx="2971800" cy="1015663"/>
          </a:xfrm>
          <a:prstGeom prst="rect">
            <a:avLst/>
          </a:prstGeom>
          <a:noFill/>
        </p:spPr>
        <p:txBody>
          <a:bodyPr>
            <a:spAutoFit/>
          </a:bodyPr>
          <a:lstStyle/>
          <a:p>
            <a:pPr>
              <a:buClr>
                <a:srgbClr val="000000"/>
              </a:buClr>
              <a:buSzPct val="100000"/>
              <a:buFont typeface="Times New Roman" charset="0"/>
              <a:buNone/>
              <a:defRPr/>
            </a:pPr>
            <a:r>
              <a:rPr lang="en-US" sz="1200" b="1" dirty="0">
                <a:solidFill>
                  <a:srgbClr val="000000"/>
                </a:solidFill>
                <a:latin typeface="+mj-lt"/>
                <a:ea typeface="ＭＳ Ｐゴシック" charset="0"/>
              </a:rPr>
              <a:t>Max Jacobi Iterations: </a:t>
            </a:r>
            <a:r>
              <a:rPr lang="en-US" sz="1200" dirty="0">
                <a:solidFill>
                  <a:srgbClr val="000000"/>
                </a:solidFill>
                <a:latin typeface="+mj-lt"/>
                <a:ea typeface="ＭＳ Ｐゴシック" charset="0"/>
              </a:rPr>
              <a:t>Number of Jacobi optimization Iterations to perform.  Stops after this number of iterations or when all elements exceed threshold.</a:t>
            </a:r>
          </a:p>
        </p:txBody>
      </p:sp>
      <p:sp>
        <p:nvSpPr>
          <p:cNvPr id="11" name="TextBox 10">
            <a:extLst>
              <a:ext uri="{FF2B5EF4-FFF2-40B4-BE49-F238E27FC236}">
                <a16:creationId xmlns:a16="http://schemas.microsoft.com/office/drawing/2014/main" id="{D0312615-330C-49F8-880E-55081B4FDEDD}"/>
              </a:ext>
            </a:extLst>
          </p:cNvPr>
          <p:cNvSpPr txBox="1"/>
          <p:nvPr/>
        </p:nvSpPr>
        <p:spPr>
          <a:xfrm>
            <a:off x="1752600" y="4864100"/>
            <a:ext cx="2590800" cy="1754326"/>
          </a:xfrm>
          <a:prstGeom prst="rect">
            <a:avLst/>
          </a:prstGeom>
          <a:noFill/>
        </p:spPr>
        <p:txBody>
          <a:bodyPr>
            <a:spAutoFit/>
          </a:bodyPr>
          <a:lstStyle/>
          <a:p>
            <a:pPr>
              <a:buClr>
                <a:srgbClr val="000000"/>
              </a:buClr>
              <a:buSzPct val="100000"/>
              <a:buFont typeface="Times New Roman" charset="0"/>
              <a:buNone/>
              <a:defRPr/>
            </a:pPr>
            <a:r>
              <a:rPr lang="en-US" sz="1200" b="1" dirty="0">
                <a:solidFill>
                  <a:srgbClr val="000000"/>
                </a:solidFill>
                <a:latin typeface="+mj-lt"/>
                <a:ea typeface="ＭＳ Ｐゴシック" charset="0"/>
              </a:rPr>
              <a:t>Improve Hexes at Clipped Boundary: </a:t>
            </a:r>
            <a:r>
              <a:rPr lang="en-US" sz="1200" dirty="0">
                <a:solidFill>
                  <a:srgbClr val="000000"/>
                </a:solidFill>
                <a:latin typeface="+mj-lt"/>
                <a:ea typeface="ＭＳ Ｐゴシック" charset="0"/>
              </a:rPr>
              <a:t>If checked, Smoothing will attempt to improve hexes that are at the clipped domain boundary without regard to constraining to the bounding planes.  If not checked, boundaries will be planar. </a:t>
            </a:r>
          </a:p>
        </p:txBody>
      </p:sp>
      <p:cxnSp>
        <p:nvCxnSpPr>
          <p:cNvPr id="20492" name="Straight Arrow Connector 12">
            <a:extLst>
              <a:ext uri="{FF2B5EF4-FFF2-40B4-BE49-F238E27FC236}">
                <a16:creationId xmlns:a16="http://schemas.microsoft.com/office/drawing/2014/main" id="{BD0D5F42-0995-4DE5-92D5-A15676699693}"/>
              </a:ext>
            </a:extLst>
          </p:cNvPr>
          <p:cNvCxnSpPr>
            <a:cxnSpLocks noChangeShapeType="1"/>
          </p:cNvCxnSpPr>
          <p:nvPr/>
        </p:nvCxnSpPr>
        <p:spPr bwMode="auto">
          <a:xfrm>
            <a:off x="4014789" y="1751013"/>
            <a:ext cx="803275" cy="563562"/>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493" name="Straight Arrow Connector 15">
            <a:extLst>
              <a:ext uri="{FF2B5EF4-FFF2-40B4-BE49-F238E27FC236}">
                <a16:creationId xmlns:a16="http://schemas.microsoft.com/office/drawing/2014/main" id="{2A2BFCBE-2FA8-4E6B-BBFE-EFAD14989A22}"/>
              </a:ext>
            </a:extLst>
          </p:cNvPr>
          <p:cNvCxnSpPr>
            <a:cxnSpLocks noChangeShapeType="1"/>
          </p:cNvCxnSpPr>
          <p:nvPr/>
        </p:nvCxnSpPr>
        <p:spPr bwMode="auto">
          <a:xfrm>
            <a:off x="3819525" y="2274889"/>
            <a:ext cx="998538" cy="415925"/>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494" name="Straight Arrow Connector 18">
            <a:extLst>
              <a:ext uri="{FF2B5EF4-FFF2-40B4-BE49-F238E27FC236}">
                <a16:creationId xmlns:a16="http://schemas.microsoft.com/office/drawing/2014/main" id="{9674F85C-1613-42E2-B2CD-3D0CA4A32B63}"/>
              </a:ext>
            </a:extLst>
          </p:cNvPr>
          <p:cNvCxnSpPr>
            <a:cxnSpLocks noChangeShapeType="1"/>
          </p:cNvCxnSpPr>
          <p:nvPr/>
        </p:nvCxnSpPr>
        <p:spPr bwMode="auto">
          <a:xfrm>
            <a:off x="3962401" y="3200400"/>
            <a:ext cx="855663" cy="317500"/>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495" name="Straight Arrow Connector 24">
            <a:extLst>
              <a:ext uri="{FF2B5EF4-FFF2-40B4-BE49-F238E27FC236}">
                <a16:creationId xmlns:a16="http://schemas.microsoft.com/office/drawing/2014/main" id="{96496B54-8CED-422D-B292-2BFD7C76BF3F}"/>
              </a:ext>
            </a:extLst>
          </p:cNvPr>
          <p:cNvCxnSpPr>
            <a:cxnSpLocks noChangeShapeType="1"/>
          </p:cNvCxnSpPr>
          <p:nvPr/>
        </p:nvCxnSpPr>
        <p:spPr bwMode="auto">
          <a:xfrm flipV="1">
            <a:off x="4267201" y="5143500"/>
            <a:ext cx="473075" cy="190500"/>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496" name="Straight Arrow Connector 27">
            <a:extLst>
              <a:ext uri="{FF2B5EF4-FFF2-40B4-BE49-F238E27FC236}">
                <a16:creationId xmlns:a16="http://schemas.microsoft.com/office/drawing/2014/main" id="{31035B46-1FAF-4F41-9B05-9A1AB10951A3}"/>
              </a:ext>
            </a:extLst>
          </p:cNvPr>
          <p:cNvCxnSpPr>
            <a:cxnSpLocks noChangeShapeType="1"/>
            <a:stCxn id="9" idx="1"/>
          </p:cNvCxnSpPr>
          <p:nvPr/>
        </p:nvCxnSpPr>
        <p:spPr bwMode="auto">
          <a:xfrm flipH="1">
            <a:off x="6096000" y="1482299"/>
            <a:ext cx="1295400" cy="998964"/>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497" name="Straight Arrow Connector 30">
            <a:extLst>
              <a:ext uri="{FF2B5EF4-FFF2-40B4-BE49-F238E27FC236}">
                <a16:creationId xmlns:a16="http://schemas.microsoft.com/office/drawing/2014/main" id="{AE5AE6F7-C6BF-41AC-8517-BAFA60214521}"/>
              </a:ext>
            </a:extLst>
          </p:cNvPr>
          <p:cNvCxnSpPr>
            <a:cxnSpLocks noChangeShapeType="1"/>
            <a:stCxn id="10" idx="1"/>
          </p:cNvCxnSpPr>
          <p:nvPr/>
        </p:nvCxnSpPr>
        <p:spPr bwMode="auto">
          <a:xfrm flipH="1">
            <a:off x="6096000" y="2250908"/>
            <a:ext cx="1295400" cy="646281"/>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498" name="Straight Arrow Connector 33">
            <a:extLst>
              <a:ext uri="{FF2B5EF4-FFF2-40B4-BE49-F238E27FC236}">
                <a16:creationId xmlns:a16="http://schemas.microsoft.com/office/drawing/2014/main" id="{724B1614-09E9-453F-9B6B-0A1931BCB0D7}"/>
              </a:ext>
            </a:extLst>
          </p:cNvPr>
          <p:cNvCxnSpPr>
            <a:cxnSpLocks noChangeShapeType="1"/>
            <a:stCxn id="8" idx="1"/>
          </p:cNvCxnSpPr>
          <p:nvPr/>
        </p:nvCxnSpPr>
        <p:spPr bwMode="auto">
          <a:xfrm flipH="1">
            <a:off x="6156326" y="3019000"/>
            <a:ext cx="1235074" cy="100439"/>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7" name="TextBox 36">
            <a:extLst>
              <a:ext uri="{FF2B5EF4-FFF2-40B4-BE49-F238E27FC236}">
                <a16:creationId xmlns:a16="http://schemas.microsoft.com/office/drawing/2014/main" id="{E576C077-3A13-4393-9071-2433D05FA841}"/>
              </a:ext>
            </a:extLst>
          </p:cNvPr>
          <p:cNvSpPr txBox="1"/>
          <p:nvPr/>
        </p:nvSpPr>
        <p:spPr>
          <a:xfrm>
            <a:off x="8077200" y="457201"/>
            <a:ext cx="2438400" cy="646331"/>
          </a:xfrm>
          <a:prstGeom prst="rect">
            <a:avLst/>
          </a:prstGeom>
          <a:noFill/>
          <a:ln>
            <a:solidFill>
              <a:srgbClr val="000000"/>
            </a:solidFill>
          </a:ln>
        </p:spPr>
        <p:txBody>
          <a:bodyPr>
            <a:spAutoFit/>
          </a:bodyPr>
          <a:lstStyle/>
          <a:p>
            <a:pPr>
              <a:buClr>
                <a:srgbClr val="000000"/>
              </a:buClr>
              <a:buSzPct val="100000"/>
              <a:buFont typeface="Times New Roman" charset="0"/>
              <a:buNone/>
              <a:defRPr/>
            </a:pPr>
            <a:r>
              <a:rPr lang="en-US" sz="1200" b="1" dirty="0">
                <a:solidFill>
                  <a:srgbClr val="000000"/>
                </a:solidFill>
                <a:highlight>
                  <a:srgbClr val="FFFF00"/>
                </a:highlight>
                <a:latin typeface="+mj-lt"/>
                <a:ea typeface="ＭＳ Ｐゴシック" charset="0"/>
              </a:rPr>
              <a:t>Note: </a:t>
            </a:r>
            <a:r>
              <a:rPr lang="en-US" sz="1200" dirty="0">
                <a:solidFill>
                  <a:srgbClr val="000000"/>
                </a:solidFill>
                <a:highlight>
                  <a:srgbClr val="FFFF00"/>
                </a:highlight>
                <a:latin typeface="+mj-lt"/>
                <a:ea typeface="ＭＳ Ｐゴシック" charset="0"/>
              </a:rPr>
              <a:t>In most cases smoothing defaults should be sufficient</a:t>
            </a:r>
          </a:p>
        </p:txBody>
      </p:sp>
      <p:sp>
        <p:nvSpPr>
          <p:cNvPr id="36" name="TextBox 35">
            <a:extLst>
              <a:ext uri="{FF2B5EF4-FFF2-40B4-BE49-F238E27FC236}">
                <a16:creationId xmlns:a16="http://schemas.microsoft.com/office/drawing/2014/main" id="{8073D9C0-CBDC-49B2-AB04-8B5A6C1162CB}"/>
              </a:ext>
            </a:extLst>
          </p:cNvPr>
          <p:cNvSpPr txBox="1"/>
          <p:nvPr/>
        </p:nvSpPr>
        <p:spPr>
          <a:xfrm>
            <a:off x="7391400" y="4141789"/>
            <a:ext cx="2971800" cy="830997"/>
          </a:xfrm>
          <a:prstGeom prst="rect">
            <a:avLst/>
          </a:prstGeom>
          <a:noFill/>
        </p:spPr>
        <p:txBody>
          <a:bodyPr>
            <a:spAutoFit/>
          </a:bodyPr>
          <a:lstStyle/>
          <a:p>
            <a:pPr>
              <a:buClr>
                <a:srgbClr val="000000"/>
              </a:buClr>
              <a:buSzPct val="100000"/>
              <a:buFont typeface="Times New Roman" charset="0"/>
              <a:buNone/>
              <a:defRPr/>
            </a:pPr>
            <a:r>
              <a:rPr lang="en-US" sz="1200" b="1" dirty="0">
                <a:solidFill>
                  <a:srgbClr val="000000"/>
                </a:solidFill>
                <a:latin typeface="+mj-lt"/>
                <a:ea typeface="ＭＳ Ｐゴシック" charset="0"/>
              </a:rPr>
              <a:t>Coloring Opt. Threshold: </a:t>
            </a:r>
            <a:r>
              <a:rPr lang="en-US" sz="1200" dirty="0">
                <a:solidFill>
                  <a:srgbClr val="000000"/>
                </a:solidFill>
                <a:latin typeface="+mj-lt"/>
                <a:ea typeface="ＭＳ Ｐゴシック" charset="0"/>
              </a:rPr>
              <a:t>The lowest scaled </a:t>
            </a:r>
            <a:r>
              <a:rPr lang="en-US" sz="1200" dirty="0" err="1">
                <a:solidFill>
                  <a:srgbClr val="000000"/>
                </a:solidFill>
                <a:latin typeface="+mj-lt"/>
                <a:ea typeface="ＭＳ Ｐゴシック" charset="0"/>
              </a:rPr>
              <a:t>Jacobian</a:t>
            </a:r>
            <a:r>
              <a:rPr lang="en-US" sz="1200" dirty="0">
                <a:solidFill>
                  <a:srgbClr val="000000"/>
                </a:solidFill>
                <a:latin typeface="+mj-lt"/>
                <a:ea typeface="ＭＳ Ｐゴシック" charset="0"/>
              </a:rPr>
              <a:t> value in which coloring optimization smoothing will be applied.</a:t>
            </a:r>
          </a:p>
        </p:txBody>
      </p:sp>
      <p:sp>
        <p:nvSpPr>
          <p:cNvPr id="38" name="TextBox 37">
            <a:extLst>
              <a:ext uri="{FF2B5EF4-FFF2-40B4-BE49-F238E27FC236}">
                <a16:creationId xmlns:a16="http://schemas.microsoft.com/office/drawing/2014/main" id="{C01C78B7-42B2-4C49-8F50-76F628516AD6}"/>
              </a:ext>
            </a:extLst>
          </p:cNvPr>
          <p:cNvSpPr txBox="1"/>
          <p:nvPr/>
        </p:nvSpPr>
        <p:spPr>
          <a:xfrm>
            <a:off x="7391400" y="3279776"/>
            <a:ext cx="3124200" cy="1015663"/>
          </a:xfrm>
          <a:prstGeom prst="rect">
            <a:avLst/>
          </a:prstGeom>
          <a:noFill/>
        </p:spPr>
        <p:txBody>
          <a:bodyPr>
            <a:spAutoFit/>
          </a:bodyPr>
          <a:lstStyle/>
          <a:p>
            <a:pPr>
              <a:buClr>
                <a:srgbClr val="000000"/>
              </a:buClr>
              <a:buSzPct val="100000"/>
              <a:buFont typeface="Times New Roman" charset="0"/>
              <a:buNone/>
              <a:defRPr/>
            </a:pPr>
            <a:r>
              <a:rPr lang="en-US" sz="1200" b="1" dirty="0">
                <a:solidFill>
                  <a:srgbClr val="000000"/>
                </a:solidFill>
                <a:latin typeface="+mj-lt"/>
                <a:ea typeface="ＭＳ Ｐゴシック" charset="0"/>
              </a:rPr>
              <a:t>Max Coloring Iterations: </a:t>
            </a:r>
            <a:r>
              <a:rPr lang="en-US" sz="1200" dirty="0">
                <a:solidFill>
                  <a:srgbClr val="000000"/>
                </a:solidFill>
                <a:latin typeface="+mj-lt"/>
                <a:ea typeface="ＭＳ Ｐゴシック" charset="0"/>
              </a:rPr>
              <a:t>Number of Coloring optimization iterations to perform.  Stops after this number of iterations or when all elements exceed threshold.</a:t>
            </a:r>
          </a:p>
        </p:txBody>
      </p:sp>
      <p:sp>
        <p:nvSpPr>
          <p:cNvPr id="40" name="TextBox 39">
            <a:extLst>
              <a:ext uri="{FF2B5EF4-FFF2-40B4-BE49-F238E27FC236}">
                <a16:creationId xmlns:a16="http://schemas.microsoft.com/office/drawing/2014/main" id="{69F044A9-A593-4258-8AED-D9A86B4E250F}"/>
              </a:ext>
            </a:extLst>
          </p:cNvPr>
          <p:cNvSpPr txBox="1"/>
          <p:nvPr/>
        </p:nvSpPr>
        <p:spPr>
          <a:xfrm>
            <a:off x="1752600" y="3894139"/>
            <a:ext cx="2590800" cy="1015663"/>
          </a:xfrm>
          <a:prstGeom prst="rect">
            <a:avLst/>
          </a:prstGeom>
          <a:noFill/>
        </p:spPr>
        <p:txBody>
          <a:bodyPr>
            <a:spAutoFit/>
          </a:bodyPr>
          <a:lstStyle/>
          <a:p>
            <a:pPr>
              <a:buClr>
                <a:srgbClr val="000000"/>
              </a:buClr>
              <a:buSzPct val="100000"/>
              <a:buFont typeface="Times New Roman" charset="0"/>
              <a:buNone/>
              <a:defRPr/>
            </a:pPr>
            <a:r>
              <a:rPr lang="en-US" sz="1200" b="1" dirty="0">
                <a:solidFill>
                  <a:srgbClr val="000000"/>
                </a:solidFill>
                <a:latin typeface="+mj-lt"/>
                <a:ea typeface="ＭＳ Ｐゴシック" charset="0"/>
              </a:rPr>
              <a:t>Collapse Edges: </a:t>
            </a:r>
            <a:r>
              <a:rPr lang="en-US" sz="1200" dirty="0">
                <a:solidFill>
                  <a:srgbClr val="000000"/>
                </a:solidFill>
                <a:latin typeface="+mj-lt"/>
                <a:ea typeface="ＭＳ Ｐゴシック" charset="0"/>
              </a:rPr>
              <a:t>Allow Sculpt to collapse edges to create degenerate hexes in order to improve mesh quality.</a:t>
            </a:r>
          </a:p>
        </p:txBody>
      </p:sp>
      <p:cxnSp>
        <p:nvCxnSpPr>
          <p:cNvPr id="20503" name="Straight Arrow Connector 18">
            <a:extLst>
              <a:ext uri="{FF2B5EF4-FFF2-40B4-BE49-F238E27FC236}">
                <a16:creationId xmlns:a16="http://schemas.microsoft.com/office/drawing/2014/main" id="{A72E1C7A-E67A-4CF4-ACE5-ADF57725FE09}"/>
              </a:ext>
            </a:extLst>
          </p:cNvPr>
          <p:cNvCxnSpPr>
            <a:cxnSpLocks noChangeShapeType="1"/>
          </p:cNvCxnSpPr>
          <p:nvPr/>
        </p:nvCxnSpPr>
        <p:spPr bwMode="auto">
          <a:xfrm>
            <a:off x="4049713" y="4214813"/>
            <a:ext cx="754062" cy="177800"/>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4" name="TextBox 53">
            <a:extLst>
              <a:ext uri="{FF2B5EF4-FFF2-40B4-BE49-F238E27FC236}">
                <a16:creationId xmlns:a16="http://schemas.microsoft.com/office/drawing/2014/main" id="{B07DD9BC-28EF-4DBE-BB6C-CE2D144DDC1C}"/>
              </a:ext>
            </a:extLst>
          </p:cNvPr>
          <p:cNvSpPr txBox="1"/>
          <p:nvPr/>
        </p:nvSpPr>
        <p:spPr>
          <a:xfrm>
            <a:off x="7391400" y="4818064"/>
            <a:ext cx="3124200" cy="1015663"/>
          </a:xfrm>
          <a:prstGeom prst="rect">
            <a:avLst/>
          </a:prstGeom>
          <a:noFill/>
        </p:spPr>
        <p:txBody>
          <a:bodyPr>
            <a:spAutoFit/>
          </a:bodyPr>
          <a:lstStyle/>
          <a:p>
            <a:pPr>
              <a:buClr>
                <a:srgbClr val="000000"/>
              </a:buClr>
              <a:buSzPct val="100000"/>
              <a:buFont typeface="Times New Roman" charset="0"/>
              <a:buNone/>
              <a:defRPr/>
            </a:pPr>
            <a:r>
              <a:rPr lang="en-US" sz="1200" b="1" dirty="0">
                <a:solidFill>
                  <a:srgbClr val="000000"/>
                </a:solidFill>
                <a:latin typeface="+mj-lt"/>
                <a:ea typeface="ＭＳ Ｐゴシック" charset="0"/>
              </a:rPr>
              <a:t>Max Collapse Iterations: </a:t>
            </a:r>
            <a:r>
              <a:rPr lang="en-US" sz="1200" dirty="0">
                <a:solidFill>
                  <a:srgbClr val="000000"/>
                </a:solidFill>
                <a:latin typeface="+mj-lt"/>
                <a:ea typeface="ＭＳ Ｐゴシック" charset="0"/>
              </a:rPr>
              <a:t>Number of edge collapse iterations to perform.  Stops after this number of iterations or when all elements exceed threshold.</a:t>
            </a:r>
          </a:p>
        </p:txBody>
      </p:sp>
      <p:sp>
        <p:nvSpPr>
          <p:cNvPr id="55" name="TextBox 54">
            <a:extLst>
              <a:ext uri="{FF2B5EF4-FFF2-40B4-BE49-F238E27FC236}">
                <a16:creationId xmlns:a16="http://schemas.microsoft.com/office/drawing/2014/main" id="{0D2DB231-8459-47E0-9506-C7B912587E6F}"/>
              </a:ext>
            </a:extLst>
          </p:cNvPr>
          <p:cNvSpPr txBox="1"/>
          <p:nvPr/>
        </p:nvSpPr>
        <p:spPr>
          <a:xfrm>
            <a:off x="7391400" y="5678488"/>
            <a:ext cx="2971800" cy="646112"/>
          </a:xfrm>
          <a:prstGeom prst="rect">
            <a:avLst/>
          </a:prstGeom>
          <a:noFill/>
        </p:spPr>
        <p:txBody>
          <a:bodyPr>
            <a:spAutoFit/>
          </a:bodyPr>
          <a:lstStyle/>
          <a:p>
            <a:pPr>
              <a:buClr>
                <a:srgbClr val="000000"/>
              </a:buClr>
              <a:buSzPct val="100000"/>
              <a:buFont typeface="Times New Roman" charset="0"/>
              <a:buNone/>
              <a:defRPr/>
            </a:pPr>
            <a:r>
              <a:rPr lang="en-US" sz="1200" b="1" dirty="0">
                <a:solidFill>
                  <a:srgbClr val="000000"/>
                </a:solidFill>
                <a:latin typeface="+mj-lt"/>
                <a:ea typeface="ＭＳ Ｐゴシック" charset="0"/>
              </a:rPr>
              <a:t>Collapse Threshold: </a:t>
            </a:r>
            <a:r>
              <a:rPr lang="en-US" sz="1200" dirty="0">
                <a:solidFill>
                  <a:srgbClr val="000000"/>
                </a:solidFill>
                <a:latin typeface="+mj-lt"/>
                <a:ea typeface="ＭＳ Ｐゴシック" charset="0"/>
              </a:rPr>
              <a:t>The lowest scaled </a:t>
            </a:r>
            <a:r>
              <a:rPr lang="en-US" sz="1200" dirty="0" err="1">
                <a:solidFill>
                  <a:srgbClr val="000000"/>
                </a:solidFill>
                <a:latin typeface="+mj-lt"/>
                <a:ea typeface="ＭＳ Ｐゴシック" charset="0"/>
              </a:rPr>
              <a:t>Jacobian</a:t>
            </a:r>
            <a:r>
              <a:rPr lang="en-US" sz="1200" dirty="0">
                <a:solidFill>
                  <a:srgbClr val="000000"/>
                </a:solidFill>
                <a:latin typeface="+mj-lt"/>
                <a:ea typeface="ＭＳ Ｐゴシック" charset="0"/>
              </a:rPr>
              <a:t> value in which edge collapses will be applied.</a:t>
            </a:r>
          </a:p>
        </p:txBody>
      </p:sp>
      <p:cxnSp>
        <p:nvCxnSpPr>
          <p:cNvPr id="20506" name="Straight Arrow Connector 33">
            <a:extLst>
              <a:ext uri="{FF2B5EF4-FFF2-40B4-BE49-F238E27FC236}">
                <a16:creationId xmlns:a16="http://schemas.microsoft.com/office/drawing/2014/main" id="{2A8DA632-CA5F-4BCE-B32C-CE683160B2E8}"/>
              </a:ext>
            </a:extLst>
          </p:cNvPr>
          <p:cNvCxnSpPr>
            <a:cxnSpLocks noChangeShapeType="1"/>
            <a:stCxn id="38" idx="1"/>
          </p:cNvCxnSpPr>
          <p:nvPr/>
        </p:nvCxnSpPr>
        <p:spPr bwMode="auto">
          <a:xfrm flipH="1" flipV="1">
            <a:off x="6172200" y="3733801"/>
            <a:ext cx="1219200" cy="53807"/>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507" name="Straight Arrow Connector 33">
            <a:extLst>
              <a:ext uri="{FF2B5EF4-FFF2-40B4-BE49-F238E27FC236}">
                <a16:creationId xmlns:a16="http://schemas.microsoft.com/office/drawing/2014/main" id="{EB6522A0-2AF5-487A-A5A4-13AE52FD2C5D}"/>
              </a:ext>
            </a:extLst>
          </p:cNvPr>
          <p:cNvCxnSpPr>
            <a:cxnSpLocks noChangeShapeType="1"/>
            <a:stCxn id="36" idx="1"/>
          </p:cNvCxnSpPr>
          <p:nvPr/>
        </p:nvCxnSpPr>
        <p:spPr bwMode="auto">
          <a:xfrm flipH="1" flipV="1">
            <a:off x="6156326" y="3956051"/>
            <a:ext cx="1235074" cy="601237"/>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508" name="Straight Arrow Connector 33">
            <a:extLst>
              <a:ext uri="{FF2B5EF4-FFF2-40B4-BE49-F238E27FC236}">
                <a16:creationId xmlns:a16="http://schemas.microsoft.com/office/drawing/2014/main" id="{946FD593-B820-4FD2-A56D-15403CD0449D}"/>
              </a:ext>
            </a:extLst>
          </p:cNvPr>
          <p:cNvCxnSpPr>
            <a:cxnSpLocks noChangeShapeType="1"/>
            <a:stCxn id="54" idx="1"/>
          </p:cNvCxnSpPr>
          <p:nvPr/>
        </p:nvCxnSpPr>
        <p:spPr bwMode="auto">
          <a:xfrm flipH="1" flipV="1">
            <a:off x="6096000" y="4638677"/>
            <a:ext cx="1295400" cy="687219"/>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509" name="Straight Arrow Connector 33">
            <a:extLst>
              <a:ext uri="{FF2B5EF4-FFF2-40B4-BE49-F238E27FC236}">
                <a16:creationId xmlns:a16="http://schemas.microsoft.com/office/drawing/2014/main" id="{8FBAF9CB-2D8F-4FFC-9218-EB866955E08F}"/>
              </a:ext>
            </a:extLst>
          </p:cNvPr>
          <p:cNvCxnSpPr>
            <a:cxnSpLocks noChangeShapeType="1"/>
            <a:stCxn id="55" idx="1"/>
          </p:cNvCxnSpPr>
          <p:nvPr/>
        </p:nvCxnSpPr>
        <p:spPr bwMode="auto">
          <a:xfrm flipH="1" flipV="1">
            <a:off x="6096000" y="4864100"/>
            <a:ext cx="1295400" cy="1138238"/>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73C0E106-052D-4822-9E1E-B12501E747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772"/>
          <a:stretch>
            <a:fillRect/>
          </a:stretch>
        </p:blipFill>
        <p:spPr bwMode="auto">
          <a:xfrm>
            <a:off x="4953000" y="1371600"/>
            <a:ext cx="222885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itle 1">
            <a:extLst>
              <a:ext uri="{FF2B5EF4-FFF2-40B4-BE49-F238E27FC236}">
                <a16:creationId xmlns:a16="http://schemas.microsoft.com/office/drawing/2014/main" id="{239328D7-82C6-4248-8482-D0FF38C69C31}"/>
              </a:ext>
            </a:extLst>
          </p:cNvPr>
          <p:cNvSpPr>
            <a:spLocks noGrp="1" noChangeArrowheads="1"/>
          </p:cNvSpPr>
          <p:nvPr>
            <p:ph type="title" idx="4294967295"/>
          </p:nvPr>
        </p:nvSpPr>
        <p:spPr>
          <a:xfrm>
            <a:off x="1524001" y="451644"/>
            <a:ext cx="6784975" cy="849313"/>
          </a:xfrm>
        </p:spPr>
        <p:txBody>
          <a:bodyPr/>
          <a:lstStyle/>
          <a:p>
            <a:r>
              <a:rPr lang="en-US" altLang="en-US" dirty="0"/>
              <a:t>Sculpt Parallel</a:t>
            </a:r>
          </a:p>
        </p:txBody>
      </p:sp>
      <p:sp>
        <p:nvSpPr>
          <p:cNvPr id="5" name="TextBox 4">
            <a:extLst>
              <a:ext uri="{FF2B5EF4-FFF2-40B4-BE49-F238E27FC236}">
                <a16:creationId xmlns:a16="http://schemas.microsoft.com/office/drawing/2014/main" id="{CF0782F2-FE12-4014-9799-06CD1B875036}"/>
              </a:ext>
            </a:extLst>
          </p:cNvPr>
          <p:cNvSpPr txBox="1"/>
          <p:nvPr/>
        </p:nvSpPr>
        <p:spPr>
          <a:xfrm>
            <a:off x="1828800" y="1066800"/>
            <a:ext cx="2667000" cy="1754326"/>
          </a:xfrm>
          <a:prstGeom prst="rect">
            <a:avLst/>
          </a:prstGeom>
          <a:noFill/>
        </p:spPr>
        <p:txBody>
          <a:bodyPr>
            <a:spAutoFit/>
          </a:bodyPr>
          <a:lstStyle/>
          <a:p>
            <a:pPr>
              <a:buClr>
                <a:srgbClr val="000000"/>
              </a:buClr>
              <a:buSzPct val="100000"/>
              <a:buFont typeface="Times New Roman" charset="0"/>
              <a:buNone/>
              <a:defRPr/>
            </a:pPr>
            <a:r>
              <a:rPr lang="en-US" sz="1200" b="1" dirty="0">
                <a:solidFill>
                  <a:srgbClr val="000000"/>
                </a:solidFill>
                <a:latin typeface="+mj-lt"/>
                <a:ea typeface="ＭＳ Ｐゴシック" charset="0"/>
              </a:rPr>
              <a:t>Number of Processors: </a:t>
            </a:r>
            <a:r>
              <a:rPr lang="en-US" sz="1200" dirty="0">
                <a:solidFill>
                  <a:srgbClr val="000000"/>
                </a:solidFill>
                <a:latin typeface="+mj-lt"/>
                <a:ea typeface="ＭＳ Ｐゴシック" charset="0"/>
              </a:rPr>
              <a:t>Sculpt will decompose the domain into the specified number of subdomains for meshing.  It is normally the total number of available compute cores (</a:t>
            </a:r>
            <a:r>
              <a:rPr lang="en-US" sz="1200" dirty="0" err="1">
                <a:solidFill>
                  <a:srgbClr val="000000"/>
                </a:solidFill>
                <a:latin typeface="+mj-lt"/>
                <a:ea typeface="ＭＳ Ｐゴシック" charset="0"/>
              </a:rPr>
              <a:t>ie</a:t>
            </a:r>
            <a:r>
              <a:rPr lang="en-US" sz="1200" dirty="0">
                <a:solidFill>
                  <a:srgbClr val="000000"/>
                </a:solidFill>
                <a:latin typeface="+mj-lt"/>
                <a:ea typeface="ＭＳ Ｐゴシック" charset="0"/>
              </a:rPr>
              <a:t>. 4, 8, etc.), however it can be any integer value. </a:t>
            </a:r>
          </a:p>
        </p:txBody>
      </p:sp>
      <p:sp>
        <p:nvSpPr>
          <p:cNvPr id="6" name="TextBox 5">
            <a:extLst>
              <a:ext uri="{FF2B5EF4-FFF2-40B4-BE49-F238E27FC236}">
                <a16:creationId xmlns:a16="http://schemas.microsoft.com/office/drawing/2014/main" id="{362E893B-3BCD-4AF4-B8CB-196B99177D25}"/>
              </a:ext>
            </a:extLst>
          </p:cNvPr>
          <p:cNvSpPr txBox="1"/>
          <p:nvPr/>
        </p:nvSpPr>
        <p:spPr>
          <a:xfrm>
            <a:off x="7532688" y="1295401"/>
            <a:ext cx="2819400" cy="1015663"/>
          </a:xfrm>
          <a:prstGeom prst="rect">
            <a:avLst/>
          </a:prstGeom>
          <a:noFill/>
        </p:spPr>
        <p:txBody>
          <a:bodyPr>
            <a:spAutoFit/>
          </a:bodyPr>
          <a:lstStyle/>
          <a:p>
            <a:pPr>
              <a:buClr>
                <a:srgbClr val="000000"/>
              </a:buClr>
              <a:buSzPct val="100000"/>
              <a:buFont typeface="Times New Roman" charset="0"/>
              <a:buNone/>
              <a:defRPr/>
            </a:pPr>
            <a:r>
              <a:rPr lang="en-US" sz="1200" b="1" dirty="0">
                <a:solidFill>
                  <a:srgbClr val="000000"/>
                </a:solidFill>
                <a:latin typeface="+mj-lt"/>
                <a:ea typeface="ＭＳ Ｐゴシック" charset="0"/>
              </a:rPr>
              <a:t>Run Filename: </a:t>
            </a:r>
            <a:r>
              <a:rPr lang="en-US" sz="1200" dirty="0">
                <a:solidFill>
                  <a:srgbClr val="000000"/>
                </a:solidFill>
                <a:latin typeface="+mj-lt"/>
                <a:ea typeface="ＭＳ Ｐゴシック" charset="0"/>
              </a:rPr>
              <a:t>Create</a:t>
            </a:r>
            <a:r>
              <a:rPr lang="en-US" sz="1200" b="1" dirty="0">
                <a:solidFill>
                  <a:srgbClr val="000000"/>
                </a:solidFill>
                <a:latin typeface="+mj-lt"/>
                <a:ea typeface="ＭＳ Ｐゴシック" charset="0"/>
              </a:rPr>
              <a:t> </a:t>
            </a:r>
            <a:r>
              <a:rPr lang="en-US" sz="1200" dirty="0">
                <a:solidFill>
                  <a:srgbClr val="000000"/>
                </a:solidFill>
                <a:latin typeface="+mj-lt"/>
                <a:ea typeface="ＭＳ Ｐゴシック" charset="0"/>
              </a:rPr>
              <a:t>an executable file (eg. </a:t>
            </a:r>
            <a:r>
              <a:rPr lang="en-US" sz="1200" dirty="0" err="1">
                <a:solidFill>
                  <a:srgbClr val="000000"/>
                </a:solidFill>
                <a:latin typeface="+mj-lt"/>
                <a:ea typeface="ＭＳ Ｐゴシック" charset="0"/>
              </a:rPr>
              <a:t>sculpt_parallel.run</a:t>
            </a:r>
            <a:r>
              <a:rPr lang="en-US" sz="1200" dirty="0">
                <a:solidFill>
                  <a:srgbClr val="000000"/>
                </a:solidFill>
                <a:latin typeface="+mj-lt"/>
                <a:ea typeface="ＭＳ Ｐゴシック" charset="0"/>
              </a:rPr>
              <a:t>) containing the OS command line for running sculpt in batch. </a:t>
            </a:r>
          </a:p>
        </p:txBody>
      </p:sp>
      <p:sp>
        <p:nvSpPr>
          <p:cNvPr id="7" name="TextBox 6">
            <a:extLst>
              <a:ext uri="{FF2B5EF4-FFF2-40B4-BE49-F238E27FC236}">
                <a16:creationId xmlns:a16="http://schemas.microsoft.com/office/drawing/2014/main" id="{499D2221-CAAE-4F98-B17A-C9E51C53F5F2}"/>
              </a:ext>
            </a:extLst>
          </p:cNvPr>
          <p:cNvSpPr txBox="1"/>
          <p:nvPr/>
        </p:nvSpPr>
        <p:spPr>
          <a:xfrm>
            <a:off x="1828800" y="2416176"/>
            <a:ext cx="2590800" cy="1015663"/>
          </a:xfrm>
          <a:prstGeom prst="rect">
            <a:avLst/>
          </a:prstGeom>
          <a:noFill/>
        </p:spPr>
        <p:txBody>
          <a:bodyPr>
            <a:spAutoFit/>
          </a:bodyPr>
          <a:lstStyle/>
          <a:p>
            <a:pPr>
              <a:buClr>
                <a:srgbClr val="000000"/>
              </a:buClr>
              <a:buSzPct val="100000"/>
              <a:buFont typeface="Times New Roman" charset="0"/>
              <a:buNone/>
              <a:defRPr/>
            </a:pPr>
            <a:r>
              <a:rPr lang="en-US" sz="1200" b="1" dirty="0">
                <a:solidFill>
                  <a:srgbClr val="000000"/>
                </a:solidFill>
                <a:latin typeface="+mj-lt"/>
                <a:ea typeface="ＭＳ Ｐゴシック" charset="0"/>
              </a:rPr>
              <a:t>Exodus Filename: </a:t>
            </a:r>
            <a:r>
              <a:rPr lang="en-US" sz="1200" dirty="0">
                <a:solidFill>
                  <a:srgbClr val="000000"/>
                </a:solidFill>
                <a:latin typeface="+mj-lt"/>
                <a:ea typeface="ＭＳ Ｐゴシック" charset="0"/>
              </a:rPr>
              <a:t>Optionally define the base name of the exodus files to be written, otherwise will use the run filename.</a:t>
            </a:r>
          </a:p>
        </p:txBody>
      </p:sp>
      <p:sp>
        <p:nvSpPr>
          <p:cNvPr id="8" name="TextBox 7">
            <a:extLst>
              <a:ext uri="{FF2B5EF4-FFF2-40B4-BE49-F238E27FC236}">
                <a16:creationId xmlns:a16="http://schemas.microsoft.com/office/drawing/2014/main" id="{7826678B-5558-418A-A17D-D9E17CF80C16}"/>
              </a:ext>
            </a:extLst>
          </p:cNvPr>
          <p:cNvSpPr txBox="1"/>
          <p:nvPr/>
        </p:nvSpPr>
        <p:spPr>
          <a:xfrm>
            <a:off x="1828800" y="3209925"/>
            <a:ext cx="2590800" cy="831850"/>
          </a:xfrm>
          <a:prstGeom prst="rect">
            <a:avLst/>
          </a:prstGeom>
          <a:noFill/>
        </p:spPr>
        <p:txBody>
          <a:bodyPr>
            <a:spAutoFit/>
          </a:bodyPr>
          <a:lstStyle/>
          <a:p>
            <a:pPr>
              <a:buClr>
                <a:srgbClr val="000000"/>
              </a:buClr>
              <a:buSzPct val="100000"/>
              <a:buFont typeface="Times New Roman" charset="0"/>
              <a:buNone/>
              <a:defRPr/>
            </a:pPr>
            <a:r>
              <a:rPr lang="en-US" sz="1200" b="1" dirty="0">
                <a:solidFill>
                  <a:srgbClr val="000000"/>
                </a:solidFill>
                <a:latin typeface="+mj-lt"/>
                <a:ea typeface="ＭＳ Ｐゴシック" charset="0"/>
              </a:rPr>
              <a:t>Do not run Sculpt: </a:t>
            </a:r>
            <a:r>
              <a:rPr lang="en-US" sz="1200" dirty="0">
                <a:solidFill>
                  <a:srgbClr val="000000"/>
                </a:solidFill>
                <a:latin typeface="+mj-lt"/>
                <a:ea typeface="ＭＳ Ｐゴシック" charset="0"/>
              </a:rPr>
              <a:t>Cubit will only generate the necessary files to run sculpt in batch.  It will not generate a mesh.</a:t>
            </a:r>
          </a:p>
        </p:txBody>
      </p:sp>
      <p:sp>
        <p:nvSpPr>
          <p:cNvPr id="9" name="TextBox 8">
            <a:extLst>
              <a:ext uri="{FF2B5EF4-FFF2-40B4-BE49-F238E27FC236}">
                <a16:creationId xmlns:a16="http://schemas.microsoft.com/office/drawing/2014/main" id="{9C39BEA7-AAD9-443B-AD5A-9CDBDD70A6E4}"/>
              </a:ext>
            </a:extLst>
          </p:cNvPr>
          <p:cNvSpPr txBox="1"/>
          <p:nvPr/>
        </p:nvSpPr>
        <p:spPr>
          <a:xfrm>
            <a:off x="7532688" y="3478214"/>
            <a:ext cx="2743200" cy="1015663"/>
          </a:xfrm>
          <a:prstGeom prst="rect">
            <a:avLst/>
          </a:prstGeom>
          <a:noFill/>
        </p:spPr>
        <p:txBody>
          <a:bodyPr>
            <a:spAutoFit/>
          </a:bodyPr>
          <a:lstStyle/>
          <a:p>
            <a:pPr>
              <a:buClr>
                <a:srgbClr val="000000"/>
              </a:buClr>
              <a:buSzPct val="100000"/>
              <a:buFont typeface="Times New Roman" charset="0"/>
              <a:buNone/>
              <a:defRPr/>
            </a:pPr>
            <a:r>
              <a:rPr lang="en-US" sz="1200" b="1" dirty="0">
                <a:solidFill>
                  <a:srgbClr val="000000"/>
                </a:solidFill>
                <a:latin typeface="+mj-lt"/>
                <a:ea typeface="ＭＳ Ｐゴシック" charset="0"/>
              </a:rPr>
              <a:t>Overwrite: </a:t>
            </a:r>
            <a:r>
              <a:rPr lang="en-US" sz="1200" dirty="0">
                <a:solidFill>
                  <a:srgbClr val="000000"/>
                </a:solidFill>
                <a:latin typeface="+mj-lt"/>
                <a:ea typeface="ＭＳ Ｐゴシック" charset="0"/>
              </a:rPr>
              <a:t>If not checked will prevent execution if </a:t>
            </a:r>
            <a:r>
              <a:rPr lang="en-US" sz="1200" i="1" dirty="0">
                <a:solidFill>
                  <a:srgbClr val="000000"/>
                </a:solidFill>
                <a:latin typeface="+mj-lt"/>
                <a:ea typeface="ＭＳ Ｐゴシック" charset="0"/>
              </a:rPr>
              <a:t>run</a:t>
            </a:r>
            <a:r>
              <a:rPr lang="en-US" sz="1200" dirty="0">
                <a:solidFill>
                  <a:srgbClr val="000000"/>
                </a:solidFill>
                <a:latin typeface="+mj-lt"/>
                <a:ea typeface="ＭＳ Ｐゴシック" charset="0"/>
              </a:rPr>
              <a:t>, </a:t>
            </a:r>
            <a:r>
              <a:rPr lang="en-US" sz="1200" i="1" dirty="0">
                <a:solidFill>
                  <a:srgbClr val="000000"/>
                </a:solidFill>
                <a:latin typeface="+mj-lt"/>
                <a:ea typeface="ＭＳ Ｐゴシック" charset="0"/>
              </a:rPr>
              <a:t>input</a:t>
            </a:r>
            <a:r>
              <a:rPr lang="en-US" sz="1200" dirty="0">
                <a:solidFill>
                  <a:srgbClr val="000000"/>
                </a:solidFill>
                <a:latin typeface="+mj-lt"/>
                <a:ea typeface="ＭＳ Ｐゴシック" charset="0"/>
              </a:rPr>
              <a:t> or </a:t>
            </a:r>
            <a:r>
              <a:rPr lang="en-US" sz="1200" i="1" dirty="0">
                <a:solidFill>
                  <a:srgbClr val="000000"/>
                </a:solidFill>
                <a:latin typeface="+mj-lt"/>
                <a:ea typeface="ＭＳ Ｐゴシック" charset="0"/>
              </a:rPr>
              <a:t>exodus</a:t>
            </a:r>
            <a:r>
              <a:rPr lang="en-US" sz="1200" dirty="0">
                <a:solidFill>
                  <a:srgbClr val="000000"/>
                </a:solidFill>
                <a:latin typeface="+mj-lt"/>
                <a:ea typeface="ＭＳ Ｐゴシック" charset="0"/>
              </a:rPr>
              <a:t> files of the same name are already present in the working directory.</a:t>
            </a:r>
          </a:p>
        </p:txBody>
      </p:sp>
      <p:sp>
        <p:nvSpPr>
          <p:cNvPr id="23561" name="TextBox 9">
            <a:extLst>
              <a:ext uri="{FF2B5EF4-FFF2-40B4-BE49-F238E27FC236}">
                <a16:creationId xmlns:a16="http://schemas.microsoft.com/office/drawing/2014/main" id="{9E2C1BE0-63C1-4D4D-B235-7C0255D666E4}"/>
              </a:ext>
            </a:extLst>
          </p:cNvPr>
          <p:cNvSpPr txBox="1">
            <a:spLocks noChangeArrowheads="1"/>
          </p:cNvSpPr>
          <p:nvPr/>
        </p:nvSpPr>
        <p:spPr bwMode="auto">
          <a:xfrm>
            <a:off x="7532688" y="4383088"/>
            <a:ext cx="2590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100000"/>
              </a:lnSpc>
              <a:spcBef>
                <a:spcPct val="0"/>
              </a:spcBef>
              <a:buFont typeface="Times New Roman" panose="02020603050405020304" pitchFamily="18" charset="0"/>
              <a:buNone/>
            </a:pPr>
            <a:r>
              <a:rPr lang="en-US" altLang="en-US" sz="1200"/>
              <a:t>Import Exodus After Meshing: </a:t>
            </a:r>
            <a:r>
              <a:rPr lang="en-US" altLang="en-US" sz="1200" b="0"/>
              <a:t>After running Sculpt, Mesh will be imported into Cubit as “Free Mesh”.</a:t>
            </a:r>
          </a:p>
        </p:txBody>
      </p:sp>
      <p:sp>
        <p:nvSpPr>
          <p:cNvPr id="11" name="TextBox 10">
            <a:extLst>
              <a:ext uri="{FF2B5EF4-FFF2-40B4-BE49-F238E27FC236}">
                <a16:creationId xmlns:a16="http://schemas.microsoft.com/office/drawing/2014/main" id="{32845896-4A10-42CB-9D79-C3385EF39446}"/>
              </a:ext>
            </a:extLst>
          </p:cNvPr>
          <p:cNvSpPr txBox="1"/>
          <p:nvPr/>
        </p:nvSpPr>
        <p:spPr>
          <a:xfrm>
            <a:off x="1828800" y="4800601"/>
            <a:ext cx="2590800" cy="1015663"/>
          </a:xfrm>
          <a:prstGeom prst="rect">
            <a:avLst/>
          </a:prstGeom>
          <a:noFill/>
        </p:spPr>
        <p:txBody>
          <a:bodyPr>
            <a:spAutoFit/>
          </a:bodyPr>
          <a:lstStyle/>
          <a:p>
            <a:pPr>
              <a:buClr>
                <a:srgbClr val="000000"/>
              </a:buClr>
              <a:buSzPct val="100000"/>
              <a:buFont typeface="Times New Roman" charset="0"/>
              <a:buNone/>
              <a:defRPr/>
            </a:pPr>
            <a:r>
              <a:rPr lang="en-US" sz="1200" b="1" dirty="0">
                <a:solidFill>
                  <a:srgbClr val="000000"/>
                </a:solidFill>
                <a:latin typeface="+mj-lt"/>
                <a:ea typeface="ＭＳ Ｐゴシック" charset="0"/>
              </a:rPr>
              <a:t>Show Sculpt Output: </a:t>
            </a:r>
            <a:r>
              <a:rPr lang="en-US" sz="1200" dirty="0">
                <a:solidFill>
                  <a:srgbClr val="000000"/>
                </a:solidFill>
                <a:latin typeface="+mj-lt"/>
                <a:ea typeface="ＭＳ Ｐゴシック" charset="0"/>
              </a:rPr>
              <a:t>While running Sculpt from Cubit, the text output from Sculpt will be displayed to the Cubit Command Window</a:t>
            </a:r>
          </a:p>
        </p:txBody>
      </p:sp>
      <p:sp>
        <p:nvSpPr>
          <p:cNvPr id="12" name="TextBox 11">
            <a:extLst>
              <a:ext uri="{FF2B5EF4-FFF2-40B4-BE49-F238E27FC236}">
                <a16:creationId xmlns:a16="http://schemas.microsoft.com/office/drawing/2014/main" id="{DEE8ECB9-B402-4F9E-9A9C-1E298626A46C}"/>
              </a:ext>
            </a:extLst>
          </p:cNvPr>
          <p:cNvSpPr txBox="1"/>
          <p:nvPr/>
        </p:nvSpPr>
        <p:spPr>
          <a:xfrm>
            <a:off x="1828800" y="4005264"/>
            <a:ext cx="2743200" cy="1015663"/>
          </a:xfrm>
          <a:prstGeom prst="rect">
            <a:avLst/>
          </a:prstGeom>
          <a:noFill/>
        </p:spPr>
        <p:txBody>
          <a:bodyPr>
            <a:spAutoFit/>
          </a:bodyPr>
          <a:lstStyle/>
          <a:p>
            <a:pPr>
              <a:buClr>
                <a:srgbClr val="000000"/>
              </a:buClr>
              <a:buSzPct val="100000"/>
              <a:buFont typeface="Times New Roman" charset="0"/>
              <a:buNone/>
              <a:defRPr/>
            </a:pPr>
            <a:r>
              <a:rPr lang="en-US" sz="1200" b="1" dirty="0">
                <a:solidFill>
                  <a:srgbClr val="000000"/>
                </a:solidFill>
                <a:latin typeface="+mj-lt"/>
                <a:ea typeface="ＭＳ Ｐゴシック" charset="0"/>
              </a:rPr>
              <a:t>Combine Parallel Files: </a:t>
            </a:r>
            <a:r>
              <a:rPr lang="en-US" sz="1200" dirty="0">
                <a:solidFill>
                  <a:srgbClr val="000000"/>
                </a:solidFill>
                <a:latin typeface="+mj-lt"/>
                <a:ea typeface="ＭＳ Ｐゴシック" charset="0"/>
              </a:rPr>
              <a:t>Automatically run EPU on the resulting exodus mesh files to combine them into a single mesh file.</a:t>
            </a:r>
          </a:p>
        </p:txBody>
      </p:sp>
      <p:cxnSp>
        <p:nvCxnSpPr>
          <p:cNvPr id="21517" name="Straight Arrow Connector 12">
            <a:extLst>
              <a:ext uri="{FF2B5EF4-FFF2-40B4-BE49-F238E27FC236}">
                <a16:creationId xmlns:a16="http://schemas.microsoft.com/office/drawing/2014/main" id="{7C6AF3FE-8C0E-4000-A3C8-DA13D108E2F9}"/>
              </a:ext>
            </a:extLst>
          </p:cNvPr>
          <p:cNvCxnSpPr>
            <a:cxnSpLocks noChangeShapeType="1"/>
            <a:stCxn id="5" idx="3"/>
          </p:cNvCxnSpPr>
          <p:nvPr/>
        </p:nvCxnSpPr>
        <p:spPr bwMode="auto">
          <a:xfrm>
            <a:off x="4495800" y="1943963"/>
            <a:ext cx="585788" cy="402362"/>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518" name="Straight Arrow Connector 15">
            <a:extLst>
              <a:ext uri="{FF2B5EF4-FFF2-40B4-BE49-F238E27FC236}">
                <a16:creationId xmlns:a16="http://schemas.microsoft.com/office/drawing/2014/main" id="{27E18E34-BFEB-4A72-964A-E912FF16E670}"/>
              </a:ext>
            </a:extLst>
          </p:cNvPr>
          <p:cNvCxnSpPr>
            <a:cxnSpLocks noChangeShapeType="1"/>
          </p:cNvCxnSpPr>
          <p:nvPr/>
        </p:nvCxnSpPr>
        <p:spPr bwMode="auto">
          <a:xfrm flipV="1">
            <a:off x="3962400" y="2733676"/>
            <a:ext cx="1119188" cy="9525"/>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519" name="Straight Arrow Connector 18">
            <a:extLst>
              <a:ext uri="{FF2B5EF4-FFF2-40B4-BE49-F238E27FC236}">
                <a16:creationId xmlns:a16="http://schemas.microsoft.com/office/drawing/2014/main" id="{8952D113-F9B0-436C-8A99-1787C6BD0854}"/>
              </a:ext>
            </a:extLst>
          </p:cNvPr>
          <p:cNvCxnSpPr>
            <a:cxnSpLocks noChangeShapeType="1"/>
          </p:cNvCxnSpPr>
          <p:nvPr/>
        </p:nvCxnSpPr>
        <p:spPr bwMode="auto">
          <a:xfrm flipV="1">
            <a:off x="4267200" y="3149600"/>
            <a:ext cx="827088" cy="355600"/>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520" name="Straight Arrow Connector 21">
            <a:extLst>
              <a:ext uri="{FF2B5EF4-FFF2-40B4-BE49-F238E27FC236}">
                <a16:creationId xmlns:a16="http://schemas.microsoft.com/office/drawing/2014/main" id="{DBE19BE0-8F66-428F-B520-6AFE1E8B1E3D}"/>
              </a:ext>
            </a:extLst>
          </p:cNvPr>
          <p:cNvCxnSpPr>
            <a:cxnSpLocks noChangeShapeType="1"/>
          </p:cNvCxnSpPr>
          <p:nvPr/>
        </p:nvCxnSpPr>
        <p:spPr bwMode="auto">
          <a:xfrm flipV="1">
            <a:off x="4038601" y="3557588"/>
            <a:ext cx="1082675" cy="785812"/>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521" name="Straight Arrow Connector 24">
            <a:extLst>
              <a:ext uri="{FF2B5EF4-FFF2-40B4-BE49-F238E27FC236}">
                <a16:creationId xmlns:a16="http://schemas.microsoft.com/office/drawing/2014/main" id="{89962F12-2979-4F0C-B168-A8CD07E16425}"/>
              </a:ext>
            </a:extLst>
          </p:cNvPr>
          <p:cNvCxnSpPr>
            <a:cxnSpLocks noChangeShapeType="1"/>
            <a:stCxn id="6" idx="1"/>
          </p:cNvCxnSpPr>
          <p:nvPr/>
        </p:nvCxnSpPr>
        <p:spPr bwMode="auto">
          <a:xfrm flipH="1">
            <a:off x="6896100" y="1803233"/>
            <a:ext cx="636588" cy="746293"/>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522" name="Straight Arrow Connector 27">
            <a:extLst>
              <a:ext uri="{FF2B5EF4-FFF2-40B4-BE49-F238E27FC236}">
                <a16:creationId xmlns:a16="http://schemas.microsoft.com/office/drawing/2014/main" id="{E259C6A4-1F82-4750-9483-CF4A66C607C4}"/>
              </a:ext>
            </a:extLst>
          </p:cNvPr>
          <p:cNvCxnSpPr>
            <a:cxnSpLocks noChangeShapeType="1"/>
          </p:cNvCxnSpPr>
          <p:nvPr/>
        </p:nvCxnSpPr>
        <p:spPr bwMode="auto">
          <a:xfrm flipV="1">
            <a:off x="4267201" y="3927476"/>
            <a:ext cx="854075" cy="1177925"/>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523" name="Straight Arrow Connector 30">
            <a:extLst>
              <a:ext uri="{FF2B5EF4-FFF2-40B4-BE49-F238E27FC236}">
                <a16:creationId xmlns:a16="http://schemas.microsoft.com/office/drawing/2014/main" id="{5076994E-4CC6-4CCD-BB42-BCE6EFE78114}"/>
              </a:ext>
            </a:extLst>
          </p:cNvPr>
          <p:cNvCxnSpPr>
            <a:cxnSpLocks noChangeShapeType="1"/>
          </p:cNvCxnSpPr>
          <p:nvPr/>
        </p:nvCxnSpPr>
        <p:spPr bwMode="auto">
          <a:xfrm flipH="1">
            <a:off x="6896100" y="2190751"/>
            <a:ext cx="706438" cy="741363"/>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524" name="Straight Arrow Connector 33">
            <a:extLst>
              <a:ext uri="{FF2B5EF4-FFF2-40B4-BE49-F238E27FC236}">
                <a16:creationId xmlns:a16="http://schemas.microsoft.com/office/drawing/2014/main" id="{FD3270EE-D848-4C94-8344-8A2054693D05}"/>
              </a:ext>
            </a:extLst>
          </p:cNvPr>
          <p:cNvCxnSpPr>
            <a:cxnSpLocks noChangeShapeType="1"/>
          </p:cNvCxnSpPr>
          <p:nvPr/>
        </p:nvCxnSpPr>
        <p:spPr bwMode="auto">
          <a:xfrm flipH="1" flipV="1">
            <a:off x="5715000" y="3370264"/>
            <a:ext cx="1817688" cy="282575"/>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8" name="TextBox 27">
            <a:extLst>
              <a:ext uri="{FF2B5EF4-FFF2-40B4-BE49-F238E27FC236}">
                <a16:creationId xmlns:a16="http://schemas.microsoft.com/office/drawing/2014/main" id="{68FA4EA3-CAC9-469A-9AD0-3D3466AC7E63}"/>
              </a:ext>
            </a:extLst>
          </p:cNvPr>
          <p:cNvSpPr txBox="1"/>
          <p:nvPr/>
        </p:nvSpPr>
        <p:spPr>
          <a:xfrm>
            <a:off x="7532688" y="2201864"/>
            <a:ext cx="2895600" cy="1384995"/>
          </a:xfrm>
          <a:prstGeom prst="rect">
            <a:avLst/>
          </a:prstGeom>
          <a:noFill/>
        </p:spPr>
        <p:txBody>
          <a:bodyPr>
            <a:spAutoFit/>
          </a:bodyPr>
          <a:lstStyle/>
          <a:p>
            <a:pPr>
              <a:buClr>
                <a:srgbClr val="000000"/>
              </a:buClr>
              <a:buSzPct val="100000"/>
              <a:buFont typeface="Times New Roman" charset="0"/>
              <a:buNone/>
              <a:defRPr/>
            </a:pPr>
            <a:r>
              <a:rPr lang="en-US" sz="1200" b="1" dirty="0">
                <a:solidFill>
                  <a:srgbClr val="000000"/>
                </a:solidFill>
                <a:latin typeface="+mj-lt"/>
                <a:ea typeface="ＭＳ Ｐゴシック" charset="0"/>
              </a:rPr>
              <a:t>Create Input File: </a:t>
            </a:r>
            <a:r>
              <a:rPr lang="en-US" sz="1200" dirty="0">
                <a:solidFill>
                  <a:srgbClr val="000000"/>
                </a:solidFill>
                <a:latin typeface="+mj-lt"/>
                <a:ea typeface="ＭＳ Ｐゴシック" charset="0"/>
              </a:rPr>
              <a:t>Create a sculpt input file containing all defined parameters in a readable form.  This is for running sculpt in batch from the OS command line.  For example:</a:t>
            </a:r>
          </a:p>
          <a:p>
            <a:pPr>
              <a:buClr>
                <a:srgbClr val="000000"/>
              </a:buClr>
              <a:buSzPct val="100000"/>
              <a:buFont typeface="Times New Roman" charset="0"/>
              <a:buNone/>
              <a:defRPr/>
            </a:pPr>
            <a:r>
              <a:rPr lang="en-US" sz="1200" dirty="0">
                <a:solidFill>
                  <a:srgbClr val="000000"/>
                </a:solidFill>
                <a:latin typeface="+mj-lt"/>
                <a:ea typeface="ＭＳ Ｐゴシック" charset="0"/>
              </a:rPr>
              <a:t>  </a:t>
            </a:r>
            <a:r>
              <a:rPr lang="en-US" sz="1200" b="1" dirty="0">
                <a:solidFill>
                  <a:srgbClr val="000000"/>
                </a:solidFill>
                <a:latin typeface="+mj-lt"/>
                <a:ea typeface="ＭＳ Ｐゴシック" charset="0"/>
              </a:rPr>
              <a:t>sculpt -i sculpt_parallel.i -j 4</a:t>
            </a:r>
          </a:p>
        </p:txBody>
      </p:sp>
      <p:sp>
        <p:nvSpPr>
          <p:cNvPr id="30" name="TextBox 29">
            <a:extLst>
              <a:ext uri="{FF2B5EF4-FFF2-40B4-BE49-F238E27FC236}">
                <a16:creationId xmlns:a16="http://schemas.microsoft.com/office/drawing/2014/main" id="{8AB6CCF6-E54B-4FE8-A7B1-3D78FD372E00}"/>
              </a:ext>
            </a:extLst>
          </p:cNvPr>
          <p:cNvSpPr txBox="1"/>
          <p:nvPr/>
        </p:nvSpPr>
        <p:spPr>
          <a:xfrm>
            <a:off x="7532688" y="5105401"/>
            <a:ext cx="2590800" cy="1384995"/>
          </a:xfrm>
          <a:prstGeom prst="rect">
            <a:avLst/>
          </a:prstGeom>
          <a:noFill/>
        </p:spPr>
        <p:txBody>
          <a:bodyPr>
            <a:spAutoFit/>
          </a:bodyPr>
          <a:lstStyle/>
          <a:p>
            <a:pPr>
              <a:buClr>
                <a:srgbClr val="000000"/>
              </a:buClr>
              <a:buSzPct val="100000"/>
              <a:buFont typeface="Times New Roman" charset="0"/>
              <a:buNone/>
              <a:defRPr/>
            </a:pPr>
            <a:r>
              <a:rPr lang="en-US" sz="1200" b="1" dirty="0">
                <a:solidFill>
                  <a:srgbClr val="000000"/>
                </a:solidFill>
                <a:latin typeface="+mj-lt"/>
                <a:ea typeface="ＭＳ Ｐゴシック" charset="0"/>
              </a:rPr>
              <a:t>Clean Up Temp. Files: </a:t>
            </a:r>
            <a:r>
              <a:rPr lang="en-US" sz="1200" dirty="0">
                <a:solidFill>
                  <a:srgbClr val="000000"/>
                </a:solidFill>
                <a:latin typeface="+mj-lt"/>
                <a:ea typeface="ＭＳ Ｐゴシック" charset="0"/>
              </a:rPr>
              <a:t>After successfully generating the mesh with Sculpt, all temporary files will be deleted. </a:t>
            </a:r>
            <a:r>
              <a:rPr lang="en-US" sz="1200" dirty="0" err="1">
                <a:solidFill>
                  <a:srgbClr val="000000"/>
                </a:solidFill>
                <a:latin typeface="+mj-lt"/>
                <a:ea typeface="ＭＳ Ｐゴシック" charset="0"/>
              </a:rPr>
              <a:t>ie</a:t>
            </a:r>
            <a:r>
              <a:rPr lang="en-US" sz="1200" dirty="0">
                <a:solidFill>
                  <a:srgbClr val="000000"/>
                </a:solidFill>
                <a:latin typeface="+mj-lt"/>
                <a:ea typeface="ＭＳ Ｐゴシック" charset="0"/>
              </a:rPr>
              <a:t>. run file, input file, log file, mesh files and STL files. </a:t>
            </a:r>
          </a:p>
        </p:txBody>
      </p:sp>
      <p:cxnSp>
        <p:nvCxnSpPr>
          <p:cNvPr id="21527" name="Straight Arrow Connector 33">
            <a:extLst>
              <a:ext uri="{FF2B5EF4-FFF2-40B4-BE49-F238E27FC236}">
                <a16:creationId xmlns:a16="http://schemas.microsoft.com/office/drawing/2014/main" id="{17E444C6-5F53-4209-AF25-17A8CA6BE074}"/>
              </a:ext>
            </a:extLst>
          </p:cNvPr>
          <p:cNvCxnSpPr>
            <a:cxnSpLocks noChangeShapeType="1"/>
            <a:stCxn id="23561" idx="1"/>
          </p:cNvCxnSpPr>
          <p:nvPr/>
        </p:nvCxnSpPr>
        <p:spPr bwMode="auto">
          <a:xfrm flipH="1" flipV="1">
            <a:off x="6553200" y="3752850"/>
            <a:ext cx="979488" cy="954088"/>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528" name="Straight Arrow Connector 33">
            <a:extLst>
              <a:ext uri="{FF2B5EF4-FFF2-40B4-BE49-F238E27FC236}">
                <a16:creationId xmlns:a16="http://schemas.microsoft.com/office/drawing/2014/main" id="{A7C19E52-C1A9-423F-B1C7-BE16E5F644DF}"/>
              </a:ext>
            </a:extLst>
          </p:cNvPr>
          <p:cNvCxnSpPr>
            <a:cxnSpLocks noChangeShapeType="1"/>
            <a:stCxn id="30" idx="1"/>
          </p:cNvCxnSpPr>
          <p:nvPr/>
        </p:nvCxnSpPr>
        <p:spPr bwMode="auto">
          <a:xfrm flipH="1" flipV="1">
            <a:off x="6172200" y="4124326"/>
            <a:ext cx="1360488" cy="1673572"/>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F1740ADA-AC34-40E5-BE71-8449E2E461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929" b="7143"/>
          <a:stretch>
            <a:fillRect/>
          </a:stretch>
        </p:blipFill>
        <p:spPr bwMode="auto">
          <a:xfrm>
            <a:off x="8199438" y="3124200"/>
            <a:ext cx="1803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5">
            <a:extLst>
              <a:ext uri="{FF2B5EF4-FFF2-40B4-BE49-F238E27FC236}">
                <a16:creationId xmlns:a16="http://schemas.microsoft.com/office/drawing/2014/main" id="{3EAF699C-99DE-47D4-8FB9-06DFBF8DAD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609601"/>
            <a:ext cx="25146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6">
            <a:extLst>
              <a:ext uri="{FF2B5EF4-FFF2-40B4-BE49-F238E27FC236}">
                <a16:creationId xmlns:a16="http://schemas.microsoft.com/office/drawing/2014/main" id="{84C9F6E1-D442-440B-AB31-69F528612A0C}"/>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1800" y="1676400"/>
            <a:ext cx="245268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itle 1">
            <a:extLst>
              <a:ext uri="{FF2B5EF4-FFF2-40B4-BE49-F238E27FC236}">
                <a16:creationId xmlns:a16="http://schemas.microsoft.com/office/drawing/2014/main" id="{817D71EE-1955-45E5-B242-0376F18CBFB3}"/>
              </a:ext>
            </a:extLst>
          </p:cNvPr>
          <p:cNvSpPr>
            <a:spLocks noGrp="1" noChangeArrowheads="1"/>
          </p:cNvSpPr>
          <p:nvPr>
            <p:ph type="title" idx="4294967295"/>
          </p:nvPr>
        </p:nvSpPr>
        <p:spPr>
          <a:xfrm>
            <a:off x="1500805" y="489744"/>
            <a:ext cx="6784975" cy="849313"/>
          </a:xfrm>
        </p:spPr>
        <p:txBody>
          <a:bodyPr>
            <a:normAutofit fontScale="90000"/>
          </a:bodyPr>
          <a:lstStyle/>
          <a:p>
            <a:r>
              <a:rPr lang="en-US" altLang="en-US" dirty="0"/>
              <a:t>Exercise 4 Multiple Materials</a:t>
            </a:r>
          </a:p>
        </p:txBody>
      </p:sp>
      <p:sp>
        <p:nvSpPr>
          <p:cNvPr id="24582" name="TextBox 3">
            <a:extLst>
              <a:ext uri="{FF2B5EF4-FFF2-40B4-BE49-F238E27FC236}">
                <a16:creationId xmlns:a16="http://schemas.microsoft.com/office/drawing/2014/main" id="{092CE080-E80C-44AE-BEF0-897BCBE0044F}"/>
              </a:ext>
            </a:extLst>
          </p:cNvPr>
          <p:cNvSpPr txBox="1">
            <a:spLocks noChangeArrowheads="1"/>
          </p:cNvSpPr>
          <p:nvPr/>
        </p:nvSpPr>
        <p:spPr bwMode="auto">
          <a:xfrm>
            <a:off x="1981200" y="1143000"/>
            <a:ext cx="4648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100000"/>
              </a:lnSpc>
              <a:spcBef>
                <a:spcPct val="0"/>
              </a:spcBef>
              <a:buFont typeface="Times New Roman" panose="02020603050405020304" pitchFamily="18" charset="0"/>
              <a:buAutoNum type="arabicPeriod"/>
            </a:pPr>
            <a:r>
              <a:rPr lang="en-US" altLang="en-US" sz="1800" b="0"/>
              <a:t>Import the model “bolt-plate.sat”</a:t>
            </a:r>
          </a:p>
          <a:p>
            <a:pPr>
              <a:lnSpc>
                <a:spcPct val="100000"/>
              </a:lnSpc>
              <a:spcBef>
                <a:spcPct val="0"/>
              </a:spcBef>
              <a:buFont typeface="Times New Roman" panose="02020603050405020304" pitchFamily="18" charset="0"/>
              <a:buAutoNum type="arabicPeriod"/>
            </a:pPr>
            <a:r>
              <a:rPr lang="en-US" altLang="en-US" sz="1800" b="0"/>
              <a:t>Generate a mesh with a cell size of about 0.2</a:t>
            </a:r>
          </a:p>
          <a:p>
            <a:pPr>
              <a:lnSpc>
                <a:spcPct val="100000"/>
              </a:lnSpc>
              <a:spcBef>
                <a:spcPct val="0"/>
              </a:spcBef>
              <a:buFont typeface="Times New Roman" panose="02020603050405020304" pitchFamily="18" charset="0"/>
              <a:buAutoNum type="arabicPeriod"/>
            </a:pPr>
            <a:r>
              <a:rPr lang="en-US" altLang="en-US" sz="1800" b="0"/>
              <a:t>Display the mesh quality using the Scaled Jacobian Metric.  Note where the worst quality elements are concentrated.</a:t>
            </a:r>
          </a:p>
          <a:p>
            <a:pPr>
              <a:lnSpc>
                <a:spcPct val="100000"/>
              </a:lnSpc>
              <a:spcBef>
                <a:spcPct val="0"/>
              </a:spcBef>
              <a:buFont typeface="Times New Roman" panose="02020603050405020304" pitchFamily="18" charset="0"/>
              <a:buAutoNum type="arabicPeriod"/>
            </a:pPr>
            <a:r>
              <a:rPr lang="en-US" altLang="en-US" sz="1800" b="0"/>
              <a:t>Delete the mesh</a:t>
            </a:r>
          </a:p>
          <a:p>
            <a:pPr>
              <a:lnSpc>
                <a:spcPct val="100000"/>
              </a:lnSpc>
              <a:spcBef>
                <a:spcPct val="0"/>
              </a:spcBef>
              <a:buFont typeface="Times New Roman" panose="02020603050405020304" pitchFamily="18" charset="0"/>
              <a:buAutoNum type="arabicPeriod"/>
            </a:pPr>
            <a:r>
              <a:rPr lang="en-US" altLang="en-US" sz="1800" b="0"/>
              <a:t>Select the Auto Pillowing option and mesh again.</a:t>
            </a:r>
          </a:p>
          <a:p>
            <a:pPr>
              <a:lnSpc>
                <a:spcPct val="100000"/>
              </a:lnSpc>
              <a:spcBef>
                <a:spcPct val="0"/>
              </a:spcBef>
              <a:buFont typeface="Times New Roman" panose="02020603050405020304" pitchFamily="18" charset="0"/>
              <a:buAutoNum type="arabicPeriod"/>
            </a:pPr>
            <a:r>
              <a:rPr lang="en-US" altLang="en-US" sz="1800" b="0"/>
              <a:t>Check Mesh Quality.  What is the difference?</a:t>
            </a:r>
          </a:p>
          <a:p>
            <a:pPr>
              <a:lnSpc>
                <a:spcPct val="100000"/>
              </a:lnSpc>
              <a:spcBef>
                <a:spcPct val="0"/>
              </a:spcBef>
              <a:buFont typeface="Times New Roman" panose="02020603050405020304" pitchFamily="18" charset="0"/>
              <a:buAutoNum type="arabicPeriod"/>
            </a:pPr>
            <a:r>
              <a:rPr lang="en-US" altLang="en-US" sz="1800" b="0"/>
              <a:t>Use the slice tool to examine the interior of the mesh</a:t>
            </a:r>
          </a:p>
          <a:p>
            <a:pPr>
              <a:lnSpc>
                <a:spcPct val="100000"/>
              </a:lnSpc>
              <a:spcBef>
                <a:spcPct val="0"/>
              </a:spcBef>
              <a:buFont typeface="Times New Roman" panose="02020603050405020304" pitchFamily="18" charset="0"/>
              <a:buAutoNum type="arabicPeriod"/>
            </a:pPr>
            <a:r>
              <a:rPr lang="en-US" altLang="en-US" sz="1800" b="0"/>
              <a:t>Try using the </a:t>
            </a:r>
            <a:r>
              <a:rPr lang="en-US" altLang="en-US" sz="1800"/>
              <a:t>All Surfaces </a:t>
            </a:r>
            <a:r>
              <a:rPr lang="en-US" altLang="en-US" sz="1800" b="0"/>
              <a:t>and the </a:t>
            </a:r>
            <a:r>
              <a:rPr lang="en-US" altLang="en-US" sz="1800"/>
              <a:t>Local At Curves </a:t>
            </a:r>
            <a:r>
              <a:rPr lang="en-US" altLang="en-US" sz="1800" b="0"/>
              <a:t>option.  What is the difference in the resulting mesh?</a:t>
            </a:r>
          </a:p>
          <a:p>
            <a:pPr>
              <a:lnSpc>
                <a:spcPct val="100000"/>
              </a:lnSpc>
              <a:spcBef>
                <a:spcPct val="0"/>
              </a:spcBef>
              <a:buFont typeface="Times New Roman" panose="02020603050405020304" pitchFamily="18" charset="0"/>
              <a:buAutoNum type="arabicPeriod"/>
            </a:pPr>
            <a:endParaRPr lang="en-US" altLang="en-US" sz="1800" b="0"/>
          </a:p>
        </p:txBody>
      </p:sp>
      <p:sp>
        <p:nvSpPr>
          <p:cNvPr id="22535" name="Right Arrow 8">
            <a:extLst>
              <a:ext uri="{FF2B5EF4-FFF2-40B4-BE49-F238E27FC236}">
                <a16:creationId xmlns:a16="http://schemas.microsoft.com/office/drawing/2014/main" id="{665B9447-C635-4ACE-B2B3-AC76B06E3022}"/>
              </a:ext>
            </a:extLst>
          </p:cNvPr>
          <p:cNvSpPr>
            <a:spLocks noChangeArrowheads="1"/>
          </p:cNvSpPr>
          <p:nvPr/>
        </p:nvSpPr>
        <p:spPr bwMode="auto">
          <a:xfrm>
            <a:off x="7518400" y="5370513"/>
            <a:ext cx="762000" cy="304800"/>
          </a:xfrm>
          <a:prstGeom prst="rightArrow">
            <a:avLst>
              <a:gd name="adj1" fmla="val 50000"/>
              <a:gd name="adj2" fmla="val 50000"/>
            </a:avLst>
          </a:prstGeom>
          <a:solidFill>
            <a:srgbClr val="00B8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76000"/>
              </a:lnSpc>
              <a:spcBef>
                <a:spcPts val="600"/>
              </a:spcBef>
              <a:buClr>
                <a:srgbClr val="000000"/>
              </a:buClr>
              <a:buSzPct val="100000"/>
              <a:buFont typeface="Arial" charset="0"/>
              <a:buChar char="•"/>
              <a:defRPr sz="2400" b="1">
                <a:solidFill>
                  <a:srgbClr val="000000"/>
                </a:solidFill>
                <a:latin typeface="Arial" charset="0"/>
                <a:ea typeface="MS PGothic" charset="-128"/>
                <a:cs typeface="Arial Unicode MS" charset="0"/>
              </a:defRPr>
            </a:lvl1pPr>
            <a:lvl2pPr marL="742950" indent="-285750">
              <a:lnSpc>
                <a:spcPct val="104000"/>
              </a:lnSpc>
              <a:spcBef>
                <a:spcPts val="550"/>
              </a:spcBef>
              <a:buClr>
                <a:srgbClr val="000000"/>
              </a:buClr>
              <a:buSzPct val="100000"/>
              <a:buFont typeface="Verdana" charset="0"/>
              <a:buChar char="–"/>
              <a:defRPr sz="2200">
                <a:solidFill>
                  <a:srgbClr val="000000"/>
                </a:solidFill>
                <a:latin typeface="Verdana" charset="0"/>
                <a:ea typeface="Arial Unicode MS" charset="0"/>
                <a:cs typeface="Arial Unicode MS" charset="0"/>
              </a:defRPr>
            </a:lvl2pPr>
            <a:lvl3pPr marL="1143000" indent="-228600">
              <a:lnSpc>
                <a:spcPct val="82000"/>
              </a:lnSpc>
              <a:spcBef>
                <a:spcPts val="500"/>
              </a:spcBef>
              <a:buClr>
                <a:srgbClr val="000000"/>
              </a:buClr>
              <a:buSzPct val="100000"/>
              <a:buFont typeface="Times New Roman" charset="0"/>
              <a:buChar char="•"/>
              <a:defRPr sz="2000" b="1">
                <a:solidFill>
                  <a:srgbClr val="000000"/>
                </a:solidFill>
                <a:latin typeface="Times New Roman" charset="0"/>
                <a:ea typeface="Arial Unicode MS" charset="0"/>
                <a:cs typeface="Arial Unicode MS" charset="0"/>
              </a:defRPr>
            </a:lvl3pPr>
            <a:lvl4pPr marL="1600200" indent="-228600">
              <a:lnSpc>
                <a:spcPct val="82000"/>
              </a:lnSpc>
              <a:spcBef>
                <a:spcPts val="450"/>
              </a:spcBef>
              <a:buClr>
                <a:srgbClr val="000000"/>
              </a:buClr>
              <a:buSzPct val="100000"/>
              <a:buFont typeface="Times New Roman" charset="0"/>
              <a:buChar char="–"/>
              <a:defRPr>
                <a:solidFill>
                  <a:srgbClr val="000000"/>
                </a:solidFill>
                <a:latin typeface="Times New Roman" charset="0"/>
                <a:ea typeface="Arial Unicode MS" charset="0"/>
                <a:cs typeface="Arial Unicode MS" charset="0"/>
              </a:defRPr>
            </a:lvl4pPr>
            <a:lvl5pPr marL="2057400" indent="-228600">
              <a:lnSpc>
                <a:spcPct val="82000"/>
              </a:lnSpc>
              <a:spcBef>
                <a:spcPts val="450"/>
              </a:spcBef>
              <a:buClr>
                <a:srgbClr val="000000"/>
              </a:buClr>
              <a:buSzPct val="100000"/>
              <a:buFont typeface="Times New Roman" charset="0"/>
              <a:buChar char="•"/>
              <a:defRPr>
                <a:solidFill>
                  <a:srgbClr val="000000"/>
                </a:solidFill>
                <a:latin typeface="Times New Roman" charset="0"/>
                <a:ea typeface="Arial Unicode MS" charset="0"/>
                <a:cs typeface="Arial Unicode MS" charset="0"/>
              </a:defRPr>
            </a:lvl5pPr>
            <a:lvl6pPr marL="2514600" indent="-228600" defTabSz="457200" eaLnBrk="0" fontAlgn="base" hangingPunct="0">
              <a:lnSpc>
                <a:spcPct val="82000"/>
              </a:lnSpc>
              <a:spcBef>
                <a:spcPts val="450"/>
              </a:spcBef>
              <a:spcAft>
                <a:spcPct val="0"/>
              </a:spcAft>
              <a:buClr>
                <a:srgbClr val="000000"/>
              </a:buClr>
              <a:buSzPct val="100000"/>
              <a:buFont typeface="Times New Roman" charset="0"/>
              <a:buChar char="•"/>
              <a:defRPr>
                <a:solidFill>
                  <a:srgbClr val="000000"/>
                </a:solidFill>
                <a:latin typeface="Times New Roman" charset="0"/>
                <a:ea typeface="Arial Unicode MS" charset="0"/>
                <a:cs typeface="Arial Unicode MS" charset="0"/>
              </a:defRPr>
            </a:lvl6pPr>
            <a:lvl7pPr marL="2971800" indent="-228600" defTabSz="457200" eaLnBrk="0" fontAlgn="base" hangingPunct="0">
              <a:lnSpc>
                <a:spcPct val="82000"/>
              </a:lnSpc>
              <a:spcBef>
                <a:spcPts val="450"/>
              </a:spcBef>
              <a:spcAft>
                <a:spcPct val="0"/>
              </a:spcAft>
              <a:buClr>
                <a:srgbClr val="000000"/>
              </a:buClr>
              <a:buSzPct val="100000"/>
              <a:buFont typeface="Times New Roman" charset="0"/>
              <a:buChar char="•"/>
              <a:defRPr>
                <a:solidFill>
                  <a:srgbClr val="000000"/>
                </a:solidFill>
                <a:latin typeface="Times New Roman" charset="0"/>
                <a:ea typeface="Arial Unicode MS" charset="0"/>
                <a:cs typeface="Arial Unicode MS" charset="0"/>
              </a:defRPr>
            </a:lvl7pPr>
            <a:lvl8pPr marL="3429000" indent="-228600" defTabSz="457200" eaLnBrk="0" fontAlgn="base" hangingPunct="0">
              <a:lnSpc>
                <a:spcPct val="82000"/>
              </a:lnSpc>
              <a:spcBef>
                <a:spcPts val="450"/>
              </a:spcBef>
              <a:spcAft>
                <a:spcPct val="0"/>
              </a:spcAft>
              <a:buClr>
                <a:srgbClr val="000000"/>
              </a:buClr>
              <a:buSzPct val="100000"/>
              <a:buFont typeface="Times New Roman" charset="0"/>
              <a:buChar char="•"/>
              <a:defRPr>
                <a:solidFill>
                  <a:srgbClr val="000000"/>
                </a:solidFill>
                <a:latin typeface="Times New Roman" charset="0"/>
                <a:ea typeface="Arial Unicode MS" charset="0"/>
                <a:cs typeface="Arial Unicode MS" charset="0"/>
              </a:defRPr>
            </a:lvl8pPr>
            <a:lvl9pPr marL="3886200" indent="-228600" defTabSz="457200" eaLnBrk="0" fontAlgn="base" hangingPunct="0">
              <a:lnSpc>
                <a:spcPct val="82000"/>
              </a:lnSpc>
              <a:spcBef>
                <a:spcPts val="450"/>
              </a:spcBef>
              <a:spcAft>
                <a:spcPct val="0"/>
              </a:spcAft>
              <a:buClr>
                <a:srgbClr val="000000"/>
              </a:buClr>
              <a:buSzPct val="100000"/>
              <a:buFont typeface="Times New Roman" charset="0"/>
              <a:buChar char="•"/>
              <a:defRPr>
                <a:solidFill>
                  <a:srgbClr val="000000"/>
                </a:solidFill>
                <a:latin typeface="Times New Roman" charset="0"/>
                <a:ea typeface="Arial Unicode MS" charset="0"/>
                <a:cs typeface="Arial Unicode MS" charset="0"/>
              </a:defRPr>
            </a:lvl9pPr>
          </a:lstStyle>
          <a:p>
            <a:pPr>
              <a:lnSpc>
                <a:spcPct val="82000"/>
              </a:lnSpc>
              <a:spcBef>
                <a:spcPct val="0"/>
              </a:spcBef>
              <a:buFont typeface="Times New Roman" charset="0"/>
              <a:buNone/>
              <a:defRPr/>
            </a:pPr>
            <a:endParaRPr lang="en-US" altLang="en-US" b="0">
              <a:solidFill>
                <a:schemeClr val="bg1"/>
              </a:solidFill>
              <a:latin typeface="Times New Roman"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a:extLst>
              <a:ext uri="{FF2B5EF4-FFF2-40B4-BE49-F238E27FC236}">
                <a16:creationId xmlns:a16="http://schemas.microsoft.com/office/drawing/2014/main" id="{4D5EEB0D-66CF-4E56-B879-6B3C6B756379}"/>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5001" y="1066800"/>
            <a:ext cx="349091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1">
            <a:extLst>
              <a:ext uri="{FF2B5EF4-FFF2-40B4-BE49-F238E27FC236}">
                <a16:creationId xmlns:a16="http://schemas.microsoft.com/office/drawing/2014/main" id="{A7366CE9-19BC-4D36-BC53-9526A790F060}"/>
              </a:ext>
            </a:extLst>
          </p:cNvPr>
          <p:cNvSpPr>
            <a:spLocks noGrp="1" noChangeArrowheads="1"/>
          </p:cNvSpPr>
          <p:nvPr>
            <p:ph type="title" idx="4294967295"/>
          </p:nvPr>
        </p:nvSpPr>
        <p:spPr>
          <a:xfrm>
            <a:off x="1524000" y="-67030"/>
            <a:ext cx="8229600" cy="992188"/>
          </a:xfrm>
        </p:spPr>
        <p:txBody>
          <a:bodyPr/>
          <a:lstStyle/>
          <a:p>
            <a:r>
              <a:rPr lang="en-US" altLang="en-US" dirty="0">
                <a:highlight>
                  <a:srgbClr val="FFFF00"/>
                </a:highlight>
              </a:rPr>
              <a:t>Example: Auto Pillow Insertion</a:t>
            </a:r>
          </a:p>
        </p:txBody>
      </p:sp>
      <p:pic>
        <p:nvPicPr>
          <p:cNvPr id="25604" name="Picture 4">
            <a:extLst>
              <a:ext uri="{FF2B5EF4-FFF2-40B4-BE49-F238E27FC236}">
                <a16:creationId xmlns:a16="http://schemas.microsoft.com/office/drawing/2014/main" id="{C612FAE7-7456-4928-AF54-80FAB9A917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762000"/>
            <a:ext cx="3556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a:extLst>
              <a:ext uri="{FF2B5EF4-FFF2-40B4-BE49-F238E27FC236}">
                <a16:creationId xmlns:a16="http://schemas.microsoft.com/office/drawing/2014/main" id="{80F14CC6-3D1F-45DF-BDED-ED401E48FCC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5001" y="3810000"/>
            <a:ext cx="34956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B5530635-76BC-4AC8-8A1F-CCD2167A1B5A}"/>
              </a:ext>
            </a:extLst>
          </p:cNvPr>
          <p:cNvSpPr txBox="1"/>
          <p:nvPr/>
        </p:nvSpPr>
        <p:spPr>
          <a:xfrm>
            <a:off x="2057400" y="5181600"/>
            <a:ext cx="3200400" cy="1477328"/>
          </a:xfrm>
          <a:prstGeom prst="rect">
            <a:avLst/>
          </a:prstGeom>
          <a:noFill/>
        </p:spPr>
        <p:txBody>
          <a:bodyPr>
            <a:spAutoFit/>
          </a:bodyPr>
          <a:lstStyle/>
          <a:p>
            <a:pPr>
              <a:buClr>
                <a:srgbClr val="000000"/>
              </a:buClr>
              <a:buSzPct val="100000"/>
              <a:buFont typeface="Times New Roman" charset="0"/>
              <a:buNone/>
              <a:defRPr/>
            </a:pPr>
            <a:r>
              <a:rPr lang="en-US" dirty="0">
                <a:solidFill>
                  <a:srgbClr val="000000"/>
                </a:solidFill>
                <a:latin typeface="+mj-lt"/>
                <a:ea typeface="ＭＳ Ｐゴシック" charset="0"/>
              </a:rPr>
              <a:t>Example of mesh generated with Sculpt using the Auto-pillow option to capture multiple materials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5BFAB185-00C5-4A13-9EC6-C99EAF8559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0" y="1978026"/>
            <a:ext cx="2978150"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1">
            <a:extLst>
              <a:ext uri="{FF2B5EF4-FFF2-40B4-BE49-F238E27FC236}">
                <a16:creationId xmlns:a16="http://schemas.microsoft.com/office/drawing/2014/main" id="{F3D027C6-F716-4C92-BA19-8BC4AF3D8B5B}"/>
              </a:ext>
            </a:extLst>
          </p:cNvPr>
          <p:cNvSpPr>
            <a:spLocks noGrp="1" noChangeArrowheads="1"/>
          </p:cNvSpPr>
          <p:nvPr>
            <p:ph type="title" idx="4294967295"/>
          </p:nvPr>
        </p:nvSpPr>
        <p:spPr>
          <a:xfrm>
            <a:off x="1803401" y="885032"/>
            <a:ext cx="6784975" cy="849313"/>
          </a:xfrm>
        </p:spPr>
        <p:txBody>
          <a:bodyPr>
            <a:normAutofit fontScale="90000"/>
          </a:bodyPr>
          <a:lstStyle/>
          <a:p>
            <a:r>
              <a:rPr lang="en-US" altLang="en-US" dirty="0"/>
              <a:t>Example 1. Simple Sculpt Mesh</a:t>
            </a:r>
          </a:p>
        </p:txBody>
      </p:sp>
      <p:pic>
        <p:nvPicPr>
          <p:cNvPr id="6148" name="Picture 3">
            <a:extLst>
              <a:ext uri="{FF2B5EF4-FFF2-40B4-BE49-F238E27FC236}">
                <a16:creationId xmlns:a16="http://schemas.microsoft.com/office/drawing/2014/main" id="{15D8A1EE-D0D3-497C-AA75-B6B369CF7F6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505200"/>
            <a:ext cx="51450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Oval 23">
            <a:extLst>
              <a:ext uri="{FF2B5EF4-FFF2-40B4-BE49-F238E27FC236}">
                <a16:creationId xmlns:a16="http://schemas.microsoft.com/office/drawing/2014/main" id="{F9A60010-9F80-47D4-A26F-75843AAEA647}"/>
              </a:ext>
            </a:extLst>
          </p:cNvPr>
          <p:cNvSpPr>
            <a:spLocks noChangeArrowheads="1"/>
          </p:cNvSpPr>
          <p:nvPr/>
        </p:nvSpPr>
        <p:spPr bwMode="auto">
          <a:xfrm>
            <a:off x="1981200" y="1676400"/>
            <a:ext cx="381000" cy="304800"/>
          </a:xfrm>
          <a:prstGeom prst="ellipse">
            <a:avLst/>
          </a:prstGeom>
          <a:solidFill>
            <a:schemeClr val="bg1"/>
          </a:solidFill>
          <a:ln w="28575">
            <a:solidFill>
              <a:srgbClr val="FF0000"/>
            </a:solidFill>
            <a:round/>
            <a:headEnd/>
            <a:tailEnd/>
          </a:ln>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82000"/>
              </a:lnSpc>
              <a:spcBef>
                <a:spcPct val="0"/>
              </a:spcBef>
              <a:buFont typeface="Times New Roman" panose="02020603050405020304" pitchFamily="18" charset="0"/>
              <a:buNone/>
            </a:pPr>
            <a:r>
              <a:rPr lang="en-US" altLang="en-US" b="0">
                <a:solidFill>
                  <a:schemeClr val="tx1"/>
                </a:solidFill>
              </a:rPr>
              <a:t>1</a:t>
            </a:r>
          </a:p>
        </p:txBody>
      </p:sp>
      <p:sp>
        <p:nvSpPr>
          <p:cNvPr id="6150" name="Oval 24">
            <a:extLst>
              <a:ext uri="{FF2B5EF4-FFF2-40B4-BE49-F238E27FC236}">
                <a16:creationId xmlns:a16="http://schemas.microsoft.com/office/drawing/2014/main" id="{51988A3A-A16D-4895-84F5-F3F91C4CBF92}"/>
              </a:ext>
            </a:extLst>
          </p:cNvPr>
          <p:cNvSpPr>
            <a:spLocks noChangeArrowheads="1"/>
          </p:cNvSpPr>
          <p:nvPr/>
        </p:nvSpPr>
        <p:spPr bwMode="auto">
          <a:xfrm>
            <a:off x="1981200" y="2133600"/>
            <a:ext cx="381000" cy="304800"/>
          </a:xfrm>
          <a:prstGeom prst="ellipse">
            <a:avLst/>
          </a:prstGeom>
          <a:solidFill>
            <a:schemeClr val="bg1"/>
          </a:solidFill>
          <a:ln w="28575">
            <a:solidFill>
              <a:schemeClr val="accent2"/>
            </a:solidFill>
            <a:round/>
            <a:headEnd/>
            <a:tailEnd/>
          </a:ln>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82000"/>
              </a:lnSpc>
              <a:spcBef>
                <a:spcPct val="0"/>
              </a:spcBef>
              <a:buFont typeface="Times New Roman" panose="02020603050405020304" pitchFamily="18" charset="0"/>
              <a:buNone/>
            </a:pPr>
            <a:r>
              <a:rPr lang="en-US" altLang="en-US" b="0">
                <a:solidFill>
                  <a:schemeClr val="tx1"/>
                </a:solidFill>
              </a:rPr>
              <a:t>2</a:t>
            </a:r>
          </a:p>
        </p:txBody>
      </p:sp>
      <p:sp>
        <p:nvSpPr>
          <p:cNvPr id="6151" name="AutoShape 26">
            <a:extLst>
              <a:ext uri="{FF2B5EF4-FFF2-40B4-BE49-F238E27FC236}">
                <a16:creationId xmlns:a16="http://schemas.microsoft.com/office/drawing/2014/main" id="{D4DB63FB-41FB-457B-8549-363D28820B2D}"/>
              </a:ext>
            </a:extLst>
          </p:cNvPr>
          <p:cNvSpPr>
            <a:spLocks noChangeArrowheads="1"/>
          </p:cNvSpPr>
          <p:nvPr/>
        </p:nvSpPr>
        <p:spPr bwMode="auto">
          <a:xfrm rot="19347810">
            <a:off x="8435975" y="2552700"/>
            <a:ext cx="304800" cy="533400"/>
          </a:xfrm>
          <a:prstGeom prst="upArrow">
            <a:avLst>
              <a:gd name="adj1" fmla="val 25148"/>
              <a:gd name="adj2" fmla="val 98178"/>
            </a:avLst>
          </a:prstGeom>
          <a:solidFill>
            <a:schemeClr val="accent2"/>
          </a:solidFill>
          <a:ln w="9525">
            <a:solidFill>
              <a:schemeClr val="tx1"/>
            </a:solidFill>
            <a:miter lim="800000"/>
            <a:headEnd/>
            <a:tailEnd/>
          </a:ln>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82000"/>
              </a:lnSpc>
              <a:spcBef>
                <a:spcPct val="0"/>
              </a:spcBef>
              <a:buFont typeface="Times New Roman" panose="02020603050405020304" pitchFamily="18" charset="0"/>
              <a:buNone/>
            </a:pPr>
            <a:endParaRPr lang="en-US" altLang="en-US" b="0">
              <a:solidFill>
                <a:schemeClr val="tx1"/>
              </a:solidFill>
            </a:endParaRPr>
          </a:p>
        </p:txBody>
      </p:sp>
      <p:sp>
        <p:nvSpPr>
          <p:cNvPr id="6152" name="TextBox 22">
            <a:extLst>
              <a:ext uri="{FF2B5EF4-FFF2-40B4-BE49-F238E27FC236}">
                <a16:creationId xmlns:a16="http://schemas.microsoft.com/office/drawing/2014/main" id="{7103CE62-BAEE-4AF5-BCE7-6AB5D8873C6B}"/>
              </a:ext>
            </a:extLst>
          </p:cNvPr>
          <p:cNvSpPr txBox="1">
            <a:spLocks noChangeArrowheads="1"/>
          </p:cNvSpPr>
          <p:nvPr/>
        </p:nvSpPr>
        <p:spPr bwMode="auto">
          <a:xfrm>
            <a:off x="2362200" y="1676401"/>
            <a:ext cx="358775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82000"/>
              </a:lnSpc>
              <a:spcBef>
                <a:spcPct val="0"/>
              </a:spcBef>
              <a:buFont typeface="Times New Roman" panose="02020603050405020304" pitchFamily="18" charset="0"/>
              <a:buNone/>
            </a:pPr>
            <a:r>
              <a:rPr lang="en-US" altLang="en-US" sz="1800" b="0"/>
              <a:t>Import STL file “</a:t>
            </a:r>
            <a:r>
              <a:rPr lang="en-US" altLang="ja-JP" sz="1800" b="0"/>
              <a:t>eros_asteroid.stl</a:t>
            </a:r>
            <a:r>
              <a:rPr lang="en-US" altLang="en-US" sz="1800" b="0"/>
              <a:t>”</a:t>
            </a:r>
          </a:p>
        </p:txBody>
      </p:sp>
      <p:sp>
        <p:nvSpPr>
          <p:cNvPr id="24" name="TextBox 23">
            <a:extLst>
              <a:ext uri="{FF2B5EF4-FFF2-40B4-BE49-F238E27FC236}">
                <a16:creationId xmlns:a16="http://schemas.microsoft.com/office/drawing/2014/main" id="{ECED1952-DCF9-49C8-A69B-A1802E84DD88}"/>
              </a:ext>
            </a:extLst>
          </p:cNvPr>
          <p:cNvSpPr txBox="1"/>
          <p:nvPr/>
        </p:nvSpPr>
        <p:spPr>
          <a:xfrm>
            <a:off x="2362200" y="2111375"/>
            <a:ext cx="3505200" cy="923330"/>
          </a:xfrm>
          <a:prstGeom prst="rect">
            <a:avLst/>
          </a:prstGeom>
          <a:noFill/>
        </p:spPr>
        <p:txBody>
          <a:bodyPr>
            <a:spAutoFit/>
          </a:bodyPr>
          <a:lstStyle/>
          <a:p>
            <a:pPr>
              <a:buClr>
                <a:srgbClr val="000000"/>
              </a:buClr>
              <a:buSzPct val="100000"/>
              <a:buFont typeface="Times New Roman" charset="0"/>
              <a:buNone/>
              <a:defRPr/>
            </a:pPr>
            <a:r>
              <a:rPr lang="en-US" dirty="0">
                <a:solidFill>
                  <a:srgbClr val="000000"/>
                </a:solidFill>
                <a:latin typeface="+mj-lt"/>
                <a:ea typeface="ＭＳ Ｐゴシック" charset="0"/>
              </a:rPr>
              <a:t>Navigate in Command Panel Window to Parallel Sculpt Panel</a:t>
            </a:r>
          </a:p>
        </p:txBody>
      </p:sp>
      <p:sp>
        <p:nvSpPr>
          <p:cNvPr id="6154" name="AutoShape 26">
            <a:extLst>
              <a:ext uri="{FF2B5EF4-FFF2-40B4-BE49-F238E27FC236}">
                <a16:creationId xmlns:a16="http://schemas.microsoft.com/office/drawing/2014/main" id="{6F755BDE-7C68-4C5A-859C-79DE764011BF}"/>
              </a:ext>
            </a:extLst>
          </p:cNvPr>
          <p:cNvSpPr>
            <a:spLocks noChangeArrowheads="1"/>
          </p:cNvSpPr>
          <p:nvPr/>
        </p:nvSpPr>
        <p:spPr bwMode="auto">
          <a:xfrm rot="19347810">
            <a:off x="8131175" y="3368675"/>
            <a:ext cx="304800" cy="533400"/>
          </a:xfrm>
          <a:prstGeom prst="upArrow">
            <a:avLst>
              <a:gd name="adj1" fmla="val 25148"/>
              <a:gd name="adj2" fmla="val 98178"/>
            </a:avLst>
          </a:prstGeom>
          <a:solidFill>
            <a:schemeClr val="accent2"/>
          </a:solidFill>
          <a:ln w="9525">
            <a:solidFill>
              <a:schemeClr val="tx1"/>
            </a:solidFill>
            <a:miter lim="800000"/>
            <a:headEnd/>
            <a:tailEnd/>
          </a:ln>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82000"/>
              </a:lnSpc>
              <a:spcBef>
                <a:spcPct val="0"/>
              </a:spcBef>
              <a:buFont typeface="Times New Roman" panose="02020603050405020304" pitchFamily="18" charset="0"/>
              <a:buNone/>
            </a:pPr>
            <a:endParaRPr lang="en-US" altLang="en-US" b="0">
              <a:solidFill>
                <a:schemeClr val="tx1"/>
              </a:solidFill>
            </a:endParaRPr>
          </a:p>
        </p:txBody>
      </p:sp>
      <p:sp>
        <p:nvSpPr>
          <p:cNvPr id="6155" name="AutoShape 26">
            <a:extLst>
              <a:ext uri="{FF2B5EF4-FFF2-40B4-BE49-F238E27FC236}">
                <a16:creationId xmlns:a16="http://schemas.microsoft.com/office/drawing/2014/main" id="{E4FA6FDF-18E8-4E28-8B43-6AFB1AE4AF8B}"/>
              </a:ext>
            </a:extLst>
          </p:cNvPr>
          <p:cNvSpPr>
            <a:spLocks noChangeArrowheads="1"/>
          </p:cNvSpPr>
          <p:nvPr/>
        </p:nvSpPr>
        <p:spPr bwMode="auto">
          <a:xfrm rot="19347810">
            <a:off x="9939338" y="5140325"/>
            <a:ext cx="304800" cy="533400"/>
          </a:xfrm>
          <a:prstGeom prst="upArrow">
            <a:avLst>
              <a:gd name="adj1" fmla="val 25148"/>
              <a:gd name="adj2" fmla="val 98178"/>
            </a:avLst>
          </a:prstGeom>
          <a:solidFill>
            <a:schemeClr val="accent2"/>
          </a:solidFill>
          <a:ln w="9525">
            <a:solidFill>
              <a:schemeClr val="tx1"/>
            </a:solidFill>
            <a:miter lim="800000"/>
            <a:headEnd/>
            <a:tailEnd/>
          </a:ln>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82000"/>
              </a:lnSpc>
              <a:spcBef>
                <a:spcPct val="0"/>
              </a:spcBef>
              <a:buFont typeface="Times New Roman" panose="02020603050405020304" pitchFamily="18" charset="0"/>
              <a:buNone/>
            </a:pPr>
            <a:endParaRPr lang="en-US" altLang="en-US" b="0">
              <a:solidFill>
                <a:schemeClr val="tx1"/>
              </a:solidFill>
            </a:endParaRPr>
          </a:p>
        </p:txBody>
      </p:sp>
      <p:sp>
        <p:nvSpPr>
          <p:cNvPr id="27" name="TextBox 26">
            <a:extLst>
              <a:ext uri="{FF2B5EF4-FFF2-40B4-BE49-F238E27FC236}">
                <a16:creationId xmlns:a16="http://schemas.microsoft.com/office/drawing/2014/main" id="{02DAC8C2-F0D5-4E1C-945A-036568B5BF66}"/>
              </a:ext>
            </a:extLst>
          </p:cNvPr>
          <p:cNvSpPr txBox="1"/>
          <p:nvPr/>
        </p:nvSpPr>
        <p:spPr>
          <a:xfrm>
            <a:off x="8686801" y="2743200"/>
            <a:ext cx="851515" cy="323486"/>
          </a:xfrm>
          <a:prstGeom prst="rect">
            <a:avLst/>
          </a:prstGeom>
          <a:noFill/>
        </p:spPr>
        <p:txBody>
          <a:bodyPr wrap="none">
            <a:spAutoFit/>
          </a:bodyPr>
          <a:lstStyle/>
          <a:p>
            <a:pPr>
              <a:lnSpc>
                <a:spcPct val="82000"/>
              </a:lnSpc>
              <a:buClr>
                <a:srgbClr val="000000"/>
              </a:buClr>
              <a:buSzPct val="100000"/>
              <a:buFont typeface="Times New Roman" charset="0"/>
              <a:buNone/>
              <a:defRPr/>
            </a:pPr>
            <a:r>
              <a:rPr lang="en-US" dirty="0">
                <a:solidFill>
                  <a:srgbClr val="FF0000"/>
                </a:solidFill>
                <a:latin typeface="+mj-lt"/>
                <a:ea typeface="ＭＳ Ｐゴシック" charset="0"/>
              </a:rPr>
              <a:t>Mesh</a:t>
            </a:r>
          </a:p>
        </p:txBody>
      </p:sp>
      <p:sp>
        <p:nvSpPr>
          <p:cNvPr id="28" name="TextBox 27">
            <a:extLst>
              <a:ext uri="{FF2B5EF4-FFF2-40B4-BE49-F238E27FC236}">
                <a16:creationId xmlns:a16="http://schemas.microsoft.com/office/drawing/2014/main" id="{D2B5F993-2CDA-4992-98C4-4B5ACAC00DB1}"/>
              </a:ext>
            </a:extLst>
          </p:cNvPr>
          <p:cNvSpPr txBox="1"/>
          <p:nvPr/>
        </p:nvSpPr>
        <p:spPr>
          <a:xfrm>
            <a:off x="8458200" y="3733800"/>
            <a:ext cx="1121910" cy="323486"/>
          </a:xfrm>
          <a:prstGeom prst="rect">
            <a:avLst/>
          </a:prstGeom>
          <a:noFill/>
        </p:spPr>
        <p:txBody>
          <a:bodyPr wrap="none">
            <a:spAutoFit/>
          </a:bodyPr>
          <a:lstStyle/>
          <a:p>
            <a:pPr>
              <a:lnSpc>
                <a:spcPct val="82000"/>
              </a:lnSpc>
              <a:buClr>
                <a:srgbClr val="000000"/>
              </a:buClr>
              <a:buSzPct val="100000"/>
              <a:buFont typeface="Times New Roman" charset="0"/>
              <a:buNone/>
              <a:defRPr/>
            </a:pPr>
            <a:r>
              <a:rPr lang="en-US" dirty="0">
                <a:solidFill>
                  <a:srgbClr val="FF0000"/>
                </a:solidFill>
                <a:latin typeface="+mj-lt"/>
                <a:ea typeface="ＭＳ Ｐゴシック" charset="0"/>
              </a:rPr>
              <a:t>Volume</a:t>
            </a:r>
          </a:p>
        </p:txBody>
      </p:sp>
      <p:sp>
        <p:nvSpPr>
          <p:cNvPr id="29" name="TextBox 28">
            <a:extLst>
              <a:ext uri="{FF2B5EF4-FFF2-40B4-BE49-F238E27FC236}">
                <a16:creationId xmlns:a16="http://schemas.microsoft.com/office/drawing/2014/main" id="{0A774333-6FE6-4146-B9A0-C128C17168DE}"/>
              </a:ext>
            </a:extLst>
          </p:cNvPr>
          <p:cNvSpPr txBox="1"/>
          <p:nvPr/>
        </p:nvSpPr>
        <p:spPr>
          <a:xfrm>
            <a:off x="9251950" y="5495925"/>
            <a:ext cx="1146468" cy="550600"/>
          </a:xfrm>
          <a:prstGeom prst="rect">
            <a:avLst/>
          </a:prstGeom>
          <a:noFill/>
        </p:spPr>
        <p:txBody>
          <a:bodyPr wrap="none">
            <a:spAutoFit/>
          </a:bodyPr>
          <a:lstStyle/>
          <a:p>
            <a:pPr>
              <a:lnSpc>
                <a:spcPct val="82000"/>
              </a:lnSpc>
              <a:buClr>
                <a:srgbClr val="000000"/>
              </a:buClr>
              <a:buSzPct val="100000"/>
              <a:buFont typeface="Times New Roman" charset="0"/>
              <a:buNone/>
              <a:defRPr/>
            </a:pPr>
            <a:r>
              <a:rPr lang="en-US" dirty="0">
                <a:solidFill>
                  <a:srgbClr val="FF0000"/>
                </a:solidFill>
                <a:latin typeface="+mj-lt"/>
                <a:ea typeface="ＭＳ Ｐゴシック" charset="0"/>
              </a:rPr>
              <a:t>Parallel</a:t>
            </a:r>
          </a:p>
          <a:p>
            <a:pPr>
              <a:lnSpc>
                <a:spcPct val="82000"/>
              </a:lnSpc>
              <a:buClr>
                <a:srgbClr val="000000"/>
              </a:buClr>
              <a:buSzPct val="100000"/>
              <a:buFont typeface="Times New Roman" charset="0"/>
              <a:buNone/>
              <a:defRPr/>
            </a:pPr>
            <a:r>
              <a:rPr lang="en-US" dirty="0">
                <a:solidFill>
                  <a:srgbClr val="FF0000"/>
                </a:solidFill>
                <a:latin typeface="+mj-lt"/>
                <a:ea typeface="ＭＳ Ｐゴシック" charset="0"/>
              </a:rPr>
              <a:t>Sculpt</a:t>
            </a:r>
          </a:p>
        </p:txBody>
      </p:sp>
      <p:sp>
        <p:nvSpPr>
          <p:cNvPr id="32" name="TextBox 31">
            <a:extLst>
              <a:ext uri="{FF2B5EF4-FFF2-40B4-BE49-F238E27FC236}">
                <a16:creationId xmlns:a16="http://schemas.microsoft.com/office/drawing/2014/main" id="{DC9FD531-6535-49AF-8DD9-72E8930D6F1D}"/>
              </a:ext>
            </a:extLst>
          </p:cNvPr>
          <p:cNvSpPr txBox="1"/>
          <p:nvPr/>
        </p:nvSpPr>
        <p:spPr>
          <a:xfrm>
            <a:off x="2819400" y="5867401"/>
            <a:ext cx="1905000" cy="276225"/>
          </a:xfrm>
          <a:prstGeom prst="rect">
            <a:avLst/>
          </a:prstGeom>
          <a:noFill/>
        </p:spPr>
        <p:txBody>
          <a:bodyPr>
            <a:spAutoFit/>
          </a:bodyPr>
          <a:lstStyle/>
          <a:p>
            <a:pPr>
              <a:buClr>
                <a:srgbClr val="000000"/>
              </a:buClr>
              <a:buSzPct val="100000"/>
              <a:buFont typeface="Times New Roman" charset="0"/>
              <a:buNone/>
              <a:defRPr/>
            </a:pPr>
            <a:r>
              <a:rPr lang="en-US" sz="1200" dirty="0">
                <a:solidFill>
                  <a:srgbClr val="000000"/>
                </a:solidFill>
                <a:latin typeface="+mj-lt"/>
                <a:ea typeface="ＭＳ Ｐゴシック" charset="0"/>
              </a:rPr>
              <a:t>Asteroid Geometry</a:t>
            </a:r>
          </a:p>
        </p:txBody>
      </p:sp>
      <p:sp>
        <p:nvSpPr>
          <p:cNvPr id="6160" name="Oval 16">
            <a:extLst>
              <a:ext uri="{FF2B5EF4-FFF2-40B4-BE49-F238E27FC236}">
                <a16:creationId xmlns:a16="http://schemas.microsoft.com/office/drawing/2014/main" id="{EB001974-BE74-40D7-83C0-8334E8D2D88E}"/>
              </a:ext>
            </a:extLst>
          </p:cNvPr>
          <p:cNvSpPr>
            <a:spLocks noChangeArrowheads="1"/>
          </p:cNvSpPr>
          <p:nvPr/>
        </p:nvSpPr>
        <p:spPr bwMode="auto">
          <a:xfrm>
            <a:off x="1981200" y="2979935"/>
            <a:ext cx="381000" cy="304800"/>
          </a:xfrm>
          <a:prstGeom prst="ellipse">
            <a:avLst/>
          </a:prstGeom>
          <a:solidFill>
            <a:schemeClr val="bg1"/>
          </a:solidFill>
          <a:ln w="28575">
            <a:solidFill>
              <a:srgbClr val="00B050"/>
            </a:solidFill>
            <a:round/>
            <a:headEnd/>
            <a:tailEnd/>
          </a:ln>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685800" indent="-22860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079500" indent="-1651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536700" indent="-1651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1936750" indent="-10795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393950" indent="-10795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851150" indent="-10795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308350" indent="-10795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765550" indent="-10795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82000"/>
              </a:lnSpc>
              <a:spcBef>
                <a:spcPct val="0"/>
              </a:spcBef>
              <a:buClrTx/>
              <a:buSzTx/>
              <a:buFont typeface="Times New Roman" panose="02020603050405020304" pitchFamily="18" charset="0"/>
              <a:buNone/>
            </a:pPr>
            <a:r>
              <a:rPr lang="en-US" altLang="en-US" b="0" dirty="0">
                <a:solidFill>
                  <a:schemeClr val="tx1"/>
                </a:solidFill>
                <a:latin typeface="Times New Roman" panose="02020603050405020304" pitchFamily="18" charset="0"/>
              </a:rPr>
              <a:t>3</a:t>
            </a:r>
          </a:p>
        </p:txBody>
      </p:sp>
      <p:sp>
        <p:nvSpPr>
          <p:cNvPr id="18" name="TextBox 17">
            <a:extLst>
              <a:ext uri="{FF2B5EF4-FFF2-40B4-BE49-F238E27FC236}">
                <a16:creationId xmlns:a16="http://schemas.microsoft.com/office/drawing/2014/main" id="{ECED1952-DCF9-49C8-A69B-A1802E84DD88}"/>
              </a:ext>
            </a:extLst>
          </p:cNvPr>
          <p:cNvSpPr txBox="1"/>
          <p:nvPr/>
        </p:nvSpPr>
        <p:spPr>
          <a:xfrm>
            <a:off x="2362200" y="2957710"/>
            <a:ext cx="5075238" cy="369887"/>
          </a:xfrm>
          <a:prstGeom prst="rect">
            <a:avLst/>
          </a:prstGeom>
          <a:noFill/>
        </p:spPr>
        <p:txBody>
          <a:bodyPr>
            <a:spAutoFit/>
          </a:bodyPr>
          <a:lstStyle>
            <a:defPPr>
              <a:defRPr lang="en-GB"/>
            </a:defPPr>
            <a:lvl1pPr algn="l" defTabSz="457200" rtl="0" eaLnBrk="0" fontAlgn="base" hangingPunct="0">
              <a:spcBef>
                <a:spcPct val="0"/>
              </a:spcBef>
              <a:spcAft>
                <a:spcPct val="0"/>
              </a:spcAft>
              <a:defRPr sz="2400" kern="1200">
                <a:solidFill>
                  <a:schemeClr val="bg1"/>
                </a:solidFill>
                <a:latin typeface="Times New Roman" panose="02020603050405020304" pitchFamily="18" charset="0"/>
                <a:ea typeface="MS PGothic" panose="020B0600070205080204" pitchFamily="34" charset="-128"/>
                <a:cs typeface="+mn-cs"/>
              </a:defRPr>
            </a:lvl1pPr>
            <a:lvl2pPr marL="457200" algn="l" defTabSz="457200" rtl="0" eaLnBrk="0" fontAlgn="base" hangingPunct="0">
              <a:spcBef>
                <a:spcPct val="0"/>
              </a:spcBef>
              <a:spcAft>
                <a:spcPct val="0"/>
              </a:spcAft>
              <a:defRPr sz="2400" kern="1200">
                <a:solidFill>
                  <a:schemeClr val="bg1"/>
                </a:solidFill>
                <a:latin typeface="Times New Roman" panose="02020603050405020304" pitchFamily="18" charset="0"/>
                <a:ea typeface="MS PGothic" panose="020B0600070205080204" pitchFamily="34" charset="-128"/>
                <a:cs typeface="+mn-cs"/>
              </a:defRPr>
            </a:lvl2pPr>
            <a:lvl3pPr marL="914400" algn="l" defTabSz="457200" rtl="0" eaLnBrk="0" fontAlgn="base" hangingPunct="0">
              <a:spcBef>
                <a:spcPct val="0"/>
              </a:spcBef>
              <a:spcAft>
                <a:spcPct val="0"/>
              </a:spcAft>
              <a:defRPr sz="2400" kern="1200">
                <a:solidFill>
                  <a:schemeClr val="bg1"/>
                </a:solidFill>
                <a:latin typeface="Times New Roman" panose="02020603050405020304" pitchFamily="18" charset="0"/>
                <a:ea typeface="MS PGothic" panose="020B0600070205080204" pitchFamily="34" charset="-128"/>
                <a:cs typeface="+mn-cs"/>
              </a:defRPr>
            </a:lvl3pPr>
            <a:lvl4pPr marL="1371600" algn="l" defTabSz="457200" rtl="0" eaLnBrk="0" fontAlgn="base" hangingPunct="0">
              <a:spcBef>
                <a:spcPct val="0"/>
              </a:spcBef>
              <a:spcAft>
                <a:spcPct val="0"/>
              </a:spcAft>
              <a:defRPr sz="2400" kern="1200">
                <a:solidFill>
                  <a:schemeClr val="bg1"/>
                </a:solidFill>
                <a:latin typeface="Times New Roman" panose="02020603050405020304" pitchFamily="18" charset="0"/>
                <a:ea typeface="MS PGothic" panose="020B0600070205080204" pitchFamily="34" charset="-128"/>
                <a:cs typeface="+mn-cs"/>
              </a:defRPr>
            </a:lvl4pPr>
            <a:lvl5pPr marL="1828800" algn="l" defTabSz="457200" rtl="0" eaLnBrk="0" fontAlgn="base" hangingPunct="0">
              <a:spcBef>
                <a:spcPct val="0"/>
              </a:spcBef>
              <a:spcAft>
                <a:spcPct val="0"/>
              </a:spcAft>
              <a:defRPr sz="24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PGothic" panose="020B0600070205080204" pitchFamily="34" charset="-128"/>
                <a:cs typeface="+mn-cs"/>
              </a:defRPr>
            </a:lvl9pPr>
          </a:lstStyle>
          <a:p>
            <a:pPr>
              <a:buClr>
                <a:srgbClr val="000000"/>
              </a:buClr>
              <a:buSzPct val="100000"/>
              <a:buFont typeface="Times New Roman" charset="0"/>
              <a:buNone/>
              <a:defRPr/>
            </a:pPr>
            <a:r>
              <a:rPr lang="en-US" sz="1800" dirty="0">
                <a:solidFill>
                  <a:srgbClr val="000000"/>
                </a:solidFill>
                <a:latin typeface="+mj-lt"/>
                <a:ea typeface="ＭＳ Ｐゴシック" charset="0"/>
              </a:rPr>
              <a:t>Select the Parallel Sculpt button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0">
            <a:extLst>
              <a:ext uri="{FF2B5EF4-FFF2-40B4-BE49-F238E27FC236}">
                <a16:creationId xmlns:a16="http://schemas.microsoft.com/office/drawing/2014/main" id="{3D666371-FDA9-4E3B-A68E-FB2D1EC9F6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1676" y="5486400"/>
            <a:ext cx="15652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46">
            <a:extLst>
              <a:ext uri="{FF2B5EF4-FFF2-40B4-BE49-F238E27FC236}">
                <a16:creationId xmlns:a16="http://schemas.microsoft.com/office/drawing/2014/main" id="{D9AA4C04-C7BF-4B75-A4F6-4305604C74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1" y="3505200"/>
            <a:ext cx="19351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4">
            <a:extLst>
              <a:ext uri="{FF2B5EF4-FFF2-40B4-BE49-F238E27FC236}">
                <a16:creationId xmlns:a16="http://schemas.microsoft.com/office/drawing/2014/main" id="{7F4F69CE-E876-45D0-B4E5-6B042A0F797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51838" y="3505200"/>
            <a:ext cx="185896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43">
            <a:extLst>
              <a:ext uri="{FF2B5EF4-FFF2-40B4-BE49-F238E27FC236}">
                <a16:creationId xmlns:a16="http://schemas.microsoft.com/office/drawing/2014/main" id="{819BA8D6-24B3-46DC-B438-504387A1577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48401" y="4648200"/>
            <a:ext cx="18510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42">
            <a:extLst>
              <a:ext uri="{FF2B5EF4-FFF2-40B4-BE49-F238E27FC236}">
                <a16:creationId xmlns:a16="http://schemas.microsoft.com/office/drawing/2014/main" id="{1803769C-AFCA-4AB0-911C-CC34F1FDE6E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58200" y="4648200"/>
            <a:ext cx="17526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itle 1">
            <a:extLst>
              <a:ext uri="{FF2B5EF4-FFF2-40B4-BE49-F238E27FC236}">
                <a16:creationId xmlns:a16="http://schemas.microsoft.com/office/drawing/2014/main" id="{965E78C8-4319-4764-923B-1666E5DA57A2}"/>
              </a:ext>
            </a:extLst>
          </p:cNvPr>
          <p:cNvSpPr>
            <a:spLocks noGrp="1" noChangeArrowheads="1"/>
          </p:cNvSpPr>
          <p:nvPr>
            <p:ph type="title" idx="4294967295"/>
          </p:nvPr>
        </p:nvSpPr>
        <p:spPr>
          <a:xfrm>
            <a:off x="1524001" y="438916"/>
            <a:ext cx="6784975" cy="849313"/>
          </a:xfrm>
        </p:spPr>
        <p:txBody>
          <a:bodyPr/>
          <a:lstStyle/>
          <a:p>
            <a:r>
              <a:rPr lang="en-US" altLang="en-US" dirty="0"/>
              <a:t>Sculpt </a:t>
            </a:r>
            <a:r>
              <a:rPr lang="en-US" altLang="en-US" dirty="0" err="1"/>
              <a:t>Sidesets</a:t>
            </a:r>
            <a:endParaRPr lang="en-US" altLang="en-US" dirty="0"/>
          </a:p>
        </p:txBody>
      </p:sp>
      <p:sp>
        <p:nvSpPr>
          <p:cNvPr id="6" name="TextBox 5">
            <a:extLst>
              <a:ext uri="{FF2B5EF4-FFF2-40B4-BE49-F238E27FC236}">
                <a16:creationId xmlns:a16="http://schemas.microsoft.com/office/drawing/2014/main" id="{A5565499-E39E-4FC0-A448-0BEBDE6BA09C}"/>
              </a:ext>
            </a:extLst>
          </p:cNvPr>
          <p:cNvSpPr txBox="1"/>
          <p:nvPr/>
        </p:nvSpPr>
        <p:spPr>
          <a:xfrm>
            <a:off x="1981200" y="1143000"/>
            <a:ext cx="4648200" cy="923330"/>
          </a:xfrm>
          <a:prstGeom prst="rect">
            <a:avLst/>
          </a:prstGeom>
          <a:noFill/>
        </p:spPr>
        <p:txBody>
          <a:bodyPr>
            <a:spAutoFit/>
          </a:bodyPr>
          <a:lstStyle/>
          <a:p>
            <a:pPr>
              <a:buClr>
                <a:srgbClr val="000000"/>
              </a:buClr>
              <a:buSzPct val="100000"/>
              <a:buFont typeface="Times New Roman" charset="0"/>
              <a:buNone/>
              <a:defRPr/>
            </a:pPr>
            <a:r>
              <a:rPr lang="en-US" dirty="0">
                <a:solidFill>
                  <a:srgbClr val="000000"/>
                </a:solidFill>
                <a:latin typeface="+mj-lt"/>
                <a:ea typeface="ＭＳ Ｐゴシック" charset="0"/>
              </a:rPr>
              <a:t>Sculpt provides four different methods for generating and maintaining Sidesets</a:t>
            </a:r>
          </a:p>
        </p:txBody>
      </p:sp>
      <p:pic>
        <p:nvPicPr>
          <p:cNvPr id="26633" name="Picture 4">
            <a:extLst>
              <a:ext uri="{FF2B5EF4-FFF2-40B4-BE49-F238E27FC236}">
                <a16:creationId xmlns:a16="http://schemas.microsoft.com/office/drawing/2014/main" id="{43436AAD-F6CE-4F04-9E35-55B01F0485D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216900" y="876300"/>
            <a:ext cx="19939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6">
            <a:extLst>
              <a:ext uri="{FF2B5EF4-FFF2-40B4-BE49-F238E27FC236}">
                <a16:creationId xmlns:a16="http://schemas.microsoft.com/office/drawing/2014/main" id="{2DD0E4B9-9142-44C0-8736-81A3C96C2FD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05000" y="4267200"/>
            <a:ext cx="17526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8E057A76-8663-46E0-9C05-1C9C8CDF48CB}"/>
              </a:ext>
            </a:extLst>
          </p:cNvPr>
          <p:cNvSpPr txBox="1"/>
          <p:nvPr/>
        </p:nvSpPr>
        <p:spPr>
          <a:xfrm>
            <a:off x="1981200" y="2057400"/>
            <a:ext cx="2895600" cy="923330"/>
          </a:xfrm>
          <a:prstGeom prst="rect">
            <a:avLst/>
          </a:prstGeom>
          <a:noFill/>
        </p:spPr>
        <p:txBody>
          <a:bodyPr>
            <a:spAutoFit/>
          </a:bodyPr>
          <a:lstStyle/>
          <a:p>
            <a:pPr marL="342900" indent="-342900">
              <a:buClr>
                <a:srgbClr val="000000"/>
              </a:buClr>
              <a:buSzPct val="100000"/>
              <a:buFont typeface="Times New Roman" charset="0"/>
              <a:buAutoNum type="arabicPeriod"/>
              <a:defRPr/>
            </a:pPr>
            <a:r>
              <a:rPr lang="en-US" b="1" dirty="0">
                <a:solidFill>
                  <a:srgbClr val="000000"/>
                </a:solidFill>
                <a:latin typeface="+mj-lt"/>
                <a:ea typeface="ＭＳ Ｐゴシック" charset="0"/>
              </a:rPr>
              <a:t>Fixed</a:t>
            </a:r>
            <a:r>
              <a:rPr lang="en-US" dirty="0">
                <a:solidFill>
                  <a:srgbClr val="000000"/>
                </a:solidFill>
                <a:latin typeface="+mj-lt"/>
                <a:ea typeface="ＭＳ Ｐゴシック" charset="0"/>
              </a:rPr>
              <a:t>: Exactly three sidesets are generated</a:t>
            </a:r>
          </a:p>
        </p:txBody>
      </p:sp>
      <p:pic>
        <p:nvPicPr>
          <p:cNvPr id="26636" name="Picture 9">
            <a:extLst>
              <a:ext uri="{FF2B5EF4-FFF2-40B4-BE49-F238E27FC236}">
                <a16:creationId xmlns:a16="http://schemas.microsoft.com/office/drawing/2014/main" id="{FFC4BC57-480D-4CB4-B45C-71E8A45D27AB}"/>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828800" y="2895601"/>
            <a:ext cx="182880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D02E9E27-B956-46BA-AC25-37A0F4211E43}"/>
              </a:ext>
            </a:extLst>
          </p:cNvPr>
          <p:cNvSpPr txBox="1"/>
          <p:nvPr/>
        </p:nvSpPr>
        <p:spPr>
          <a:xfrm>
            <a:off x="3810000" y="2895600"/>
            <a:ext cx="1905000" cy="1938992"/>
          </a:xfrm>
          <a:prstGeom prst="rect">
            <a:avLst/>
          </a:prstGeom>
          <a:noFill/>
        </p:spPr>
        <p:txBody>
          <a:bodyPr>
            <a:spAutoFit/>
          </a:bodyPr>
          <a:lstStyle/>
          <a:p>
            <a:pPr>
              <a:buClr>
                <a:srgbClr val="000000"/>
              </a:buClr>
              <a:buSzPct val="100000"/>
              <a:buFont typeface="Times New Roman" charset="0"/>
              <a:buNone/>
              <a:defRPr/>
            </a:pPr>
            <a:r>
              <a:rPr lang="en-US" sz="1200" dirty="0">
                <a:solidFill>
                  <a:srgbClr val="000000"/>
                </a:solidFill>
                <a:latin typeface="+mj-lt"/>
                <a:ea typeface="ＭＳ Ｐゴシック" charset="0"/>
              </a:rPr>
              <a:t>Sideset 1: all sides at the six sides of the original Cartesian grid.  These are present only if the Void option is selected, or the geometry intersects the boundary</a:t>
            </a:r>
          </a:p>
        </p:txBody>
      </p:sp>
      <p:sp>
        <p:nvSpPr>
          <p:cNvPr id="16" name="TextBox 15">
            <a:extLst>
              <a:ext uri="{FF2B5EF4-FFF2-40B4-BE49-F238E27FC236}">
                <a16:creationId xmlns:a16="http://schemas.microsoft.com/office/drawing/2014/main" id="{A5C0C7D5-E5DD-48AE-81F2-F8826E682F35}"/>
              </a:ext>
            </a:extLst>
          </p:cNvPr>
          <p:cNvSpPr txBox="1"/>
          <p:nvPr/>
        </p:nvSpPr>
        <p:spPr>
          <a:xfrm>
            <a:off x="3810000" y="4572001"/>
            <a:ext cx="1905000" cy="830997"/>
          </a:xfrm>
          <a:prstGeom prst="rect">
            <a:avLst/>
          </a:prstGeom>
          <a:noFill/>
        </p:spPr>
        <p:txBody>
          <a:bodyPr>
            <a:spAutoFit/>
          </a:bodyPr>
          <a:lstStyle/>
          <a:p>
            <a:pPr>
              <a:buClr>
                <a:srgbClr val="000000"/>
              </a:buClr>
              <a:buSzPct val="100000"/>
              <a:buFont typeface="Times New Roman" charset="0"/>
              <a:buNone/>
              <a:defRPr/>
            </a:pPr>
            <a:r>
              <a:rPr lang="en-US" sz="1200" dirty="0">
                <a:solidFill>
                  <a:srgbClr val="000000"/>
                </a:solidFill>
                <a:latin typeface="+mj-lt"/>
                <a:ea typeface="ＭＳ Ｐゴシック" charset="0"/>
              </a:rPr>
              <a:t>Sideset 2: all sides that are at a free surface of any block of elements</a:t>
            </a:r>
          </a:p>
        </p:txBody>
      </p:sp>
      <p:sp>
        <p:nvSpPr>
          <p:cNvPr id="17" name="TextBox 16">
            <a:extLst>
              <a:ext uri="{FF2B5EF4-FFF2-40B4-BE49-F238E27FC236}">
                <a16:creationId xmlns:a16="http://schemas.microsoft.com/office/drawing/2014/main" id="{F030CA8B-592C-431E-9BF1-6D53E00124CE}"/>
              </a:ext>
            </a:extLst>
          </p:cNvPr>
          <p:cNvSpPr txBox="1"/>
          <p:nvPr/>
        </p:nvSpPr>
        <p:spPr>
          <a:xfrm>
            <a:off x="3810000" y="5562601"/>
            <a:ext cx="1905000" cy="830997"/>
          </a:xfrm>
          <a:prstGeom prst="rect">
            <a:avLst/>
          </a:prstGeom>
          <a:noFill/>
        </p:spPr>
        <p:txBody>
          <a:bodyPr>
            <a:spAutoFit/>
          </a:bodyPr>
          <a:lstStyle/>
          <a:p>
            <a:pPr>
              <a:buClr>
                <a:srgbClr val="000000"/>
              </a:buClr>
              <a:buSzPct val="100000"/>
              <a:buFont typeface="Times New Roman" charset="0"/>
              <a:buNone/>
              <a:defRPr/>
            </a:pPr>
            <a:r>
              <a:rPr lang="en-US" sz="1200" dirty="0">
                <a:solidFill>
                  <a:srgbClr val="000000"/>
                </a:solidFill>
                <a:latin typeface="+mj-lt"/>
                <a:ea typeface="ＭＳ Ｐゴシック" charset="0"/>
              </a:rPr>
              <a:t>Sideset 3: all sides that define the interface between different blocks</a:t>
            </a:r>
          </a:p>
        </p:txBody>
      </p:sp>
      <p:cxnSp>
        <p:nvCxnSpPr>
          <p:cNvPr id="24592" name="Straight Arrow Connector 33">
            <a:extLst>
              <a:ext uri="{FF2B5EF4-FFF2-40B4-BE49-F238E27FC236}">
                <a16:creationId xmlns:a16="http://schemas.microsoft.com/office/drawing/2014/main" id="{E33B811B-E4E9-4A5F-AFF2-AFC061ACBD42}"/>
              </a:ext>
            </a:extLst>
          </p:cNvPr>
          <p:cNvCxnSpPr>
            <a:cxnSpLocks noChangeShapeType="1"/>
            <a:stCxn id="17" idx="1"/>
          </p:cNvCxnSpPr>
          <p:nvPr/>
        </p:nvCxnSpPr>
        <p:spPr bwMode="auto">
          <a:xfrm flipH="1" flipV="1">
            <a:off x="2895600" y="5867401"/>
            <a:ext cx="914400" cy="110699"/>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593" name="Straight Arrow Connector 33">
            <a:extLst>
              <a:ext uri="{FF2B5EF4-FFF2-40B4-BE49-F238E27FC236}">
                <a16:creationId xmlns:a16="http://schemas.microsoft.com/office/drawing/2014/main" id="{C43C5375-AE58-4513-9AF7-427C79D10E96}"/>
              </a:ext>
            </a:extLst>
          </p:cNvPr>
          <p:cNvCxnSpPr>
            <a:cxnSpLocks noChangeShapeType="1"/>
          </p:cNvCxnSpPr>
          <p:nvPr/>
        </p:nvCxnSpPr>
        <p:spPr bwMode="auto">
          <a:xfrm flipH="1">
            <a:off x="3505200" y="4724400"/>
            <a:ext cx="304800" cy="0"/>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3" name="TextBox 22">
            <a:extLst>
              <a:ext uri="{FF2B5EF4-FFF2-40B4-BE49-F238E27FC236}">
                <a16:creationId xmlns:a16="http://schemas.microsoft.com/office/drawing/2014/main" id="{2CBA983A-F7EF-4882-91FD-7A7BB321F23D}"/>
              </a:ext>
            </a:extLst>
          </p:cNvPr>
          <p:cNvSpPr txBox="1"/>
          <p:nvPr/>
        </p:nvSpPr>
        <p:spPr>
          <a:xfrm>
            <a:off x="6248400" y="2057401"/>
            <a:ext cx="3581400" cy="1200329"/>
          </a:xfrm>
          <a:prstGeom prst="rect">
            <a:avLst/>
          </a:prstGeom>
          <a:noFill/>
        </p:spPr>
        <p:txBody>
          <a:bodyPr>
            <a:spAutoFit/>
          </a:bodyPr>
          <a:lstStyle/>
          <a:p>
            <a:pPr>
              <a:buClr>
                <a:srgbClr val="000000"/>
              </a:buClr>
              <a:buSzPct val="100000"/>
              <a:buFont typeface="Times New Roman" charset="0"/>
              <a:buNone/>
              <a:defRPr/>
            </a:pPr>
            <a:r>
              <a:rPr lang="en-US" b="1" dirty="0">
                <a:solidFill>
                  <a:srgbClr val="000000"/>
                </a:solidFill>
                <a:latin typeface="+mj-lt"/>
                <a:ea typeface="ＭＳ Ｐゴシック" charset="0"/>
              </a:rPr>
              <a:t>2. Variable</a:t>
            </a:r>
            <a:r>
              <a:rPr lang="en-US" dirty="0">
                <a:solidFill>
                  <a:srgbClr val="000000"/>
                </a:solidFill>
                <a:latin typeface="+mj-lt"/>
                <a:ea typeface="ＭＳ Ｐゴシック" charset="0"/>
              </a:rPr>
              <a:t>: Sidesets generated at every unique surface, either at a free surface or between blocks</a:t>
            </a:r>
          </a:p>
        </p:txBody>
      </p:sp>
      <p:sp>
        <p:nvSpPr>
          <p:cNvPr id="25" name="TextBox 24">
            <a:extLst>
              <a:ext uri="{FF2B5EF4-FFF2-40B4-BE49-F238E27FC236}">
                <a16:creationId xmlns:a16="http://schemas.microsoft.com/office/drawing/2014/main" id="{D18F47C6-997D-4262-9DA0-7EEE530A86BA}"/>
              </a:ext>
            </a:extLst>
          </p:cNvPr>
          <p:cNvSpPr txBox="1"/>
          <p:nvPr/>
        </p:nvSpPr>
        <p:spPr>
          <a:xfrm>
            <a:off x="6324600" y="3048001"/>
            <a:ext cx="3352800" cy="461665"/>
          </a:xfrm>
          <a:prstGeom prst="rect">
            <a:avLst/>
          </a:prstGeom>
          <a:noFill/>
        </p:spPr>
        <p:txBody>
          <a:bodyPr>
            <a:spAutoFit/>
          </a:bodyPr>
          <a:lstStyle/>
          <a:p>
            <a:pPr>
              <a:buClr>
                <a:srgbClr val="000000"/>
              </a:buClr>
              <a:buSzPct val="100000"/>
              <a:buFont typeface="Times New Roman" charset="0"/>
              <a:buNone/>
              <a:defRPr/>
            </a:pPr>
            <a:r>
              <a:rPr lang="en-US" sz="1200" dirty="0">
                <a:solidFill>
                  <a:srgbClr val="000000"/>
                </a:solidFill>
                <a:latin typeface="+mj-lt"/>
                <a:ea typeface="ＭＳ Ｐゴシック" charset="0"/>
              </a:rPr>
              <a:t>In this example there a 4 sidesets generated</a:t>
            </a:r>
          </a:p>
        </p:txBody>
      </p:sp>
      <p:sp>
        <p:nvSpPr>
          <p:cNvPr id="29" name="TextBox 28">
            <a:extLst>
              <a:ext uri="{FF2B5EF4-FFF2-40B4-BE49-F238E27FC236}">
                <a16:creationId xmlns:a16="http://schemas.microsoft.com/office/drawing/2014/main" id="{C7083E7D-B769-4AC2-BB9E-27B9B308D989}"/>
              </a:ext>
            </a:extLst>
          </p:cNvPr>
          <p:cNvSpPr txBox="1"/>
          <p:nvPr/>
        </p:nvSpPr>
        <p:spPr>
          <a:xfrm>
            <a:off x="7696200" y="4267201"/>
            <a:ext cx="838200" cy="461665"/>
          </a:xfrm>
          <a:prstGeom prst="rect">
            <a:avLst/>
          </a:prstGeom>
          <a:noFill/>
        </p:spPr>
        <p:txBody>
          <a:bodyPr>
            <a:spAutoFit/>
          </a:bodyPr>
          <a:lstStyle/>
          <a:p>
            <a:pPr>
              <a:buClr>
                <a:srgbClr val="000000"/>
              </a:buClr>
              <a:buSzPct val="100000"/>
              <a:buFont typeface="Times New Roman" charset="0"/>
              <a:buNone/>
              <a:defRPr/>
            </a:pPr>
            <a:r>
              <a:rPr lang="en-US" sz="1200" dirty="0">
                <a:solidFill>
                  <a:srgbClr val="000000"/>
                </a:solidFill>
                <a:latin typeface="+mj-lt"/>
                <a:ea typeface="ＭＳ Ｐゴシック" charset="0"/>
              </a:rPr>
              <a:t>Sideset 1</a:t>
            </a:r>
          </a:p>
        </p:txBody>
      </p:sp>
      <p:sp>
        <p:nvSpPr>
          <p:cNvPr id="30" name="TextBox 29">
            <a:extLst>
              <a:ext uri="{FF2B5EF4-FFF2-40B4-BE49-F238E27FC236}">
                <a16:creationId xmlns:a16="http://schemas.microsoft.com/office/drawing/2014/main" id="{BC4F052A-B13F-4A63-9F5C-15714A1876A2}"/>
              </a:ext>
            </a:extLst>
          </p:cNvPr>
          <p:cNvSpPr txBox="1"/>
          <p:nvPr/>
        </p:nvSpPr>
        <p:spPr>
          <a:xfrm>
            <a:off x="9753600" y="3276601"/>
            <a:ext cx="838200" cy="461665"/>
          </a:xfrm>
          <a:prstGeom prst="rect">
            <a:avLst/>
          </a:prstGeom>
          <a:noFill/>
        </p:spPr>
        <p:txBody>
          <a:bodyPr>
            <a:spAutoFit/>
          </a:bodyPr>
          <a:lstStyle/>
          <a:p>
            <a:pPr>
              <a:buClr>
                <a:srgbClr val="000000"/>
              </a:buClr>
              <a:buSzPct val="100000"/>
              <a:buFont typeface="Times New Roman" charset="0"/>
              <a:buNone/>
              <a:defRPr/>
            </a:pPr>
            <a:r>
              <a:rPr lang="en-US" sz="1200" dirty="0">
                <a:solidFill>
                  <a:srgbClr val="000000"/>
                </a:solidFill>
                <a:latin typeface="+mj-lt"/>
                <a:ea typeface="ＭＳ Ｐゴシック" charset="0"/>
              </a:rPr>
              <a:t>Sideset 2</a:t>
            </a:r>
          </a:p>
        </p:txBody>
      </p:sp>
      <p:sp>
        <p:nvSpPr>
          <p:cNvPr id="31" name="TextBox 30">
            <a:extLst>
              <a:ext uri="{FF2B5EF4-FFF2-40B4-BE49-F238E27FC236}">
                <a16:creationId xmlns:a16="http://schemas.microsoft.com/office/drawing/2014/main" id="{9E08584A-089B-44AD-8E38-78765A51C096}"/>
              </a:ext>
            </a:extLst>
          </p:cNvPr>
          <p:cNvSpPr txBox="1"/>
          <p:nvPr/>
        </p:nvSpPr>
        <p:spPr>
          <a:xfrm>
            <a:off x="6172200" y="5486401"/>
            <a:ext cx="1828800" cy="646331"/>
          </a:xfrm>
          <a:prstGeom prst="rect">
            <a:avLst/>
          </a:prstGeom>
          <a:noFill/>
        </p:spPr>
        <p:txBody>
          <a:bodyPr>
            <a:spAutoFit/>
          </a:bodyPr>
          <a:lstStyle/>
          <a:p>
            <a:pPr>
              <a:buClr>
                <a:srgbClr val="000000"/>
              </a:buClr>
              <a:buSzPct val="100000"/>
              <a:buFont typeface="Times New Roman" charset="0"/>
              <a:buNone/>
              <a:defRPr/>
            </a:pPr>
            <a:r>
              <a:rPr lang="en-US" sz="1200" dirty="0">
                <a:solidFill>
                  <a:srgbClr val="000000"/>
                </a:solidFill>
                <a:latin typeface="+mj-lt"/>
                <a:ea typeface="ＭＳ Ｐゴシック" charset="0"/>
              </a:rPr>
              <a:t>Sideset 3</a:t>
            </a:r>
          </a:p>
          <a:p>
            <a:pPr>
              <a:buClr>
                <a:srgbClr val="000000"/>
              </a:buClr>
              <a:buSzPct val="100000"/>
              <a:buFont typeface="Times New Roman" charset="0"/>
              <a:buNone/>
              <a:defRPr/>
            </a:pPr>
            <a:r>
              <a:rPr lang="en-US" sz="1200" dirty="0">
                <a:solidFill>
                  <a:srgbClr val="000000"/>
                </a:solidFill>
                <a:latin typeface="+mj-lt"/>
                <a:ea typeface="ＭＳ Ｐゴシック" charset="0"/>
              </a:rPr>
              <a:t>(between block 1 and 2)</a:t>
            </a:r>
          </a:p>
        </p:txBody>
      </p:sp>
      <p:sp>
        <p:nvSpPr>
          <p:cNvPr id="32" name="TextBox 31">
            <a:extLst>
              <a:ext uri="{FF2B5EF4-FFF2-40B4-BE49-F238E27FC236}">
                <a16:creationId xmlns:a16="http://schemas.microsoft.com/office/drawing/2014/main" id="{B8687B47-BE73-49FB-A369-BC5DEC1C9A18}"/>
              </a:ext>
            </a:extLst>
          </p:cNvPr>
          <p:cNvSpPr txBox="1"/>
          <p:nvPr/>
        </p:nvSpPr>
        <p:spPr>
          <a:xfrm>
            <a:off x="8153400" y="5486401"/>
            <a:ext cx="838200" cy="461665"/>
          </a:xfrm>
          <a:prstGeom prst="rect">
            <a:avLst/>
          </a:prstGeom>
          <a:noFill/>
        </p:spPr>
        <p:txBody>
          <a:bodyPr>
            <a:spAutoFit/>
          </a:bodyPr>
          <a:lstStyle/>
          <a:p>
            <a:pPr>
              <a:buClr>
                <a:srgbClr val="000000"/>
              </a:buClr>
              <a:buSzPct val="100000"/>
              <a:buFont typeface="Times New Roman" charset="0"/>
              <a:buNone/>
              <a:defRPr/>
            </a:pPr>
            <a:r>
              <a:rPr lang="en-US" sz="1200" dirty="0">
                <a:solidFill>
                  <a:srgbClr val="000000"/>
                </a:solidFill>
                <a:latin typeface="+mj-lt"/>
                <a:ea typeface="ＭＳ Ｐゴシック" charset="0"/>
              </a:rPr>
              <a:t>Sideset 4</a:t>
            </a:r>
          </a:p>
        </p:txBody>
      </p:sp>
      <p:cxnSp>
        <p:nvCxnSpPr>
          <p:cNvPr id="24600" name="Straight Arrow Connector 33">
            <a:extLst>
              <a:ext uri="{FF2B5EF4-FFF2-40B4-BE49-F238E27FC236}">
                <a16:creationId xmlns:a16="http://schemas.microsoft.com/office/drawing/2014/main" id="{721CF1C5-A26E-4925-95EC-BEF28C35EBB5}"/>
              </a:ext>
            </a:extLst>
          </p:cNvPr>
          <p:cNvCxnSpPr>
            <a:cxnSpLocks noChangeShapeType="1"/>
          </p:cNvCxnSpPr>
          <p:nvPr/>
        </p:nvCxnSpPr>
        <p:spPr bwMode="auto">
          <a:xfrm flipH="1" flipV="1">
            <a:off x="7772400" y="4038600"/>
            <a:ext cx="228600" cy="304800"/>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601" name="Straight Arrow Connector 33">
            <a:extLst>
              <a:ext uri="{FF2B5EF4-FFF2-40B4-BE49-F238E27FC236}">
                <a16:creationId xmlns:a16="http://schemas.microsoft.com/office/drawing/2014/main" id="{5AA1C272-A5EE-4627-BE43-45A4CB7CB338}"/>
              </a:ext>
            </a:extLst>
          </p:cNvPr>
          <p:cNvCxnSpPr>
            <a:cxnSpLocks noChangeShapeType="1"/>
            <a:stCxn id="30" idx="1"/>
          </p:cNvCxnSpPr>
          <p:nvPr/>
        </p:nvCxnSpPr>
        <p:spPr bwMode="auto">
          <a:xfrm flipH="1">
            <a:off x="9525000" y="3507434"/>
            <a:ext cx="228600" cy="73967"/>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602" name="Straight Arrow Connector 33">
            <a:extLst>
              <a:ext uri="{FF2B5EF4-FFF2-40B4-BE49-F238E27FC236}">
                <a16:creationId xmlns:a16="http://schemas.microsoft.com/office/drawing/2014/main" id="{685282D5-EE3B-4909-BA51-931DC9B9F705}"/>
              </a:ext>
            </a:extLst>
          </p:cNvPr>
          <p:cNvCxnSpPr>
            <a:cxnSpLocks noChangeShapeType="1"/>
          </p:cNvCxnSpPr>
          <p:nvPr/>
        </p:nvCxnSpPr>
        <p:spPr bwMode="auto">
          <a:xfrm flipV="1">
            <a:off x="6705600" y="5181600"/>
            <a:ext cx="381000" cy="381000"/>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603" name="Straight Arrow Connector 33">
            <a:extLst>
              <a:ext uri="{FF2B5EF4-FFF2-40B4-BE49-F238E27FC236}">
                <a16:creationId xmlns:a16="http://schemas.microsoft.com/office/drawing/2014/main" id="{5C6D4666-9E35-40F8-BC89-8D987C3D93CA}"/>
              </a:ext>
            </a:extLst>
          </p:cNvPr>
          <p:cNvCxnSpPr>
            <a:cxnSpLocks noChangeShapeType="1"/>
          </p:cNvCxnSpPr>
          <p:nvPr/>
        </p:nvCxnSpPr>
        <p:spPr bwMode="auto">
          <a:xfrm flipV="1">
            <a:off x="8915400" y="5334000"/>
            <a:ext cx="304800" cy="228600"/>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6" name="TextBox 45">
            <a:extLst>
              <a:ext uri="{FF2B5EF4-FFF2-40B4-BE49-F238E27FC236}">
                <a16:creationId xmlns:a16="http://schemas.microsoft.com/office/drawing/2014/main" id="{217A8DD2-1081-4A3A-A663-7689955FAFF4}"/>
              </a:ext>
            </a:extLst>
          </p:cNvPr>
          <p:cNvSpPr txBox="1"/>
          <p:nvPr/>
        </p:nvSpPr>
        <p:spPr>
          <a:xfrm>
            <a:off x="6172200" y="6019800"/>
            <a:ext cx="2971800" cy="861774"/>
          </a:xfrm>
          <a:prstGeom prst="rect">
            <a:avLst/>
          </a:prstGeom>
          <a:noFill/>
        </p:spPr>
        <p:txBody>
          <a:bodyPr>
            <a:spAutoFit/>
          </a:bodyPr>
          <a:lstStyle/>
          <a:p>
            <a:pPr>
              <a:buClr>
                <a:srgbClr val="000000"/>
              </a:buClr>
              <a:buSzPct val="100000"/>
              <a:buFont typeface="Times New Roman" charset="0"/>
              <a:buNone/>
              <a:defRPr/>
            </a:pPr>
            <a:r>
              <a:rPr lang="en-US" sz="1000" dirty="0">
                <a:solidFill>
                  <a:srgbClr val="000000"/>
                </a:solidFill>
                <a:latin typeface="+mj-lt"/>
                <a:ea typeface="ＭＳ Ｐゴシック" charset="0"/>
              </a:rPr>
              <a:t>6 sidesets are also generated for each face of the Cartesian grid if using the Void option. Sidesets are also generated where the geometry is cut by the boundary.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5">
            <a:extLst>
              <a:ext uri="{FF2B5EF4-FFF2-40B4-BE49-F238E27FC236}">
                <a16:creationId xmlns:a16="http://schemas.microsoft.com/office/drawing/2014/main" id="{7A86C299-5E6D-4E68-A44E-A8BB67089B47}"/>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2400" y="4800600"/>
            <a:ext cx="2362200"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itle 1">
            <a:extLst>
              <a:ext uri="{FF2B5EF4-FFF2-40B4-BE49-F238E27FC236}">
                <a16:creationId xmlns:a16="http://schemas.microsoft.com/office/drawing/2014/main" id="{E66FE5B7-7D58-45D9-ACB8-B493CEAF0576}"/>
              </a:ext>
            </a:extLst>
          </p:cNvPr>
          <p:cNvSpPr>
            <a:spLocks noGrp="1" noChangeArrowheads="1"/>
          </p:cNvSpPr>
          <p:nvPr>
            <p:ph type="title" idx="4294967295"/>
          </p:nvPr>
        </p:nvSpPr>
        <p:spPr>
          <a:xfrm>
            <a:off x="1538755" y="443764"/>
            <a:ext cx="6784975" cy="849313"/>
          </a:xfrm>
        </p:spPr>
        <p:txBody>
          <a:bodyPr/>
          <a:lstStyle/>
          <a:p>
            <a:r>
              <a:rPr lang="en-US" altLang="en-US" dirty="0"/>
              <a:t>Sculpt </a:t>
            </a:r>
            <a:r>
              <a:rPr lang="en-US" altLang="en-US" dirty="0" err="1"/>
              <a:t>Sidesets</a:t>
            </a:r>
            <a:endParaRPr lang="en-US" altLang="en-US" dirty="0"/>
          </a:p>
        </p:txBody>
      </p:sp>
      <p:sp>
        <p:nvSpPr>
          <p:cNvPr id="13" name="TextBox 12">
            <a:extLst>
              <a:ext uri="{FF2B5EF4-FFF2-40B4-BE49-F238E27FC236}">
                <a16:creationId xmlns:a16="http://schemas.microsoft.com/office/drawing/2014/main" id="{0F5BB2BC-FB10-4FE8-A5DF-019774E1D845}"/>
              </a:ext>
            </a:extLst>
          </p:cNvPr>
          <p:cNvSpPr txBox="1"/>
          <p:nvPr/>
        </p:nvSpPr>
        <p:spPr>
          <a:xfrm>
            <a:off x="1981200" y="2057400"/>
            <a:ext cx="3200400" cy="1477328"/>
          </a:xfrm>
          <a:prstGeom prst="rect">
            <a:avLst/>
          </a:prstGeom>
          <a:noFill/>
        </p:spPr>
        <p:txBody>
          <a:bodyPr>
            <a:spAutoFit/>
          </a:bodyPr>
          <a:lstStyle/>
          <a:p>
            <a:pPr>
              <a:buClr>
                <a:srgbClr val="000000"/>
              </a:buClr>
              <a:buSzPct val="100000"/>
              <a:buFont typeface="Times New Roman" charset="0"/>
              <a:buNone/>
              <a:defRPr/>
            </a:pPr>
            <a:r>
              <a:rPr lang="en-US" b="1" dirty="0">
                <a:solidFill>
                  <a:srgbClr val="000000"/>
                </a:solidFill>
                <a:latin typeface="+mj-lt"/>
                <a:ea typeface="ＭＳ Ｐゴシック" charset="0"/>
              </a:rPr>
              <a:t>3. Geometric Surfaces</a:t>
            </a:r>
            <a:r>
              <a:rPr lang="en-US" dirty="0">
                <a:solidFill>
                  <a:srgbClr val="000000"/>
                </a:solidFill>
                <a:latin typeface="+mj-lt"/>
                <a:ea typeface="ＭＳ Ｐゴシック" charset="0"/>
              </a:rPr>
              <a:t>: One </a:t>
            </a:r>
            <a:r>
              <a:rPr lang="en-US" dirty="0" err="1">
                <a:solidFill>
                  <a:srgbClr val="000000"/>
                </a:solidFill>
                <a:latin typeface="+mj-lt"/>
                <a:ea typeface="ＭＳ Ｐゴシック" charset="0"/>
              </a:rPr>
              <a:t>sideset</a:t>
            </a:r>
            <a:r>
              <a:rPr lang="en-US" dirty="0">
                <a:solidFill>
                  <a:srgbClr val="000000"/>
                </a:solidFill>
                <a:latin typeface="+mj-lt"/>
                <a:ea typeface="ＭＳ Ｐゴシック" charset="0"/>
              </a:rPr>
              <a:t> generated for each geometric surface defined in the CAD model</a:t>
            </a:r>
          </a:p>
        </p:txBody>
      </p:sp>
      <p:sp>
        <p:nvSpPr>
          <p:cNvPr id="23" name="TextBox 22">
            <a:extLst>
              <a:ext uri="{FF2B5EF4-FFF2-40B4-BE49-F238E27FC236}">
                <a16:creationId xmlns:a16="http://schemas.microsoft.com/office/drawing/2014/main" id="{00239485-1C85-46D4-9FAD-2688AA915F65}"/>
              </a:ext>
            </a:extLst>
          </p:cNvPr>
          <p:cNvSpPr txBox="1"/>
          <p:nvPr/>
        </p:nvSpPr>
        <p:spPr>
          <a:xfrm>
            <a:off x="6248400" y="2057401"/>
            <a:ext cx="3581400" cy="1200329"/>
          </a:xfrm>
          <a:prstGeom prst="rect">
            <a:avLst/>
          </a:prstGeom>
          <a:noFill/>
        </p:spPr>
        <p:txBody>
          <a:bodyPr>
            <a:spAutoFit/>
          </a:bodyPr>
          <a:lstStyle/>
          <a:p>
            <a:pPr>
              <a:buClr>
                <a:srgbClr val="000000"/>
              </a:buClr>
              <a:buSzPct val="100000"/>
              <a:buFont typeface="Times New Roman" charset="0"/>
              <a:buNone/>
              <a:defRPr/>
            </a:pPr>
            <a:r>
              <a:rPr lang="en-US" b="1" dirty="0">
                <a:solidFill>
                  <a:srgbClr val="000000"/>
                </a:solidFill>
                <a:latin typeface="+mj-lt"/>
                <a:ea typeface="ＭＳ Ｐゴシック" charset="0"/>
              </a:rPr>
              <a:t>4. Geometric Sidesets</a:t>
            </a:r>
            <a:r>
              <a:rPr lang="en-US" dirty="0">
                <a:solidFill>
                  <a:srgbClr val="000000"/>
                </a:solidFill>
                <a:latin typeface="+mj-lt"/>
                <a:ea typeface="ＭＳ Ｐゴシック" charset="0"/>
              </a:rPr>
              <a:t>: Sidesets generated based on sidesets defined on the CAD model</a:t>
            </a:r>
          </a:p>
        </p:txBody>
      </p:sp>
      <p:sp>
        <p:nvSpPr>
          <p:cNvPr id="25" name="TextBox 24">
            <a:extLst>
              <a:ext uri="{FF2B5EF4-FFF2-40B4-BE49-F238E27FC236}">
                <a16:creationId xmlns:a16="http://schemas.microsoft.com/office/drawing/2014/main" id="{39F8B0B6-6CFC-4EE7-9159-0A9109E01F85}"/>
              </a:ext>
            </a:extLst>
          </p:cNvPr>
          <p:cNvSpPr txBox="1"/>
          <p:nvPr/>
        </p:nvSpPr>
        <p:spPr>
          <a:xfrm>
            <a:off x="6324600" y="3048001"/>
            <a:ext cx="1447800" cy="830997"/>
          </a:xfrm>
          <a:prstGeom prst="rect">
            <a:avLst/>
          </a:prstGeom>
          <a:noFill/>
        </p:spPr>
        <p:txBody>
          <a:bodyPr>
            <a:spAutoFit/>
          </a:bodyPr>
          <a:lstStyle/>
          <a:p>
            <a:pPr>
              <a:buClr>
                <a:srgbClr val="000000"/>
              </a:buClr>
              <a:buSzPct val="100000"/>
              <a:buFont typeface="Times New Roman" charset="0"/>
              <a:buNone/>
              <a:defRPr/>
            </a:pPr>
            <a:r>
              <a:rPr lang="en-US" sz="1200" dirty="0">
                <a:solidFill>
                  <a:srgbClr val="000000"/>
                </a:solidFill>
                <a:latin typeface="+mj-lt"/>
                <a:ea typeface="ＭＳ Ｐゴシック" charset="0"/>
              </a:rPr>
              <a:t>User defines 2 sidesets on the solid model</a:t>
            </a:r>
          </a:p>
        </p:txBody>
      </p:sp>
      <p:pic>
        <p:nvPicPr>
          <p:cNvPr id="27655" name="Picture 3">
            <a:extLst>
              <a:ext uri="{FF2B5EF4-FFF2-40B4-BE49-F238E27FC236}">
                <a16:creationId xmlns:a16="http://schemas.microsoft.com/office/drawing/2014/main" id="{26AE4E95-0DA6-4272-AB48-33AC1D5FB1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779838"/>
            <a:ext cx="2438400"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a:extLst>
              <a:ext uri="{FF2B5EF4-FFF2-40B4-BE49-F238E27FC236}">
                <a16:creationId xmlns:a16="http://schemas.microsoft.com/office/drawing/2014/main" id="{08672DBE-C591-41CD-BA55-72907CE5402F}"/>
              </a:ext>
            </a:extLst>
          </p:cNvPr>
          <p:cNvSpPr txBox="1"/>
          <p:nvPr/>
        </p:nvSpPr>
        <p:spPr>
          <a:xfrm>
            <a:off x="1981200" y="3271839"/>
            <a:ext cx="3352800" cy="646331"/>
          </a:xfrm>
          <a:prstGeom prst="rect">
            <a:avLst/>
          </a:prstGeom>
          <a:noFill/>
        </p:spPr>
        <p:txBody>
          <a:bodyPr>
            <a:spAutoFit/>
          </a:bodyPr>
          <a:lstStyle/>
          <a:p>
            <a:pPr>
              <a:buClr>
                <a:srgbClr val="000000"/>
              </a:buClr>
              <a:buSzPct val="100000"/>
              <a:buFont typeface="Times New Roman" charset="0"/>
              <a:buNone/>
              <a:defRPr/>
            </a:pPr>
            <a:r>
              <a:rPr lang="en-US" sz="1200" dirty="0">
                <a:solidFill>
                  <a:srgbClr val="000000"/>
                </a:solidFill>
                <a:latin typeface="+mj-lt"/>
                <a:ea typeface="ＭＳ Ｐゴシック" charset="0"/>
              </a:rPr>
              <a:t>In this example there a 17 sidesets generated.  One for each surface in the CAD model</a:t>
            </a:r>
          </a:p>
        </p:txBody>
      </p:sp>
      <p:pic>
        <p:nvPicPr>
          <p:cNvPr id="27657" name="Picture 7">
            <a:extLst>
              <a:ext uri="{FF2B5EF4-FFF2-40B4-BE49-F238E27FC236}">
                <a16:creationId xmlns:a16="http://schemas.microsoft.com/office/drawing/2014/main" id="{A9338DBC-B1B9-450D-8357-0A59A82EE6F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5181600"/>
            <a:ext cx="2362200"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a:extLst>
              <a:ext uri="{FF2B5EF4-FFF2-40B4-BE49-F238E27FC236}">
                <a16:creationId xmlns:a16="http://schemas.microsoft.com/office/drawing/2014/main" id="{B1445C70-3266-482C-9749-3A4168B041E6}"/>
              </a:ext>
            </a:extLst>
          </p:cNvPr>
          <p:cNvSpPr txBox="1"/>
          <p:nvPr/>
        </p:nvSpPr>
        <p:spPr>
          <a:xfrm>
            <a:off x="1981200" y="3810001"/>
            <a:ext cx="1447800" cy="646113"/>
          </a:xfrm>
          <a:prstGeom prst="rect">
            <a:avLst/>
          </a:prstGeom>
          <a:noFill/>
        </p:spPr>
        <p:txBody>
          <a:bodyPr>
            <a:spAutoFit/>
          </a:bodyPr>
          <a:lstStyle/>
          <a:p>
            <a:pPr>
              <a:buClr>
                <a:srgbClr val="000000"/>
              </a:buClr>
              <a:buSzPct val="100000"/>
              <a:buFont typeface="Times New Roman" charset="0"/>
              <a:buNone/>
              <a:defRPr/>
            </a:pPr>
            <a:r>
              <a:rPr lang="en-US" sz="1200" dirty="0">
                <a:solidFill>
                  <a:srgbClr val="000000"/>
                </a:solidFill>
                <a:latin typeface="+mj-lt"/>
                <a:ea typeface="ＭＳ Ｐゴシック" charset="0"/>
              </a:rPr>
              <a:t>CAD model with surface IDs labeled</a:t>
            </a:r>
          </a:p>
        </p:txBody>
      </p:sp>
      <p:sp>
        <p:nvSpPr>
          <p:cNvPr id="37" name="TextBox 36">
            <a:extLst>
              <a:ext uri="{FF2B5EF4-FFF2-40B4-BE49-F238E27FC236}">
                <a16:creationId xmlns:a16="http://schemas.microsoft.com/office/drawing/2014/main" id="{CDE9452A-5DD3-45B3-B955-AE75C9153F68}"/>
              </a:ext>
            </a:extLst>
          </p:cNvPr>
          <p:cNvSpPr txBox="1"/>
          <p:nvPr/>
        </p:nvSpPr>
        <p:spPr>
          <a:xfrm>
            <a:off x="1981200" y="4876801"/>
            <a:ext cx="1447800" cy="646113"/>
          </a:xfrm>
          <a:prstGeom prst="rect">
            <a:avLst/>
          </a:prstGeom>
          <a:noFill/>
        </p:spPr>
        <p:txBody>
          <a:bodyPr>
            <a:spAutoFit/>
          </a:bodyPr>
          <a:lstStyle/>
          <a:p>
            <a:pPr>
              <a:buClr>
                <a:srgbClr val="000000"/>
              </a:buClr>
              <a:buSzPct val="100000"/>
              <a:buFont typeface="Times New Roman" charset="0"/>
              <a:buNone/>
              <a:defRPr/>
            </a:pPr>
            <a:r>
              <a:rPr lang="en-US" sz="1200" dirty="0">
                <a:solidFill>
                  <a:srgbClr val="000000"/>
                </a:solidFill>
                <a:latin typeface="+mj-lt"/>
                <a:ea typeface="ＭＳ Ｐゴシック" charset="0"/>
              </a:rPr>
              <a:t>Sideset 13</a:t>
            </a:r>
          </a:p>
          <a:p>
            <a:pPr>
              <a:buClr>
                <a:srgbClr val="000000"/>
              </a:buClr>
              <a:buSzPct val="100000"/>
              <a:buFont typeface="Times New Roman" charset="0"/>
              <a:buNone/>
              <a:defRPr/>
            </a:pPr>
            <a:r>
              <a:rPr lang="en-US" sz="1200" dirty="0">
                <a:solidFill>
                  <a:srgbClr val="000000"/>
                </a:solidFill>
                <a:latin typeface="+mj-lt"/>
                <a:ea typeface="ＭＳ Ｐゴシック" charset="0"/>
              </a:rPr>
              <a:t>Corresponds to surface 13</a:t>
            </a:r>
          </a:p>
        </p:txBody>
      </p:sp>
      <p:cxnSp>
        <p:nvCxnSpPr>
          <p:cNvPr id="25612" name="Straight Arrow Connector 33">
            <a:extLst>
              <a:ext uri="{FF2B5EF4-FFF2-40B4-BE49-F238E27FC236}">
                <a16:creationId xmlns:a16="http://schemas.microsoft.com/office/drawing/2014/main" id="{DC1E915C-FD20-42F9-A39D-A62B8711AE93}"/>
              </a:ext>
            </a:extLst>
          </p:cNvPr>
          <p:cNvCxnSpPr>
            <a:cxnSpLocks noChangeShapeType="1"/>
            <a:stCxn id="37" idx="2"/>
          </p:cNvCxnSpPr>
          <p:nvPr/>
        </p:nvCxnSpPr>
        <p:spPr bwMode="auto">
          <a:xfrm>
            <a:off x="2705100" y="5522914"/>
            <a:ext cx="647700" cy="344487"/>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613" name="Straight Arrow Connector 33">
            <a:extLst>
              <a:ext uri="{FF2B5EF4-FFF2-40B4-BE49-F238E27FC236}">
                <a16:creationId xmlns:a16="http://schemas.microsoft.com/office/drawing/2014/main" id="{838A097C-603F-43B7-8812-B4AB83E65FD2}"/>
              </a:ext>
            </a:extLst>
          </p:cNvPr>
          <p:cNvCxnSpPr>
            <a:cxnSpLocks noChangeShapeType="1"/>
            <a:stCxn id="37" idx="0"/>
          </p:cNvCxnSpPr>
          <p:nvPr/>
        </p:nvCxnSpPr>
        <p:spPr bwMode="auto">
          <a:xfrm flipV="1">
            <a:off x="2705100" y="4648200"/>
            <a:ext cx="800100" cy="228600"/>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8" name="TextBox 47">
            <a:extLst>
              <a:ext uri="{FF2B5EF4-FFF2-40B4-BE49-F238E27FC236}">
                <a16:creationId xmlns:a16="http://schemas.microsoft.com/office/drawing/2014/main" id="{FD218662-3086-4046-A79B-47580AF03F51}"/>
              </a:ext>
            </a:extLst>
          </p:cNvPr>
          <p:cNvSpPr txBox="1"/>
          <p:nvPr/>
        </p:nvSpPr>
        <p:spPr>
          <a:xfrm>
            <a:off x="2514600" y="6248401"/>
            <a:ext cx="914400" cy="461665"/>
          </a:xfrm>
          <a:prstGeom prst="rect">
            <a:avLst/>
          </a:prstGeom>
          <a:noFill/>
        </p:spPr>
        <p:txBody>
          <a:bodyPr>
            <a:spAutoFit/>
          </a:bodyPr>
          <a:lstStyle/>
          <a:p>
            <a:pPr>
              <a:buClr>
                <a:srgbClr val="000000"/>
              </a:buClr>
              <a:buSzPct val="100000"/>
              <a:buFont typeface="Times New Roman" charset="0"/>
              <a:buNone/>
              <a:defRPr/>
            </a:pPr>
            <a:r>
              <a:rPr lang="en-US" sz="1200" dirty="0">
                <a:solidFill>
                  <a:srgbClr val="000000"/>
                </a:solidFill>
                <a:latin typeface="+mj-lt"/>
                <a:ea typeface="ＭＳ Ｐゴシック" charset="0"/>
              </a:rPr>
              <a:t>Sideset 13</a:t>
            </a:r>
          </a:p>
        </p:txBody>
      </p:sp>
      <p:sp>
        <p:nvSpPr>
          <p:cNvPr id="49" name="TextBox 48">
            <a:extLst>
              <a:ext uri="{FF2B5EF4-FFF2-40B4-BE49-F238E27FC236}">
                <a16:creationId xmlns:a16="http://schemas.microsoft.com/office/drawing/2014/main" id="{C3167258-E3F8-49D0-912F-42F59DE67C78}"/>
              </a:ext>
            </a:extLst>
          </p:cNvPr>
          <p:cNvSpPr txBox="1"/>
          <p:nvPr/>
        </p:nvSpPr>
        <p:spPr>
          <a:xfrm>
            <a:off x="4724400" y="6248401"/>
            <a:ext cx="914400" cy="461665"/>
          </a:xfrm>
          <a:prstGeom prst="rect">
            <a:avLst/>
          </a:prstGeom>
          <a:noFill/>
        </p:spPr>
        <p:txBody>
          <a:bodyPr>
            <a:spAutoFit/>
          </a:bodyPr>
          <a:lstStyle/>
          <a:p>
            <a:pPr>
              <a:buClr>
                <a:srgbClr val="000000"/>
              </a:buClr>
              <a:buSzPct val="100000"/>
              <a:buFont typeface="Times New Roman" charset="0"/>
              <a:buNone/>
              <a:defRPr/>
            </a:pPr>
            <a:r>
              <a:rPr lang="en-US" sz="1200" dirty="0">
                <a:solidFill>
                  <a:srgbClr val="000000"/>
                </a:solidFill>
                <a:latin typeface="+mj-lt"/>
                <a:ea typeface="ＭＳ Ｐゴシック" charset="0"/>
              </a:rPr>
              <a:t>Sideset 17</a:t>
            </a:r>
          </a:p>
        </p:txBody>
      </p:sp>
      <p:cxnSp>
        <p:nvCxnSpPr>
          <p:cNvPr id="25616" name="Straight Arrow Connector 33">
            <a:extLst>
              <a:ext uri="{FF2B5EF4-FFF2-40B4-BE49-F238E27FC236}">
                <a16:creationId xmlns:a16="http://schemas.microsoft.com/office/drawing/2014/main" id="{22838D81-AD18-4122-9600-4DD7381C81C9}"/>
              </a:ext>
            </a:extLst>
          </p:cNvPr>
          <p:cNvCxnSpPr>
            <a:cxnSpLocks noChangeShapeType="1"/>
          </p:cNvCxnSpPr>
          <p:nvPr/>
        </p:nvCxnSpPr>
        <p:spPr bwMode="auto">
          <a:xfrm flipH="1" flipV="1">
            <a:off x="4800600" y="5943600"/>
            <a:ext cx="152400" cy="304800"/>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617" name="Straight Arrow Connector 33">
            <a:extLst>
              <a:ext uri="{FF2B5EF4-FFF2-40B4-BE49-F238E27FC236}">
                <a16:creationId xmlns:a16="http://schemas.microsoft.com/office/drawing/2014/main" id="{E7DD97DF-6E94-4504-9449-FB6DF26D0603}"/>
              </a:ext>
            </a:extLst>
          </p:cNvPr>
          <p:cNvCxnSpPr>
            <a:cxnSpLocks noChangeShapeType="1"/>
          </p:cNvCxnSpPr>
          <p:nvPr/>
        </p:nvCxnSpPr>
        <p:spPr bwMode="auto">
          <a:xfrm flipV="1">
            <a:off x="3200400" y="6019800"/>
            <a:ext cx="304800" cy="228600"/>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27666" name="Picture 27">
            <a:extLst>
              <a:ext uri="{FF2B5EF4-FFF2-40B4-BE49-F238E27FC236}">
                <a16:creationId xmlns:a16="http://schemas.microsoft.com/office/drawing/2014/main" id="{D584D708-EB7C-4BF4-AF72-41AC7C36C62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3115652"/>
            <a:ext cx="2286000"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Box 52">
            <a:extLst>
              <a:ext uri="{FF2B5EF4-FFF2-40B4-BE49-F238E27FC236}">
                <a16:creationId xmlns:a16="http://schemas.microsoft.com/office/drawing/2014/main" id="{2C32B253-6EC2-4EB7-B552-BB1D8F041BA4}"/>
              </a:ext>
            </a:extLst>
          </p:cNvPr>
          <p:cNvSpPr txBox="1"/>
          <p:nvPr/>
        </p:nvSpPr>
        <p:spPr>
          <a:xfrm>
            <a:off x="9372600" y="3048001"/>
            <a:ext cx="914400" cy="461665"/>
          </a:xfrm>
          <a:prstGeom prst="rect">
            <a:avLst/>
          </a:prstGeom>
          <a:noFill/>
        </p:spPr>
        <p:txBody>
          <a:bodyPr>
            <a:spAutoFit/>
          </a:bodyPr>
          <a:lstStyle/>
          <a:p>
            <a:pPr>
              <a:buClr>
                <a:srgbClr val="000000"/>
              </a:buClr>
              <a:buSzPct val="100000"/>
              <a:buFont typeface="Times New Roman" charset="0"/>
              <a:buNone/>
              <a:defRPr/>
            </a:pPr>
            <a:r>
              <a:rPr lang="en-US" sz="1200" dirty="0">
                <a:solidFill>
                  <a:srgbClr val="000000"/>
                </a:solidFill>
                <a:latin typeface="+mj-lt"/>
                <a:ea typeface="ＭＳ Ｐゴシック" charset="0"/>
              </a:rPr>
              <a:t>Sideset 2</a:t>
            </a:r>
          </a:p>
        </p:txBody>
      </p:sp>
      <p:cxnSp>
        <p:nvCxnSpPr>
          <p:cNvPr id="25620" name="Straight Arrow Connector 33">
            <a:extLst>
              <a:ext uri="{FF2B5EF4-FFF2-40B4-BE49-F238E27FC236}">
                <a16:creationId xmlns:a16="http://schemas.microsoft.com/office/drawing/2014/main" id="{695D199E-5B7B-41F6-98EA-BADC83FEAAE7}"/>
              </a:ext>
            </a:extLst>
          </p:cNvPr>
          <p:cNvCxnSpPr>
            <a:cxnSpLocks noChangeShapeType="1"/>
          </p:cNvCxnSpPr>
          <p:nvPr/>
        </p:nvCxnSpPr>
        <p:spPr bwMode="auto">
          <a:xfrm flipH="1">
            <a:off x="9067800" y="3200400"/>
            <a:ext cx="304800" cy="304800"/>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6" name="TextBox 55">
            <a:extLst>
              <a:ext uri="{FF2B5EF4-FFF2-40B4-BE49-F238E27FC236}">
                <a16:creationId xmlns:a16="http://schemas.microsoft.com/office/drawing/2014/main" id="{7A2F3D57-FCE5-479E-AB55-E9C62B853B58}"/>
              </a:ext>
            </a:extLst>
          </p:cNvPr>
          <p:cNvSpPr txBox="1"/>
          <p:nvPr/>
        </p:nvSpPr>
        <p:spPr>
          <a:xfrm>
            <a:off x="6858000" y="3810001"/>
            <a:ext cx="1219200" cy="830997"/>
          </a:xfrm>
          <a:prstGeom prst="rect">
            <a:avLst/>
          </a:prstGeom>
          <a:noFill/>
        </p:spPr>
        <p:txBody>
          <a:bodyPr>
            <a:spAutoFit/>
          </a:bodyPr>
          <a:lstStyle/>
          <a:p>
            <a:pPr>
              <a:buClr>
                <a:srgbClr val="000000"/>
              </a:buClr>
              <a:buSzPct val="100000"/>
              <a:buFont typeface="Times New Roman" charset="0"/>
              <a:buNone/>
              <a:defRPr/>
            </a:pPr>
            <a:r>
              <a:rPr lang="en-US" sz="1200" dirty="0">
                <a:solidFill>
                  <a:srgbClr val="000000"/>
                </a:solidFill>
                <a:latin typeface="+mj-lt"/>
                <a:ea typeface="ＭＳ Ｐゴシック" charset="0"/>
              </a:rPr>
              <a:t>Sideset 1</a:t>
            </a:r>
          </a:p>
          <a:p>
            <a:pPr>
              <a:buClr>
                <a:srgbClr val="000000"/>
              </a:buClr>
              <a:buSzPct val="100000"/>
              <a:buFont typeface="Times New Roman" charset="0"/>
              <a:buNone/>
              <a:defRPr/>
            </a:pPr>
            <a:r>
              <a:rPr lang="en-US" sz="1200" dirty="0">
                <a:solidFill>
                  <a:srgbClr val="000000"/>
                </a:solidFill>
                <a:latin typeface="+mj-lt"/>
                <a:ea typeface="ＭＳ Ｐゴシック" charset="0"/>
              </a:rPr>
              <a:t>(composed of 4 surfaces)</a:t>
            </a:r>
          </a:p>
        </p:txBody>
      </p:sp>
      <p:cxnSp>
        <p:nvCxnSpPr>
          <p:cNvPr id="25622" name="Straight Arrow Connector 33">
            <a:extLst>
              <a:ext uri="{FF2B5EF4-FFF2-40B4-BE49-F238E27FC236}">
                <a16:creationId xmlns:a16="http://schemas.microsoft.com/office/drawing/2014/main" id="{FE71C595-855A-45E5-B6DB-544DFC0C60D2}"/>
              </a:ext>
            </a:extLst>
          </p:cNvPr>
          <p:cNvCxnSpPr>
            <a:cxnSpLocks noChangeShapeType="1"/>
          </p:cNvCxnSpPr>
          <p:nvPr/>
        </p:nvCxnSpPr>
        <p:spPr bwMode="auto">
          <a:xfrm flipV="1">
            <a:off x="7924800" y="4038600"/>
            <a:ext cx="381000" cy="76200"/>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4" name="TextBox 63">
            <a:extLst>
              <a:ext uri="{FF2B5EF4-FFF2-40B4-BE49-F238E27FC236}">
                <a16:creationId xmlns:a16="http://schemas.microsoft.com/office/drawing/2014/main" id="{3FC5E5B5-C08B-4A04-8226-820F86814C8A}"/>
              </a:ext>
            </a:extLst>
          </p:cNvPr>
          <p:cNvSpPr txBox="1"/>
          <p:nvPr/>
        </p:nvSpPr>
        <p:spPr>
          <a:xfrm>
            <a:off x="9372600" y="4724401"/>
            <a:ext cx="914400" cy="461665"/>
          </a:xfrm>
          <a:prstGeom prst="rect">
            <a:avLst/>
          </a:prstGeom>
          <a:noFill/>
        </p:spPr>
        <p:txBody>
          <a:bodyPr>
            <a:spAutoFit/>
          </a:bodyPr>
          <a:lstStyle/>
          <a:p>
            <a:pPr>
              <a:buClr>
                <a:srgbClr val="000000"/>
              </a:buClr>
              <a:buSzPct val="100000"/>
              <a:buFont typeface="Times New Roman" charset="0"/>
              <a:buNone/>
              <a:defRPr/>
            </a:pPr>
            <a:r>
              <a:rPr lang="en-US" sz="1200" dirty="0">
                <a:solidFill>
                  <a:srgbClr val="000000"/>
                </a:solidFill>
                <a:latin typeface="+mj-lt"/>
                <a:ea typeface="ＭＳ Ｐゴシック" charset="0"/>
              </a:rPr>
              <a:t>Sideset 2</a:t>
            </a:r>
          </a:p>
        </p:txBody>
      </p:sp>
      <p:sp>
        <p:nvSpPr>
          <p:cNvPr id="65" name="TextBox 64">
            <a:extLst>
              <a:ext uri="{FF2B5EF4-FFF2-40B4-BE49-F238E27FC236}">
                <a16:creationId xmlns:a16="http://schemas.microsoft.com/office/drawing/2014/main" id="{E80BED40-7950-4EF2-A1F1-9D3D09AA9EF4}"/>
              </a:ext>
            </a:extLst>
          </p:cNvPr>
          <p:cNvSpPr txBox="1"/>
          <p:nvPr/>
        </p:nvSpPr>
        <p:spPr>
          <a:xfrm>
            <a:off x="7467600" y="4876801"/>
            <a:ext cx="914400" cy="461665"/>
          </a:xfrm>
          <a:prstGeom prst="rect">
            <a:avLst/>
          </a:prstGeom>
          <a:noFill/>
        </p:spPr>
        <p:txBody>
          <a:bodyPr>
            <a:spAutoFit/>
          </a:bodyPr>
          <a:lstStyle/>
          <a:p>
            <a:pPr>
              <a:buClr>
                <a:srgbClr val="000000"/>
              </a:buClr>
              <a:buSzPct val="100000"/>
              <a:buFont typeface="Times New Roman" charset="0"/>
              <a:buNone/>
              <a:defRPr/>
            </a:pPr>
            <a:r>
              <a:rPr lang="en-US" sz="1200" dirty="0">
                <a:solidFill>
                  <a:srgbClr val="000000"/>
                </a:solidFill>
                <a:latin typeface="+mj-lt"/>
                <a:ea typeface="ＭＳ Ｐゴシック" charset="0"/>
              </a:rPr>
              <a:t>Sideset 1</a:t>
            </a:r>
          </a:p>
        </p:txBody>
      </p:sp>
      <p:cxnSp>
        <p:nvCxnSpPr>
          <p:cNvPr id="25625" name="Straight Arrow Connector 33">
            <a:extLst>
              <a:ext uri="{FF2B5EF4-FFF2-40B4-BE49-F238E27FC236}">
                <a16:creationId xmlns:a16="http://schemas.microsoft.com/office/drawing/2014/main" id="{F31F7CF2-BCB1-4943-9A39-F529220C2E8C}"/>
              </a:ext>
            </a:extLst>
          </p:cNvPr>
          <p:cNvCxnSpPr>
            <a:cxnSpLocks noChangeShapeType="1"/>
            <a:stCxn id="65" idx="2"/>
          </p:cNvCxnSpPr>
          <p:nvPr/>
        </p:nvCxnSpPr>
        <p:spPr bwMode="auto">
          <a:xfrm flipV="1">
            <a:off x="7924800" y="5334001"/>
            <a:ext cx="152400" cy="4465"/>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626" name="Straight Arrow Connector 33">
            <a:extLst>
              <a:ext uri="{FF2B5EF4-FFF2-40B4-BE49-F238E27FC236}">
                <a16:creationId xmlns:a16="http://schemas.microsoft.com/office/drawing/2014/main" id="{354F9870-40B0-47A9-AF13-CE385BA3682F}"/>
              </a:ext>
            </a:extLst>
          </p:cNvPr>
          <p:cNvCxnSpPr>
            <a:cxnSpLocks noChangeShapeType="1"/>
            <a:stCxn id="64" idx="1"/>
          </p:cNvCxnSpPr>
          <p:nvPr/>
        </p:nvCxnSpPr>
        <p:spPr bwMode="auto">
          <a:xfrm flipH="1">
            <a:off x="9144000" y="4955234"/>
            <a:ext cx="228600" cy="302567"/>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74" name="Picture 73">
            <a:extLst>
              <a:ext uri="{FF2B5EF4-FFF2-40B4-BE49-F238E27FC236}">
                <a16:creationId xmlns:a16="http://schemas.microsoft.com/office/drawing/2014/main" id="{C699F8CB-721B-451E-97B5-07F497F5B13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4648201"/>
            <a:ext cx="1600200" cy="1184275"/>
          </a:xfrm>
          <a:prstGeom prst="rect">
            <a:avLst/>
          </a:prstGeom>
          <a:noFill/>
          <a:ln w="9525">
            <a:solidFill>
              <a:srgbClr val="000000"/>
            </a:solidFill>
            <a:miter lim="800000"/>
            <a:headEnd/>
            <a:tailEnd/>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Lst>
        </p:spPr>
      </p:pic>
      <p:sp>
        <p:nvSpPr>
          <p:cNvPr id="75" name="TextBox 74">
            <a:extLst>
              <a:ext uri="{FF2B5EF4-FFF2-40B4-BE49-F238E27FC236}">
                <a16:creationId xmlns:a16="http://schemas.microsoft.com/office/drawing/2014/main" id="{1BFDF5C6-5D4A-4B6C-9F84-9541BE65D2C2}"/>
              </a:ext>
            </a:extLst>
          </p:cNvPr>
          <p:cNvSpPr txBox="1"/>
          <p:nvPr/>
        </p:nvSpPr>
        <p:spPr>
          <a:xfrm>
            <a:off x="5715000" y="5867400"/>
            <a:ext cx="1981200" cy="861774"/>
          </a:xfrm>
          <a:prstGeom prst="rect">
            <a:avLst/>
          </a:prstGeom>
          <a:noFill/>
        </p:spPr>
        <p:txBody>
          <a:bodyPr>
            <a:spAutoFit/>
          </a:bodyPr>
          <a:lstStyle/>
          <a:p>
            <a:pPr>
              <a:buClr>
                <a:srgbClr val="000000"/>
              </a:buClr>
              <a:buSzPct val="100000"/>
              <a:buFont typeface="Times New Roman" charset="0"/>
              <a:buNone/>
              <a:defRPr/>
            </a:pPr>
            <a:r>
              <a:rPr lang="en-US" sz="1000" dirty="0">
                <a:solidFill>
                  <a:srgbClr val="000000"/>
                </a:solidFill>
                <a:latin typeface="+mj-lt"/>
                <a:ea typeface="ＭＳ Ｐゴシック" charset="0"/>
              </a:rPr>
              <a:t>Note that sides are only an approximation of the surface.  They may not exactly align with bounding curves</a:t>
            </a:r>
          </a:p>
        </p:txBody>
      </p:sp>
      <p:sp>
        <p:nvSpPr>
          <p:cNvPr id="76" name="TextBox 75">
            <a:extLst>
              <a:ext uri="{FF2B5EF4-FFF2-40B4-BE49-F238E27FC236}">
                <a16:creationId xmlns:a16="http://schemas.microsoft.com/office/drawing/2014/main" id="{C4840B2A-8C54-4971-B66B-FAE68F2561D9}"/>
              </a:ext>
            </a:extLst>
          </p:cNvPr>
          <p:cNvSpPr txBox="1"/>
          <p:nvPr/>
        </p:nvSpPr>
        <p:spPr>
          <a:xfrm>
            <a:off x="1981200" y="1143000"/>
            <a:ext cx="4648200" cy="923330"/>
          </a:xfrm>
          <a:prstGeom prst="rect">
            <a:avLst/>
          </a:prstGeom>
          <a:noFill/>
        </p:spPr>
        <p:txBody>
          <a:bodyPr>
            <a:spAutoFit/>
          </a:bodyPr>
          <a:lstStyle/>
          <a:p>
            <a:pPr>
              <a:buClr>
                <a:srgbClr val="000000"/>
              </a:buClr>
              <a:buSzPct val="100000"/>
              <a:buFont typeface="Times New Roman" charset="0"/>
              <a:buNone/>
              <a:defRPr/>
            </a:pPr>
            <a:r>
              <a:rPr lang="en-US" dirty="0">
                <a:solidFill>
                  <a:srgbClr val="000000"/>
                </a:solidFill>
                <a:latin typeface="+mj-lt"/>
                <a:ea typeface="ＭＳ Ｐゴシック" charset="0"/>
              </a:rPr>
              <a:t>Sculpt provides four different methods for generating and maintaining Sidesets</a:t>
            </a:r>
          </a:p>
        </p:txBody>
      </p:sp>
      <p:sp>
        <p:nvSpPr>
          <p:cNvPr id="78" name="TextBox 77">
            <a:extLst>
              <a:ext uri="{FF2B5EF4-FFF2-40B4-BE49-F238E27FC236}">
                <a16:creationId xmlns:a16="http://schemas.microsoft.com/office/drawing/2014/main" id="{23978382-764C-463E-948C-19C688476144}"/>
              </a:ext>
            </a:extLst>
          </p:cNvPr>
          <p:cNvSpPr txBox="1">
            <a:spLocks noChangeArrowheads="1"/>
          </p:cNvSpPr>
          <p:nvPr/>
        </p:nvSpPr>
        <p:spPr bwMode="auto">
          <a:xfrm>
            <a:off x="7848600" y="990601"/>
            <a:ext cx="1981200" cy="69249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808080">
                <a:alpha val="37999"/>
              </a:srgbClr>
            </a:outerShdw>
          </a:effectLst>
        </p:spPr>
        <p:txBody>
          <a:bodyPr>
            <a:spAutoFit/>
          </a:bodyPr>
          <a:lstStyle/>
          <a:p>
            <a:pPr>
              <a:buClr>
                <a:srgbClr val="000000"/>
              </a:buClr>
              <a:buSzPct val="100000"/>
              <a:buFont typeface="Times New Roman" charset="0"/>
              <a:buNone/>
              <a:defRPr/>
            </a:pPr>
            <a:r>
              <a:rPr lang="en-US" sz="1300" dirty="0">
                <a:solidFill>
                  <a:srgbClr val="000000"/>
                </a:solidFill>
                <a:latin typeface="+mj-lt"/>
              </a:rPr>
              <a:t>Note that </a:t>
            </a:r>
            <a:r>
              <a:rPr lang="en-US" sz="1300" dirty="0" err="1">
                <a:solidFill>
                  <a:srgbClr val="000000"/>
                </a:solidFill>
                <a:latin typeface="+mj-lt"/>
              </a:rPr>
              <a:t>Nodesets</a:t>
            </a:r>
            <a:r>
              <a:rPr lang="en-US" sz="1300" dirty="0">
                <a:solidFill>
                  <a:srgbClr val="000000"/>
                </a:solidFill>
                <a:latin typeface="+mj-lt"/>
              </a:rPr>
              <a:t> are not yet supported in Sculpt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a:extLst>
              <a:ext uri="{FF2B5EF4-FFF2-40B4-BE49-F238E27FC236}">
                <a16:creationId xmlns:a16="http://schemas.microsoft.com/office/drawing/2014/main" id="{C6DC7019-0329-4E37-8A1C-56809A308E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35763" y="779463"/>
            <a:ext cx="2730500"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1">
            <a:extLst>
              <a:ext uri="{FF2B5EF4-FFF2-40B4-BE49-F238E27FC236}">
                <a16:creationId xmlns:a16="http://schemas.microsoft.com/office/drawing/2014/main" id="{F7112C49-9368-4A76-B926-F8072965832D}"/>
              </a:ext>
            </a:extLst>
          </p:cNvPr>
          <p:cNvSpPr>
            <a:spLocks noGrp="1" noChangeArrowheads="1"/>
          </p:cNvSpPr>
          <p:nvPr>
            <p:ph type="title" idx="4294967295"/>
          </p:nvPr>
        </p:nvSpPr>
        <p:spPr>
          <a:xfrm>
            <a:off x="1524001" y="446088"/>
            <a:ext cx="6784975" cy="849313"/>
          </a:xfrm>
        </p:spPr>
        <p:txBody>
          <a:bodyPr>
            <a:normAutofit fontScale="90000"/>
          </a:bodyPr>
          <a:lstStyle/>
          <a:p>
            <a:r>
              <a:rPr lang="en-US" altLang="en-US" dirty="0"/>
              <a:t>Exercise 5. Capturing Features</a:t>
            </a:r>
          </a:p>
        </p:txBody>
      </p:sp>
      <p:pic>
        <p:nvPicPr>
          <p:cNvPr id="28676" name="Picture 4">
            <a:extLst>
              <a:ext uri="{FF2B5EF4-FFF2-40B4-BE49-F238E27FC236}">
                <a16:creationId xmlns:a16="http://schemas.microsoft.com/office/drawing/2014/main" id="{8639F4EC-255D-41BE-B9EE-6B98DA931BC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35738" y="2052639"/>
            <a:ext cx="28194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Box 5">
            <a:extLst>
              <a:ext uri="{FF2B5EF4-FFF2-40B4-BE49-F238E27FC236}">
                <a16:creationId xmlns:a16="http://schemas.microsoft.com/office/drawing/2014/main" id="{73AA2C3C-F42B-46A4-B6E3-8CB09EDE8D73}"/>
              </a:ext>
            </a:extLst>
          </p:cNvPr>
          <p:cNvSpPr txBox="1">
            <a:spLocks noChangeArrowheads="1"/>
          </p:cNvSpPr>
          <p:nvPr/>
        </p:nvSpPr>
        <p:spPr bwMode="auto">
          <a:xfrm>
            <a:off x="1981200" y="1143001"/>
            <a:ext cx="46482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100000"/>
              </a:lnSpc>
              <a:spcBef>
                <a:spcPct val="0"/>
              </a:spcBef>
              <a:buFont typeface="Times New Roman" panose="02020603050405020304" pitchFamily="18" charset="0"/>
              <a:buAutoNum type="arabicPeriod"/>
            </a:pPr>
            <a:r>
              <a:rPr lang="en-US" altLang="en-US" sz="1800" b="0"/>
              <a:t>Import the model “</a:t>
            </a:r>
            <a:r>
              <a:rPr lang="en-US" altLang="ja-JP" sz="1800"/>
              <a:t>B3.sat</a:t>
            </a:r>
            <a:r>
              <a:rPr lang="en-US" altLang="en-US" sz="1800" b="0"/>
              <a:t>”</a:t>
            </a:r>
            <a:endParaRPr lang="en-US" altLang="ja-JP" sz="1800" b="0"/>
          </a:p>
          <a:p>
            <a:pPr>
              <a:lnSpc>
                <a:spcPct val="100000"/>
              </a:lnSpc>
              <a:spcBef>
                <a:spcPct val="0"/>
              </a:spcBef>
              <a:buFont typeface="Times New Roman" panose="02020603050405020304" pitchFamily="18" charset="0"/>
              <a:buAutoNum type="arabicPeriod"/>
            </a:pPr>
            <a:r>
              <a:rPr lang="en-US" altLang="en-US" sz="1800" b="0"/>
              <a:t>Generate a mesh using the default settings.  Note the mesh quality and how well the mesh represents the geometry.</a:t>
            </a:r>
          </a:p>
          <a:p>
            <a:pPr>
              <a:lnSpc>
                <a:spcPct val="100000"/>
              </a:lnSpc>
              <a:spcBef>
                <a:spcPct val="0"/>
              </a:spcBef>
              <a:buFont typeface="Times New Roman" panose="02020603050405020304" pitchFamily="18" charset="0"/>
              <a:buAutoNum type="arabicPeriod"/>
            </a:pPr>
            <a:r>
              <a:rPr lang="en-US" altLang="en-US" sz="1800" b="0"/>
              <a:t>Try meshing with a smaller size.  At what size do you need to accurately capture the features in this model.</a:t>
            </a:r>
          </a:p>
          <a:p>
            <a:pPr>
              <a:lnSpc>
                <a:spcPct val="100000"/>
              </a:lnSpc>
              <a:spcBef>
                <a:spcPct val="0"/>
              </a:spcBef>
              <a:buFont typeface="Times New Roman" panose="02020603050405020304" pitchFamily="18" charset="0"/>
              <a:buAutoNum type="arabicPeriod"/>
            </a:pPr>
            <a:r>
              <a:rPr lang="en-US" altLang="en-US" sz="1800" b="0"/>
              <a:t>Are there Simplifications you can make to the model that may make feature capture more reasonable?</a:t>
            </a:r>
          </a:p>
          <a:p>
            <a:pPr>
              <a:lnSpc>
                <a:spcPct val="100000"/>
              </a:lnSpc>
              <a:spcBef>
                <a:spcPct val="0"/>
              </a:spcBef>
              <a:buFont typeface="Times New Roman" panose="02020603050405020304" pitchFamily="18" charset="0"/>
              <a:buAutoNum type="arabicPeriod"/>
            </a:pPr>
            <a:r>
              <a:rPr lang="en-US" altLang="en-US" sz="1800" b="0"/>
              <a:t>Reset and Import the model “</a:t>
            </a:r>
            <a:r>
              <a:rPr lang="en-US" altLang="ja-JP" sz="1800"/>
              <a:t>B3-2.sat</a:t>
            </a:r>
            <a:r>
              <a:rPr lang="en-US" altLang="en-US" sz="1800" b="0"/>
              <a:t>”</a:t>
            </a:r>
            <a:r>
              <a:rPr lang="en-US" altLang="ja-JP" sz="1800" b="0"/>
              <a:t>.  Note the difference in the features</a:t>
            </a:r>
          </a:p>
          <a:p>
            <a:pPr>
              <a:lnSpc>
                <a:spcPct val="100000"/>
              </a:lnSpc>
              <a:spcBef>
                <a:spcPct val="0"/>
              </a:spcBef>
              <a:buFont typeface="Times New Roman" panose="02020603050405020304" pitchFamily="18" charset="0"/>
              <a:buAutoNum type="arabicPeriod"/>
            </a:pPr>
            <a:r>
              <a:rPr lang="en-US" altLang="en-US" sz="1800" b="0"/>
              <a:t>Try meshing again.  What cell size do you need to capture the geometry?</a:t>
            </a:r>
          </a:p>
          <a:p>
            <a:pPr>
              <a:lnSpc>
                <a:spcPct val="100000"/>
              </a:lnSpc>
              <a:spcBef>
                <a:spcPct val="0"/>
              </a:spcBef>
              <a:buFont typeface="Times New Roman" panose="02020603050405020304" pitchFamily="18" charset="0"/>
              <a:buAutoNum type="arabicPeriod"/>
            </a:pPr>
            <a:r>
              <a:rPr lang="en-US" altLang="en-US" sz="1800" b="0"/>
              <a:t>Mesh the “</a:t>
            </a:r>
            <a:r>
              <a:rPr lang="en-US" altLang="en-US" sz="1800"/>
              <a:t>B3.sat</a:t>
            </a:r>
            <a:r>
              <a:rPr lang="en-US" altLang="en-US" sz="1800" b="0"/>
              <a:t>” model using the adapt option and try to capture the small features in the hubs.  Compare the number of elements without adapt.</a:t>
            </a:r>
          </a:p>
        </p:txBody>
      </p:sp>
      <p:pic>
        <p:nvPicPr>
          <p:cNvPr id="28678" name="Picture 6">
            <a:extLst>
              <a:ext uri="{FF2B5EF4-FFF2-40B4-BE49-F238E27FC236}">
                <a16:creationId xmlns:a16="http://schemas.microsoft.com/office/drawing/2014/main" id="{4A7AEBAD-1458-400B-B0F7-1167500A1004}"/>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94626" y="2611438"/>
            <a:ext cx="2803525"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3">
            <a:extLst>
              <a:ext uri="{FF2B5EF4-FFF2-40B4-BE49-F238E27FC236}">
                <a16:creationId xmlns:a16="http://schemas.microsoft.com/office/drawing/2014/main" id="{3AEA8C0E-686A-44EC-8630-B0B94D77AFA4}"/>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4600575"/>
            <a:ext cx="25146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TextBox 9">
            <a:extLst>
              <a:ext uri="{FF2B5EF4-FFF2-40B4-BE49-F238E27FC236}">
                <a16:creationId xmlns:a16="http://schemas.microsoft.com/office/drawing/2014/main" id="{B31F8C99-8DE0-4473-8B96-663A971DB756}"/>
              </a:ext>
            </a:extLst>
          </p:cNvPr>
          <p:cNvSpPr txBox="1">
            <a:spLocks noChangeArrowheads="1"/>
          </p:cNvSpPr>
          <p:nvPr/>
        </p:nvSpPr>
        <p:spPr bwMode="auto">
          <a:xfrm>
            <a:off x="6523039" y="4865688"/>
            <a:ext cx="12715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r">
              <a:lnSpc>
                <a:spcPct val="100000"/>
              </a:lnSpc>
              <a:spcBef>
                <a:spcPct val="0"/>
              </a:spcBef>
              <a:buClrTx/>
              <a:buSzTx/>
              <a:buNone/>
            </a:pPr>
            <a:r>
              <a:rPr lang="en-US" altLang="en-US" sz="1200" b="0"/>
              <a:t>Adapt option used with 2 levels of refinement and default threshold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a:extLst>
              <a:ext uri="{FF2B5EF4-FFF2-40B4-BE49-F238E27FC236}">
                <a16:creationId xmlns:a16="http://schemas.microsoft.com/office/drawing/2014/main" id="{DE04F6F8-1DBD-4F92-8802-E44959A186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0" y="2127250"/>
            <a:ext cx="2649538"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2">
            <a:extLst>
              <a:ext uri="{FF2B5EF4-FFF2-40B4-BE49-F238E27FC236}">
                <a16:creationId xmlns:a16="http://schemas.microsoft.com/office/drawing/2014/main" id="{776F8BB5-669D-44A2-B634-3B9FA14451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338"/>
          <a:stretch>
            <a:fillRect/>
          </a:stretch>
        </p:blipFill>
        <p:spPr bwMode="auto">
          <a:xfrm>
            <a:off x="1971676" y="990600"/>
            <a:ext cx="2447307"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itle 1">
            <a:extLst>
              <a:ext uri="{FF2B5EF4-FFF2-40B4-BE49-F238E27FC236}">
                <a16:creationId xmlns:a16="http://schemas.microsoft.com/office/drawing/2014/main" id="{5753CB77-6F4C-4549-808E-80CBC4F6D3F7}"/>
              </a:ext>
            </a:extLst>
          </p:cNvPr>
          <p:cNvSpPr>
            <a:spLocks noGrp="1" noChangeArrowheads="1"/>
          </p:cNvSpPr>
          <p:nvPr>
            <p:ph type="title" idx="4294967295"/>
          </p:nvPr>
        </p:nvSpPr>
        <p:spPr>
          <a:xfrm>
            <a:off x="2099840" y="503274"/>
            <a:ext cx="4953000" cy="644867"/>
          </a:xfrm>
        </p:spPr>
        <p:txBody>
          <a:bodyPr>
            <a:normAutofit/>
          </a:bodyPr>
          <a:lstStyle/>
          <a:p>
            <a:r>
              <a:rPr lang="en-US" altLang="en-US" sz="2800" dirty="0"/>
              <a:t>Running Sculpt in Batch</a:t>
            </a:r>
          </a:p>
        </p:txBody>
      </p:sp>
      <p:sp>
        <p:nvSpPr>
          <p:cNvPr id="29701" name="AutoShape 26">
            <a:extLst>
              <a:ext uri="{FF2B5EF4-FFF2-40B4-BE49-F238E27FC236}">
                <a16:creationId xmlns:a16="http://schemas.microsoft.com/office/drawing/2014/main" id="{C91C190A-3D23-44EA-9A12-F5DCD423BD90}"/>
              </a:ext>
            </a:extLst>
          </p:cNvPr>
          <p:cNvSpPr>
            <a:spLocks noChangeArrowheads="1"/>
          </p:cNvSpPr>
          <p:nvPr/>
        </p:nvSpPr>
        <p:spPr bwMode="auto">
          <a:xfrm rot="19347810">
            <a:off x="3916042" y="1825024"/>
            <a:ext cx="263393" cy="517167"/>
          </a:xfrm>
          <a:prstGeom prst="upArrow">
            <a:avLst>
              <a:gd name="adj1" fmla="val 25148"/>
              <a:gd name="adj2" fmla="val 98178"/>
            </a:avLst>
          </a:prstGeom>
          <a:solidFill>
            <a:schemeClr val="accent2"/>
          </a:solidFill>
          <a:ln w="9525">
            <a:solidFill>
              <a:schemeClr val="tx1"/>
            </a:solidFill>
            <a:miter lim="800000"/>
            <a:headEnd/>
            <a:tailEnd/>
          </a:ln>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82000"/>
              </a:lnSpc>
              <a:spcBef>
                <a:spcPct val="0"/>
              </a:spcBef>
              <a:buFont typeface="Times New Roman" panose="02020603050405020304" pitchFamily="18" charset="0"/>
              <a:buNone/>
            </a:pPr>
            <a:endParaRPr lang="en-US" altLang="en-US" b="0">
              <a:solidFill>
                <a:schemeClr val="tx1"/>
              </a:solidFill>
            </a:endParaRPr>
          </a:p>
        </p:txBody>
      </p:sp>
      <p:sp>
        <p:nvSpPr>
          <p:cNvPr id="7" name="TextBox 6">
            <a:extLst>
              <a:ext uri="{FF2B5EF4-FFF2-40B4-BE49-F238E27FC236}">
                <a16:creationId xmlns:a16="http://schemas.microsoft.com/office/drawing/2014/main" id="{A10680C4-87F1-4640-AFF5-CC3718192E04}"/>
              </a:ext>
            </a:extLst>
          </p:cNvPr>
          <p:cNvSpPr txBox="1"/>
          <p:nvPr/>
        </p:nvSpPr>
        <p:spPr>
          <a:xfrm>
            <a:off x="4953000" y="1066801"/>
            <a:ext cx="4648200" cy="615553"/>
          </a:xfrm>
          <a:prstGeom prst="rect">
            <a:avLst/>
          </a:prstGeom>
          <a:noFill/>
        </p:spPr>
        <p:txBody>
          <a:bodyPr>
            <a:spAutoFit/>
          </a:bodyPr>
          <a:lstStyle/>
          <a:p>
            <a:pPr>
              <a:buClr>
                <a:srgbClr val="000000"/>
              </a:buClr>
              <a:buSzPct val="100000"/>
              <a:buFont typeface="Times New Roman" charset="0"/>
              <a:buNone/>
              <a:defRPr/>
            </a:pPr>
            <a:r>
              <a:rPr lang="en-US" sz="1700" dirty="0">
                <a:solidFill>
                  <a:srgbClr val="000000"/>
                </a:solidFill>
                <a:latin typeface="+mj-lt"/>
                <a:ea typeface="ＭＳ Ｐゴシック" charset="0"/>
              </a:rPr>
              <a:t>Sculpt can be run in batch on your local desktop or on an HPC machine</a:t>
            </a:r>
          </a:p>
        </p:txBody>
      </p:sp>
      <p:sp>
        <p:nvSpPr>
          <p:cNvPr id="8" name="TextBox 7">
            <a:extLst>
              <a:ext uri="{FF2B5EF4-FFF2-40B4-BE49-F238E27FC236}">
                <a16:creationId xmlns:a16="http://schemas.microsoft.com/office/drawing/2014/main" id="{EB1FDCB2-AC91-4E77-92E9-633920BDF143}"/>
              </a:ext>
            </a:extLst>
          </p:cNvPr>
          <p:cNvSpPr txBox="1"/>
          <p:nvPr/>
        </p:nvSpPr>
        <p:spPr>
          <a:xfrm>
            <a:off x="4953000" y="1752600"/>
            <a:ext cx="4648200" cy="369888"/>
          </a:xfrm>
          <a:prstGeom prst="rect">
            <a:avLst/>
          </a:prstGeom>
          <a:noFill/>
        </p:spPr>
        <p:txBody>
          <a:bodyPr>
            <a:spAutoFit/>
          </a:bodyPr>
          <a:lstStyle/>
          <a:p>
            <a:pPr>
              <a:buClr>
                <a:srgbClr val="000000"/>
              </a:buClr>
              <a:buSzPct val="100000"/>
              <a:buFont typeface="Times New Roman" charset="0"/>
              <a:buNone/>
              <a:defRPr/>
            </a:pPr>
            <a:r>
              <a:rPr lang="en-US" dirty="0">
                <a:solidFill>
                  <a:srgbClr val="000000"/>
                </a:solidFill>
                <a:latin typeface="+mj-lt"/>
                <a:ea typeface="ＭＳ Ｐゴシック" charset="0"/>
              </a:rPr>
              <a:t>To generate batch input files</a:t>
            </a:r>
          </a:p>
        </p:txBody>
      </p:sp>
      <p:sp>
        <p:nvSpPr>
          <p:cNvPr id="29704" name="Oval 23">
            <a:extLst>
              <a:ext uri="{FF2B5EF4-FFF2-40B4-BE49-F238E27FC236}">
                <a16:creationId xmlns:a16="http://schemas.microsoft.com/office/drawing/2014/main" id="{0E7E6D06-4167-4AA1-87AA-D47808132A9B}"/>
              </a:ext>
            </a:extLst>
          </p:cNvPr>
          <p:cNvSpPr>
            <a:spLocks noChangeArrowheads="1"/>
          </p:cNvSpPr>
          <p:nvPr/>
        </p:nvSpPr>
        <p:spPr bwMode="auto">
          <a:xfrm>
            <a:off x="5105400" y="2362200"/>
            <a:ext cx="381000" cy="304800"/>
          </a:xfrm>
          <a:prstGeom prst="ellipse">
            <a:avLst/>
          </a:prstGeom>
          <a:solidFill>
            <a:schemeClr val="bg1"/>
          </a:solidFill>
          <a:ln w="28575">
            <a:solidFill>
              <a:srgbClr val="FF0000"/>
            </a:solidFill>
            <a:round/>
            <a:headEnd/>
            <a:tailEnd/>
          </a:ln>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82000"/>
              </a:lnSpc>
              <a:spcBef>
                <a:spcPct val="0"/>
              </a:spcBef>
              <a:buFont typeface="Times New Roman" panose="02020603050405020304" pitchFamily="18" charset="0"/>
              <a:buNone/>
            </a:pPr>
            <a:r>
              <a:rPr lang="en-US" altLang="en-US" b="0">
                <a:solidFill>
                  <a:schemeClr val="tx1"/>
                </a:solidFill>
              </a:rPr>
              <a:t>1</a:t>
            </a:r>
          </a:p>
        </p:txBody>
      </p:sp>
      <p:sp>
        <p:nvSpPr>
          <p:cNvPr id="29705" name="Oval 24">
            <a:extLst>
              <a:ext uri="{FF2B5EF4-FFF2-40B4-BE49-F238E27FC236}">
                <a16:creationId xmlns:a16="http://schemas.microsoft.com/office/drawing/2014/main" id="{B643FC30-7649-4252-A5A5-0158DFCC93FA}"/>
              </a:ext>
            </a:extLst>
          </p:cNvPr>
          <p:cNvSpPr>
            <a:spLocks noChangeArrowheads="1"/>
          </p:cNvSpPr>
          <p:nvPr/>
        </p:nvSpPr>
        <p:spPr bwMode="auto">
          <a:xfrm>
            <a:off x="5105400" y="3048000"/>
            <a:ext cx="381000" cy="304800"/>
          </a:xfrm>
          <a:prstGeom prst="ellipse">
            <a:avLst/>
          </a:prstGeom>
          <a:solidFill>
            <a:schemeClr val="bg1"/>
          </a:solidFill>
          <a:ln w="28575">
            <a:solidFill>
              <a:schemeClr val="accent2"/>
            </a:solidFill>
            <a:round/>
            <a:headEnd/>
            <a:tailEnd/>
          </a:ln>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82000"/>
              </a:lnSpc>
              <a:spcBef>
                <a:spcPct val="0"/>
              </a:spcBef>
              <a:buFont typeface="Times New Roman" panose="02020603050405020304" pitchFamily="18" charset="0"/>
              <a:buNone/>
            </a:pPr>
            <a:r>
              <a:rPr lang="en-US" altLang="en-US" b="0">
                <a:solidFill>
                  <a:schemeClr val="tx1"/>
                </a:solidFill>
              </a:rPr>
              <a:t>2</a:t>
            </a:r>
          </a:p>
        </p:txBody>
      </p:sp>
      <p:sp>
        <p:nvSpPr>
          <p:cNvPr id="13" name="TextBox 12">
            <a:extLst>
              <a:ext uri="{FF2B5EF4-FFF2-40B4-BE49-F238E27FC236}">
                <a16:creationId xmlns:a16="http://schemas.microsoft.com/office/drawing/2014/main" id="{62F047D7-07F0-4C85-8EE9-023FAE5E0F63}"/>
              </a:ext>
            </a:extLst>
          </p:cNvPr>
          <p:cNvSpPr txBox="1"/>
          <p:nvPr/>
        </p:nvSpPr>
        <p:spPr>
          <a:xfrm>
            <a:off x="5486400" y="2362201"/>
            <a:ext cx="1981200" cy="701667"/>
          </a:xfrm>
          <a:prstGeom prst="rect">
            <a:avLst/>
          </a:prstGeom>
          <a:noFill/>
        </p:spPr>
        <p:txBody>
          <a:bodyPr>
            <a:spAutoFit/>
          </a:bodyPr>
          <a:lstStyle/>
          <a:p>
            <a:pPr>
              <a:lnSpc>
                <a:spcPct val="82000"/>
              </a:lnSpc>
              <a:buClr>
                <a:srgbClr val="000000"/>
              </a:buClr>
              <a:buSzPct val="100000"/>
              <a:buFont typeface="Times New Roman" charset="0"/>
              <a:buNone/>
              <a:defRPr/>
            </a:pPr>
            <a:r>
              <a:rPr lang="en-US" sz="1600" dirty="0">
                <a:solidFill>
                  <a:srgbClr val="000000"/>
                </a:solidFill>
                <a:latin typeface="+mj-lt"/>
                <a:ea typeface="ＭＳ Ｐゴシック" charset="0"/>
              </a:rPr>
              <a:t>Set your working directory</a:t>
            </a:r>
          </a:p>
        </p:txBody>
      </p:sp>
      <p:sp>
        <p:nvSpPr>
          <p:cNvPr id="14" name="TextBox 13">
            <a:extLst>
              <a:ext uri="{FF2B5EF4-FFF2-40B4-BE49-F238E27FC236}">
                <a16:creationId xmlns:a16="http://schemas.microsoft.com/office/drawing/2014/main" id="{728E34A8-FDA6-44CE-848B-AB5DA25E2962}"/>
              </a:ext>
            </a:extLst>
          </p:cNvPr>
          <p:cNvSpPr txBox="1"/>
          <p:nvPr/>
        </p:nvSpPr>
        <p:spPr>
          <a:xfrm>
            <a:off x="5486400" y="3011489"/>
            <a:ext cx="1447800" cy="830997"/>
          </a:xfrm>
          <a:prstGeom prst="rect">
            <a:avLst/>
          </a:prstGeom>
          <a:noFill/>
        </p:spPr>
        <p:txBody>
          <a:bodyPr>
            <a:spAutoFit/>
          </a:bodyPr>
          <a:lstStyle/>
          <a:p>
            <a:pPr>
              <a:buClr>
                <a:srgbClr val="000000"/>
              </a:buClr>
              <a:buSzPct val="100000"/>
              <a:buFont typeface="Times New Roman" charset="0"/>
              <a:buNone/>
              <a:defRPr/>
            </a:pPr>
            <a:r>
              <a:rPr lang="en-US" sz="1600" dirty="0">
                <a:solidFill>
                  <a:srgbClr val="000000"/>
                </a:solidFill>
                <a:latin typeface="+mj-lt"/>
                <a:ea typeface="ＭＳ Ｐゴシック" charset="0"/>
              </a:rPr>
              <a:t>Click the Parallel Tab</a:t>
            </a:r>
          </a:p>
        </p:txBody>
      </p:sp>
      <p:sp>
        <p:nvSpPr>
          <p:cNvPr id="5" name="AutoShape 26">
            <a:extLst>
              <a:ext uri="{FF2B5EF4-FFF2-40B4-BE49-F238E27FC236}">
                <a16:creationId xmlns:a16="http://schemas.microsoft.com/office/drawing/2014/main" id="{FD22FD4D-603C-40DC-8400-066C942FBA71}"/>
              </a:ext>
            </a:extLst>
          </p:cNvPr>
          <p:cNvSpPr>
            <a:spLocks noChangeArrowheads="1"/>
          </p:cNvSpPr>
          <p:nvPr/>
        </p:nvSpPr>
        <p:spPr bwMode="auto">
          <a:xfrm rot="-2252190">
            <a:off x="8893175" y="3270250"/>
            <a:ext cx="304800" cy="533400"/>
          </a:xfrm>
          <a:prstGeom prst="upArrow">
            <a:avLst>
              <a:gd name="adj1" fmla="val 25148"/>
              <a:gd name="adj2" fmla="val 98178"/>
            </a:avLst>
          </a:prstGeom>
          <a:solidFill>
            <a:schemeClr val="accent2"/>
          </a:solidFill>
          <a:ln w="9525">
            <a:solidFill>
              <a:schemeClr val="tx1"/>
            </a:solidFill>
            <a:miter lim="800000"/>
            <a:headEnd/>
            <a:tailEnd/>
          </a:ln>
          <a:effectLst>
            <a:outerShdw blurRad="63500" dist="38099" dir="2700000" algn="ctr" rotWithShape="0">
              <a:schemeClr val="bg2">
                <a:alpha val="74997"/>
              </a:schemeClr>
            </a:outerShdw>
          </a:effectLst>
        </p:spPr>
        <p:txBody>
          <a:bodyPr wrap="none" anchor="ctr"/>
          <a:lstStyle>
            <a:lvl1pPr>
              <a:lnSpc>
                <a:spcPct val="76000"/>
              </a:lnSpc>
              <a:spcBef>
                <a:spcPts val="600"/>
              </a:spcBef>
              <a:buClr>
                <a:srgbClr val="000000"/>
              </a:buClr>
              <a:buSzPct val="100000"/>
              <a:buFont typeface="Arial" charset="0"/>
              <a:buChar char="•"/>
              <a:defRPr sz="2400" b="1">
                <a:solidFill>
                  <a:srgbClr val="000000"/>
                </a:solidFill>
                <a:latin typeface="Arial" charset="0"/>
                <a:ea typeface="MS PGothic" charset="-128"/>
                <a:cs typeface="Arial Unicode MS" charset="0"/>
              </a:defRPr>
            </a:lvl1pPr>
            <a:lvl2pPr marL="742950" indent="-285750">
              <a:lnSpc>
                <a:spcPct val="104000"/>
              </a:lnSpc>
              <a:spcBef>
                <a:spcPts val="550"/>
              </a:spcBef>
              <a:buClr>
                <a:srgbClr val="000000"/>
              </a:buClr>
              <a:buSzPct val="100000"/>
              <a:buFont typeface="Verdana" charset="0"/>
              <a:buChar char="–"/>
              <a:defRPr sz="2200">
                <a:solidFill>
                  <a:srgbClr val="000000"/>
                </a:solidFill>
                <a:latin typeface="Verdana" charset="0"/>
                <a:ea typeface="Arial Unicode MS" charset="0"/>
                <a:cs typeface="Arial Unicode MS" charset="0"/>
              </a:defRPr>
            </a:lvl2pPr>
            <a:lvl3pPr marL="1143000" indent="-228600">
              <a:lnSpc>
                <a:spcPct val="82000"/>
              </a:lnSpc>
              <a:spcBef>
                <a:spcPts val="500"/>
              </a:spcBef>
              <a:buClr>
                <a:srgbClr val="000000"/>
              </a:buClr>
              <a:buSzPct val="100000"/>
              <a:buFont typeface="Times New Roman" charset="0"/>
              <a:buChar char="•"/>
              <a:defRPr sz="2000" b="1">
                <a:solidFill>
                  <a:srgbClr val="000000"/>
                </a:solidFill>
                <a:latin typeface="Times New Roman" charset="0"/>
                <a:ea typeface="Arial Unicode MS" charset="0"/>
                <a:cs typeface="Arial Unicode MS" charset="0"/>
              </a:defRPr>
            </a:lvl3pPr>
            <a:lvl4pPr marL="1600200" indent="-228600">
              <a:lnSpc>
                <a:spcPct val="82000"/>
              </a:lnSpc>
              <a:spcBef>
                <a:spcPts val="450"/>
              </a:spcBef>
              <a:buClr>
                <a:srgbClr val="000000"/>
              </a:buClr>
              <a:buSzPct val="100000"/>
              <a:buFont typeface="Times New Roman" charset="0"/>
              <a:buChar char="–"/>
              <a:defRPr>
                <a:solidFill>
                  <a:srgbClr val="000000"/>
                </a:solidFill>
                <a:latin typeface="Times New Roman" charset="0"/>
                <a:ea typeface="Arial Unicode MS" charset="0"/>
                <a:cs typeface="Arial Unicode MS" charset="0"/>
              </a:defRPr>
            </a:lvl4pPr>
            <a:lvl5pPr marL="2057400" indent="-228600">
              <a:lnSpc>
                <a:spcPct val="82000"/>
              </a:lnSpc>
              <a:spcBef>
                <a:spcPts val="450"/>
              </a:spcBef>
              <a:buClr>
                <a:srgbClr val="000000"/>
              </a:buClr>
              <a:buSzPct val="100000"/>
              <a:buFont typeface="Times New Roman" charset="0"/>
              <a:buChar char="•"/>
              <a:defRPr>
                <a:solidFill>
                  <a:srgbClr val="000000"/>
                </a:solidFill>
                <a:latin typeface="Times New Roman" charset="0"/>
                <a:ea typeface="Arial Unicode MS" charset="0"/>
                <a:cs typeface="Arial Unicode MS" charset="0"/>
              </a:defRPr>
            </a:lvl5pPr>
            <a:lvl6pPr marL="2514600" indent="-228600" defTabSz="457200" eaLnBrk="0" fontAlgn="base" hangingPunct="0">
              <a:lnSpc>
                <a:spcPct val="82000"/>
              </a:lnSpc>
              <a:spcBef>
                <a:spcPts val="450"/>
              </a:spcBef>
              <a:spcAft>
                <a:spcPct val="0"/>
              </a:spcAft>
              <a:buClr>
                <a:srgbClr val="000000"/>
              </a:buClr>
              <a:buSzPct val="100000"/>
              <a:buFont typeface="Times New Roman" charset="0"/>
              <a:buChar char="•"/>
              <a:defRPr>
                <a:solidFill>
                  <a:srgbClr val="000000"/>
                </a:solidFill>
                <a:latin typeface="Times New Roman" charset="0"/>
                <a:ea typeface="Arial Unicode MS" charset="0"/>
                <a:cs typeface="Arial Unicode MS" charset="0"/>
              </a:defRPr>
            </a:lvl6pPr>
            <a:lvl7pPr marL="2971800" indent="-228600" defTabSz="457200" eaLnBrk="0" fontAlgn="base" hangingPunct="0">
              <a:lnSpc>
                <a:spcPct val="82000"/>
              </a:lnSpc>
              <a:spcBef>
                <a:spcPts val="450"/>
              </a:spcBef>
              <a:spcAft>
                <a:spcPct val="0"/>
              </a:spcAft>
              <a:buClr>
                <a:srgbClr val="000000"/>
              </a:buClr>
              <a:buSzPct val="100000"/>
              <a:buFont typeface="Times New Roman" charset="0"/>
              <a:buChar char="•"/>
              <a:defRPr>
                <a:solidFill>
                  <a:srgbClr val="000000"/>
                </a:solidFill>
                <a:latin typeface="Times New Roman" charset="0"/>
                <a:ea typeface="Arial Unicode MS" charset="0"/>
                <a:cs typeface="Arial Unicode MS" charset="0"/>
              </a:defRPr>
            </a:lvl7pPr>
            <a:lvl8pPr marL="3429000" indent="-228600" defTabSz="457200" eaLnBrk="0" fontAlgn="base" hangingPunct="0">
              <a:lnSpc>
                <a:spcPct val="82000"/>
              </a:lnSpc>
              <a:spcBef>
                <a:spcPts val="450"/>
              </a:spcBef>
              <a:spcAft>
                <a:spcPct val="0"/>
              </a:spcAft>
              <a:buClr>
                <a:srgbClr val="000000"/>
              </a:buClr>
              <a:buSzPct val="100000"/>
              <a:buFont typeface="Times New Roman" charset="0"/>
              <a:buChar char="•"/>
              <a:defRPr>
                <a:solidFill>
                  <a:srgbClr val="000000"/>
                </a:solidFill>
                <a:latin typeface="Times New Roman" charset="0"/>
                <a:ea typeface="Arial Unicode MS" charset="0"/>
                <a:cs typeface="Arial Unicode MS" charset="0"/>
              </a:defRPr>
            </a:lvl8pPr>
            <a:lvl9pPr marL="3886200" indent="-228600" defTabSz="457200" eaLnBrk="0" fontAlgn="base" hangingPunct="0">
              <a:lnSpc>
                <a:spcPct val="82000"/>
              </a:lnSpc>
              <a:spcBef>
                <a:spcPts val="450"/>
              </a:spcBef>
              <a:spcAft>
                <a:spcPct val="0"/>
              </a:spcAft>
              <a:buClr>
                <a:srgbClr val="000000"/>
              </a:buClr>
              <a:buSzPct val="100000"/>
              <a:buFont typeface="Times New Roman" charset="0"/>
              <a:buChar char="•"/>
              <a:defRPr>
                <a:solidFill>
                  <a:srgbClr val="000000"/>
                </a:solidFill>
                <a:latin typeface="Times New Roman" charset="0"/>
                <a:ea typeface="Arial Unicode MS" charset="0"/>
                <a:cs typeface="Arial Unicode MS" charset="0"/>
              </a:defRPr>
            </a:lvl9pPr>
          </a:lstStyle>
          <a:p>
            <a:pPr algn="ctr">
              <a:lnSpc>
                <a:spcPct val="82000"/>
              </a:lnSpc>
              <a:spcBef>
                <a:spcPct val="0"/>
              </a:spcBef>
              <a:buFont typeface="Times New Roman" charset="0"/>
              <a:buNone/>
              <a:defRPr/>
            </a:pPr>
            <a:endParaRPr lang="en-US" altLang="en-US" b="0">
              <a:solidFill>
                <a:schemeClr val="tx1"/>
              </a:solidFill>
            </a:endParaRPr>
          </a:p>
        </p:txBody>
      </p:sp>
      <p:sp>
        <p:nvSpPr>
          <p:cNvPr id="29709" name="Oval 23">
            <a:extLst>
              <a:ext uri="{FF2B5EF4-FFF2-40B4-BE49-F238E27FC236}">
                <a16:creationId xmlns:a16="http://schemas.microsoft.com/office/drawing/2014/main" id="{891137ED-C140-478D-AD30-61FD02A10428}"/>
              </a:ext>
            </a:extLst>
          </p:cNvPr>
          <p:cNvSpPr>
            <a:spLocks noChangeArrowheads="1"/>
          </p:cNvSpPr>
          <p:nvPr/>
        </p:nvSpPr>
        <p:spPr bwMode="auto">
          <a:xfrm>
            <a:off x="9220200" y="3416300"/>
            <a:ext cx="381000" cy="304800"/>
          </a:xfrm>
          <a:prstGeom prst="ellipse">
            <a:avLst/>
          </a:prstGeom>
          <a:solidFill>
            <a:schemeClr val="bg1"/>
          </a:solidFill>
          <a:ln w="28575">
            <a:solidFill>
              <a:srgbClr val="FF0000"/>
            </a:solidFill>
            <a:round/>
            <a:headEnd/>
            <a:tailEnd/>
          </a:ln>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82000"/>
              </a:lnSpc>
              <a:spcBef>
                <a:spcPct val="0"/>
              </a:spcBef>
              <a:buFont typeface="Times New Roman" panose="02020603050405020304" pitchFamily="18" charset="0"/>
              <a:buNone/>
            </a:pPr>
            <a:r>
              <a:rPr lang="en-US" altLang="en-US" b="0">
                <a:solidFill>
                  <a:schemeClr val="tx1"/>
                </a:solidFill>
              </a:rPr>
              <a:t>1</a:t>
            </a:r>
          </a:p>
        </p:txBody>
      </p:sp>
      <p:sp>
        <p:nvSpPr>
          <p:cNvPr id="29710" name="Oval 24">
            <a:extLst>
              <a:ext uri="{FF2B5EF4-FFF2-40B4-BE49-F238E27FC236}">
                <a16:creationId xmlns:a16="http://schemas.microsoft.com/office/drawing/2014/main" id="{BEEC8333-0234-43E6-8219-126C61E48F10}"/>
              </a:ext>
            </a:extLst>
          </p:cNvPr>
          <p:cNvSpPr>
            <a:spLocks noChangeArrowheads="1"/>
          </p:cNvSpPr>
          <p:nvPr/>
        </p:nvSpPr>
        <p:spPr bwMode="auto">
          <a:xfrm>
            <a:off x="4191000" y="1761876"/>
            <a:ext cx="329242" cy="295524"/>
          </a:xfrm>
          <a:prstGeom prst="ellipse">
            <a:avLst/>
          </a:prstGeom>
          <a:solidFill>
            <a:schemeClr val="bg1"/>
          </a:solidFill>
          <a:ln w="28575">
            <a:solidFill>
              <a:schemeClr val="accent2"/>
            </a:solidFill>
            <a:round/>
            <a:headEnd/>
            <a:tailEnd/>
          </a:ln>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82000"/>
              </a:lnSpc>
              <a:spcBef>
                <a:spcPct val="0"/>
              </a:spcBef>
              <a:buFont typeface="Times New Roman" panose="02020603050405020304" pitchFamily="18" charset="0"/>
              <a:buNone/>
            </a:pPr>
            <a:r>
              <a:rPr lang="en-US" altLang="en-US" b="0">
                <a:solidFill>
                  <a:schemeClr val="tx1"/>
                </a:solidFill>
              </a:rPr>
              <a:t>2</a:t>
            </a:r>
          </a:p>
        </p:txBody>
      </p:sp>
      <p:sp>
        <p:nvSpPr>
          <p:cNvPr id="29711" name="Oval 11">
            <a:extLst>
              <a:ext uri="{FF2B5EF4-FFF2-40B4-BE49-F238E27FC236}">
                <a16:creationId xmlns:a16="http://schemas.microsoft.com/office/drawing/2014/main" id="{90C75E65-2242-4E95-BED6-5D7CBF9C8C9D}"/>
              </a:ext>
            </a:extLst>
          </p:cNvPr>
          <p:cNvSpPr>
            <a:spLocks noChangeArrowheads="1"/>
          </p:cNvSpPr>
          <p:nvPr/>
        </p:nvSpPr>
        <p:spPr bwMode="auto">
          <a:xfrm>
            <a:off x="5105400" y="3733800"/>
            <a:ext cx="381000" cy="304800"/>
          </a:xfrm>
          <a:prstGeom prst="ellipse">
            <a:avLst/>
          </a:prstGeom>
          <a:solidFill>
            <a:schemeClr val="bg1"/>
          </a:solidFill>
          <a:ln w="28575">
            <a:solidFill>
              <a:srgbClr val="339933"/>
            </a:solidFill>
            <a:round/>
            <a:headEnd/>
            <a:tailEnd/>
          </a:ln>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82000"/>
              </a:lnSpc>
              <a:spcBef>
                <a:spcPct val="0"/>
              </a:spcBef>
              <a:buFont typeface="Times New Roman" panose="02020603050405020304" pitchFamily="18" charset="0"/>
              <a:buNone/>
            </a:pPr>
            <a:r>
              <a:rPr lang="en-US" altLang="en-US" b="0"/>
              <a:t>3</a:t>
            </a:r>
          </a:p>
        </p:txBody>
      </p:sp>
      <p:sp>
        <p:nvSpPr>
          <p:cNvPr id="29712" name="Oval 62">
            <a:extLst>
              <a:ext uri="{FF2B5EF4-FFF2-40B4-BE49-F238E27FC236}">
                <a16:creationId xmlns:a16="http://schemas.microsoft.com/office/drawing/2014/main" id="{56920AEB-B777-4677-A22B-72BC4FF42705}"/>
              </a:ext>
            </a:extLst>
          </p:cNvPr>
          <p:cNvSpPr>
            <a:spLocks noChangeArrowheads="1"/>
          </p:cNvSpPr>
          <p:nvPr/>
        </p:nvSpPr>
        <p:spPr bwMode="auto">
          <a:xfrm>
            <a:off x="5105400" y="4724400"/>
            <a:ext cx="381000" cy="304800"/>
          </a:xfrm>
          <a:prstGeom prst="ellipse">
            <a:avLst/>
          </a:prstGeom>
          <a:solidFill>
            <a:schemeClr val="bg1"/>
          </a:solidFill>
          <a:ln w="28575">
            <a:solidFill>
              <a:srgbClr val="FF9900"/>
            </a:solidFill>
            <a:round/>
            <a:headEnd/>
            <a:tailEnd/>
          </a:ln>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82000"/>
              </a:lnSpc>
              <a:spcBef>
                <a:spcPct val="0"/>
              </a:spcBef>
              <a:buFont typeface="Times New Roman" panose="02020603050405020304" pitchFamily="18" charset="0"/>
              <a:buNone/>
            </a:pPr>
            <a:r>
              <a:rPr lang="en-US" altLang="en-US" b="0"/>
              <a:t>4</a:t>
            </a:r>
          </a:p>
        </p:txBody>
      </p:sp>
      <p:sp>
        <p:nvSpPr>
          <p:cNvPr id="29713" name="Oval 56">
            <a:extLst>
              <a:ext uri="{FF2B5EF4-FFF2-40B4-BE49-F238E27FC236}">
                <a16:creationId xmlns:a16="http://schemas.microsoft.com/office/drawing/2014/main" id="{8C3F6E0B-1E47-4A29-BF45-D30795A0E59A}"/>
              </a:ext>
            </a:extLst>
          </p:cNvPr>
          <p:cNvSpPr>
            <a:spLocks noChangeArrowheads="1"/>
          </p:cNvSpPr>
          <p:nvPr/>
        </p:nvSpPr>
        <p:spPr bwMode="auto">
          <a:xfrm>
            <a:off x="5105400" y="5181600"/>
            <a:ext cx="381000" cy="304800"/>
          </a:xfrm>
          <a:prstGeom prst="ellipse">
            <a:avLst/>
          </a:prstGeom>
          <a:noFill/>
          <a:ln w="28575">
            <a:solidFill>
              <a:srgbClr val="FF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82000"/>
              </a:lnSpc>
              <a:spcBef>
                <a:spcPct val="0"/>
              </a:spcBef>
              <a:buFont typeface="Times New Roman" panose="02020603050405020304" pitchFamily="18" charset="0"/>
              <a:buNone/>
            </a:pPr>
            <a:r>
              <a:rPr lang="en-US" altLang="en-US" b="0"/>
              <a:t>5</a:t>
            </a:r>
          </a:p>
        </p:txBody>
      </p:sp>
      <p:sp>
        <p:nvSpPr>
          <p:cNvPr id="29714" name="AutoShape 26">
            <a:extLst>
              <a:ext uri="{FF2B5EF4-FFF2-40B4-BE49-F238E27FC236}">
                <a16:creationId xmlns:a16="http://schemas.microsoft.com/office/drawing/2014/main" id="{8F6CAC06-78D9-441E-B4E8-9FD220BD0AF9}"/>
              </a:ext>
            </a:extLst>
          </p:cNvPr>
          <p:cNvSpPr>
            <a:spLocks noChangeArrowheads="1"/>
          </p:cNvSpPr>
          <p:nvPr/>
        </p:nvSpPr>
        <p:spPr bwMode="auto">
          <a:xfrm rot="19347810">
            <a:off x="3925954" y="2462881"/>
            <a:ext cx="263393" cy="517167"/>
          </a:xfrm>
          <a:prstGeom prst="upArrow">
            <a:avLst>
              <a:gd name="adj1" fmla="val 25148"/>
              <a:gd name="adj2" fmla="val 98178"/>
            </a:avLst>
          </a:prstGeom>
          <a:solidFill>
            <a:schemeClr val="accent2"/>
          </a:solidFill>
          <a:ln w="9525">
            <a:solidFill>
              <a:schemeClr val="tx1"/>
            </a:solidFill>
            <a:miter lim="800000"/>
            <a:headEnd/>
            <a:tailEnd/>
          </a:ln>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82000"/>
              </a:lnSpc>
              <a:spcBef>
                <a:spcPct val="0"/>
              </a:spcBef>
              <a:buFont typeface="Times New Roman" panose="02020603050405020304" pitchFamily="18" charset="0"/>
              <a:buNone/>
            </a:pPr>
            <a:endParaRPr lang="en-US" altLang="en-US" b="0">
              <a:solidFill>
                <a:schemeClr val="tx1"/>
              </a:solidFill>
            </a:endParaRPr>
          </a:p>
        </p:txBody>
      </p:sp>
      <p:sp>
        <p:nvSpPr>
          <p:cNvPr id="22" name="TextBox 21">
            <a:extLst>
              <a:ext uri="{FF2B5EF4-FFF2-40B4-BE49-F238E27FC236}">
                <a16:creationId xmlns:a16="http://schemas.microsoft.com/office/drawing/2014/main" id="{7FA21E7E-AB1B-46B8-8754-3445D775C293}"/>
              </a:ext>
            </a:extLst>
          </p:cNvPr>
          <p:cNvSpPr txBox="1"/>
          <p:nvPr/>
        </p:nvSpPr>
        <p:spPr>
          <a:xfrm>
            <a:off x="5486400" y="3724275"/>
            <a:ext cx="2133600" cy="1077218"/>
          </a:xfrm>
          <a:prstGeom prst="rect">
            <a:avLst/>
          </a:prstGeom>
          <a:noFill/>
        </p:spPr>
        <p:txBody>
          <a:bodyPr>
            <a:spAutoFit/>
          </a:bodyPr>
          <a:lstStyle/>
          <a:p>
            <a:pPr>
              <a:buClr>
                <a:srgbClr val="000000"/>
              </a:buClr>
              <a:buSzPct val="100000"/>
              <a:buFont typeface="Times New Roman" charset="0"/>
              <a:buNone/>
              <a:defRPr/>
            </a:pPr>
            <a:r>
              <a:rPr lang="en-US" sz="1600" dirty="0">
                <a:solidFill>
                  <a:srgbClr val="000000"/>
                </a:solidFill>
                <a:latin typeface="+mj-lt"/>
                <a:ea typeface="ＭＳ Ｐゴシック" charset="0"/>
              </a:rPr>
              <a:t>Fill in names for files or use default (</a:t>
            </a:r>
            <a:r>
              <a:rPr lang="en-US" sz="1600" dirty="0" err="1">
                <a:solidFill>
                  <a:srgbClr val="000000"/>
                </a:solidFill>
                <a:latin typeface="+mj-lt"/>
                <a:ea typeface="ＭＳ Ｐゴシック" charset="0"/>
              </a:rPr>
              <a:t>sculpt_parallel</a:t>
            </a:r>
            <a:r>
              <a:rPr lang="en-US" sz="1600" dirty="0">
                <a:solidFill>
                  <a:srgbClr val="000000"/>
                </a:solidFill>
                <a:latin typeface="+mj-lt"/>
                <a:ea typeface="ＭＳ Ｐゴシック" charset="0"/>
              </a:rPr>
              <a:t>)</a:t>
            </a:r>
          </a:p>
        </p:txBody>
      </p:sp>
      <p:sp>
        <p:nvSpPr>
          <p:cNvPr id="29716" name="Oval 11">
            <a:extLst>
              <a:ext uri="{FF2B5EF4-FFF2-40B4-BE49-F238E27FC236}">
                <a16:creationId xmlns:a16="http://schemas.microsoft.com/office/drawing/2014/main" id="{201EAAEB-A40A-4312-BFB8-93B4E9A33026}"/>
              </a:ext>
            </a:extLst>
          </p:cNvPr>
          <p:cNvSpPr>
            <a:spLocks noChangeArrowheads="1"/>
          </p:cNvSpPr>
          <p:nvPr/>
        </p:nvSpPr>
        <p:spPr bwMode="auto">
          <a:xfrm>
            <a:off x="4267200" y="2752476"/>
            <a:ext cx="329242" cy="295524"/>
          </a:xfrm>
          <a:prstGeom prst="ellipse">
            <a:avLst/>
          </a:prstGeom>
          <a:solidFill>
            <a:schemeClr val="bg1"/>
          </a:solidFill>
          <a:ln w="28575">
            <a:solidFill>
              <a:srgbClr val="339933"/>
            </a:solidFill>
            <a:round/>
            <a:headEnd/>
            <a:tailEnd/>
          </a:ln>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82000"/>
              </a:lnSpc>
              <a:spcBef>
                <a:spcPct val="0"/>
              </a:spcBef>
              <a:buFont typeface="Times New Roman" panose="02020603050405020304" pitchFamily="18" charset="0"/>
              <a:buNone/>
            </a:pPr>
            <a:r>
              <a:rPr lang="en-US" altLang="en-US" b="0"/>
              <a:t>3</a:t>
            </a:r>
          </a:p>
        </p:txBody>
      </p:sp>
      <p:sp>
        <p:nvSpPr>
          <p:cNvPr id="29717" name="AutoShape 26">
            <a:extLst>
              <a:ext uri="{FF2B5EF4-FFF2-40B4-BE49-F238E27FC236}">
                <a16:creationId xmlns:a16="http://schemas.microsoft.com/office/drawing/2014/main" id="{40632BF5-86F7-4C54-8542-6AD5FE2D5FD1}"/>
              </a:ext>
            </a:extLst>
          </p:cNvPr>
          <p:cNvSpPr>
            <a:spLocks noChangeArrowheads="1"/>
          </p:cNvSpPr>
          <p:nvPr/>
        </p:nvSpPr>
        <p:spPr bwMode="auto">
          <a:xfrm rot="19347810">
            <a:off x="2230122" y="2941817"/>
            <a:ext cx="263393" cy="517167"/>
          </a:xfrm>
          <a:prstGeom prst="upArrow">
            <a:avLst>
              <a:gd name="adj1" fmla="val 25148"/>
              <a:gd name="adj2" fmla="val 98178"/>
            </a:avLst>
          </a:prstGeom>
          <a:solidFill>
            <a:schemeClr val="accent2"/>
          </a:solidFill>
          <a:ln w="9525">
            <a:solidFill>
              <a:schemeClr val="tx1"/>
            </a:solidFill>
            <a:miter lim="800000"/>
            <a:headEnd/>
            <a:tailEnd/>
          </a:ln>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82000"/>
              </a:lnSpc>
              <a:spcBef>
                <a:spcPct val="0"/>
              </a:spcBef>
              <a:buFont typeface="Times New Roman" panose="02020603050405020304" pitchFamily="18" charset="0"/>
              <a:buNone/>
            </a:pPr>
            <a:endParaRPr lang="en-US" altLang="en-US" b="0">
              <a:solidFill>
                <a:schemeClr val="tx1"/>
              </a:solidFill>
            </a:endParaRPr>
          </a:p>
        </p:txBody>
      </p:sp>
      <p:sp>
        <p:nvSpPr>
          <p:cNvPr id="29718" name="Oval 62">
            <a:extLst>
              <a:ext uri="{FF2B5EF4-FFF2-40B4-BE49-F238E27FC236}">
                <a16:creationId xmlns:a16="http://schemas.microsoft.com/office/drawing/2014/main" id="{C1DACDC0-BE17-4462-80CA-53D61D1FE13A}"/>
              </a:ext>
            </a:extLst>
          </p:cNvPr>
          <p:cNvSpPr>
            <a:spLocks noChangeArrowheads="1"/>
          </p:cNvSpPr>
          <p:nvPr/>
        </p:nvSpPr>
        <p:spPr bwMode="auto">
          <a:xfrm>
            <a:off x="2590800" y="3057276"/>
            <a:ext cx="329242" cy="295524"/>
          </a:xfrm>
          <a:prstGeom prst="ellipse">
            <a:avLst/>
          </a:prstGeom>
          <a:solidFill>
            <a:schemeClr val="bg1"/>
          </a:solidFill>
          <a:ln w="28575">
            <a:solidFill>
              <a:srgbClr val="FF9900"/>
            </a:solidFill>
            <a:round/>
            <a:headEnd/>
            <a:tailEnd/>
          </a:ln>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82000"/>
              </a:lnSpc>
              <a:spcBef>
                <a:spcPct val="0"/>
              </a:spcBef>
              <a:buFont typeface="Times New Roman" panose="02020603050405020304" pitchFamily="18" charset="0"/>
              <a:buNone/>
            </a:pPr>
            <a:r>
              <a:rPr lang="en-US" altLang="en-US" b="0"/>
              <a:t>4</a:t>
            </a:r>
          </a:p>
        </p:txBody>
      </p:sp>
      <p:sp>
        <p:nvSpPr>
          <p:cNvPr id="26" name="TextBox 25">
            <a:extLst>
              <a:ext uri="{FF2B5EF4-FFF2-40B4-BE49-F238E27FC236}">
                <a16:creationId xmlns:a16="http://schemas.microsoft.com/office/drawing/2014/main" id="{B2923566-F2F6-492C-A64C-CBDFECE95D6B}"/>
              </a:ext>
            </a:extLst>
          </p:cNvPr>
          <p:cNvSpPr txBox="1"/>
          <p:nvPr/>
        </p:nvSpPr>
        <p:spPr>
          <a:xfrm>
            <a:off x="5486400" y="4659313"/>
            <a:ext cx="3733800" cy="338554"/>
          </a:xfrm>
          <a:prstGeom prst="rect">
            <a:avLst/>
          </a:prstGeom>
          <a:noFill/>
        </p:spPr>
        <p:txBody>
          <a:bodyPr>
            <a:spAutoFit/>
          </a:bodyPr>
          <a:lstStyle/>
          <a:p>
            <a:pPr>
              <a:buClr>
                <a:srgbClr val="000000"/>
              </a:buClr>
              <a:buSzPct val="100000"/>
              <a:buFont typeface="Times New Roman" charset="0"/>
              <a:buNone/>
              <a:defRPr/>
            </a:pPr>
            <a:r>
              <a:rPr lang="en-US" sz="1600" dirty="0">
                <a:solidFill>
                  <a:srgbClr val="000000"/>
                </a:solidFill>
                <a:latin typeface="+mj-lt"/>
                <a:ea typeface="ＭＳ Ｐゴシック" charset="0"/>
              </a:rPr>
              <a:t>Select Do Not Run Sculpt</a:t>
            </a:r>
          </a:p>
        </p:txBody>
      </p:sp>
      <p:sp>
        <p:nvSpPr>
          <p:cNvPr id="29720" name="AutoShape 26">
            <a:extLst>
              <a:ext uri="{FF2B5EF4-FFF2-40B4-BE49-F238E27FC236}">
                <a16:creationId xmlns:a16="http://schemas.microsoft.com/office/drawing/2014/main" id="{D2DBB959-24E1-48E2-B5AC-C0C73CC98770}"/>
              </a:ext>
            </a:extLst>
          </p:cNvPr>
          <p:cNvSpPr>
            <a:spLocks noChangeArrowheads="1"/>
          </p:cNvSpPr>
          <p:nvPr/>
        </p:nvSpPr>
        <p:spPr bwMode="auto">
          <a:xfrm rot="8381543">
            <a:off x="3515366" y="6053849"/>
            <a:ext cx="263393" cy="517167"/>
          </a:xfrm>
          <a:prstGeom prst="upArrow">
            <a:avLst>
              <a:gd name="adj1" fmla="val 25148"/>
              <a:gd name="adj2" fmla="val 98178"/>
            </a:avLst>
          </a:prstGeom>
          <a:solidFill>
            <a:schemeClr val="accent2"/>
          </a:solidFill>
          <a:ln w="9525">
            <a:solidFill>
              <a:schemeClr val="tx1"/>
            </a:solidFill>
            <a:miter lim="800000"/>
            <a:headEnd/>
            <a:tailEnd/>
          </a:ln>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82000"/>
              </a:lnSpc>
              <a:spcBef>
                <a:spcPct val="0"/>
              </a:spcBef>
              <a:buFont typeface="Times New Roman" panose="02020603050405020304" pitchFamily="18" charset="0"/>
              <a:buNone/>
            </a:pPr>
            <a:endParaRPr lang="en-US" altLang="en-US" b="0">
              <a:solidFill>
                <a:schemeClr val="tx1"/>
              </a:solidFill>
            </a:endParaRPr>
          </a:p>
        </p:txBody>
      </p:sp>
      <p:sp>
        <p:nvSpPr>
          <p:cNvPr id="28" name="TextBox 27">
            <a:extLst>
              <a:ext uri="{FF2B5EF4-FFF2-40B4-BE49-F238E27FC236}">
                <a16:creationId xmlns:a16="http://schemas.microsoft.com/office/drawing/2014/main" id="{C1279FD7-D575-459A-87E1-777F4B03A002}"/>
              </a:ext>
            </a:extLst>
          </p:cNvPr>
          <p:cNvSpPr txBox="1"/>
          <p:nvPr/>
        </p:nvSpPr>
        <p:spPr>
          <a:xfrm>
            <a:off x="5486400" y="5126038"/>
            <a:ext cx="3733800" cy="338554"/>
          </a:xfrm>
          <a:prstGeom prst="rect">
            <a:avLst/>
          </a:prstGeom>
          <a:noFill/>
        </p:spPr>
        <p:txBody>
          <a:bodyPr>
            <a:spAutoFit/>
          </a:bodyPr>
          <a:lstStyle/>
          <a:p>
            <a:pPr>
              <a:buClr>
                <a:srgbClr val="000000"/>
              </a:buClr>
              <a:buSzPct val="100000"/>
              <a:buFont typeface="Times New Roman" charset="0"/>
              <a:buNone/>
              <a:defRPr/>
            </a:pPr>
            <a:r>
              <a:rPr lang="en-US" sz="1600" dirty="0">
                <a:solidFill>
                  <a:srgbClr val="000000"/>
                </a:solidFill>
                <a:latin typeface="+mj-lt"/>
                <a:ea typeface="ＭＳ Ｐゴシック" charset="0"/>
              </a:rPr>
              <a:t>Click Mesh</a:t>
            </a:r>
          </a:p>
        </p:txBody>
      </p:sp>
      <p:sp>
        <p:nvSpPr>
          <p:cNvPr id="29" name="TextBox 28">
            <a:extLst>
              <a:ext uri="{FF2B5EF4-FFF2-40B4-BE49-F238E27FC236}">
                <a16:creationId xmlns:a16="http://schemas.microsoft.com/office/drawing/2014/main" id="{9BF30AAD-50BF-452B-BA4B-DAEA8B93635A}"/>
              </a:ext>
            </a:extLst>
          </p:cNvPr>
          <p:cNvSpPr txBox="1"/>
          <p:nvPr/>
        </p:nvSpPr>
        <p:spPr>
          <a:xfrm>
            <a:off x="5029200" y="5638801"/>
            <a:ext cx="5562600" cy="1200329"/>
          </a:xfrm>
          <a:prstGeom prst="rect">
            <a:avLst/>
          </a:prstGeom>
          <a:noFill/>
        </p:spPr>
        <p:txBody>
          <a:bodyPr>
            <a:spAutoFit/>
          </a:bodyPr>
          <a:lstStyle/>
          <a:p>
            <a:pPr>
              <a:buClr>
                <a:srgbClr val="000000"/>
              </a:buClr>
              <a:buSzPct val="100000"/>
              <a:buFont typeface="Times New Roman" charset="0"/>
              <a:buNone/>
              <a:defRPr/>
            </a:pPr>
            <a:r>
              <a:rPr lang="en-US" dirty="0">
                <a:solidFill>
                  <a:srgbClr val="000000"/>
                </a:solidFill>
                <a:latin typeface="+mj-lt"/>
                <a:ea typeface="ＭＳ Ｐゴシック" charset="0"/>
              </a:rPr>
              <a:t>With the </a:t>
            </a:r>
            <a:r>
              <a:rPr lang="en-US" i="1" dirty="0">
                <a:solidFill>
                  <a:srgbClr val="000000"/>
                </a:solidFill>
                <a:latin typeface="+mj-lt"/>
                <a:ea typeface="ＭＳ Ｐゴシック" charset="0"/>
              </a:rPr>
              <a:t>Do Not Run Sculpt</a:t>
            </a:r>
            <a:r>
              <a:rPr lang="en-US" dirty="0">
                <a:solidFill>
                  <a:srgbClr val="000000"/>
                </a:solidFill>
                <a:latin typeface="+mj-lt"/>
                <a:ea typeface="ＭＳ Ｐゴシック" charset="0"/>
              </a:rPr>
              <a:t> option, no mesh will be generated.  Instead the batch input files will be written to your working directory</a:t>
            </a:r>
          </a:p>
        </p:txBody>
      </p:sp>
      <p:sp>
        <p:nvSpPr>
          <p:cNvPr id="29723" name="Oval 56">
            <a:extLst>
              <a:ext uri="{FF2B5EF4-FFF2-40B4-BE49-F238E27FC236}">
                <a16:creationId xmlns:a16="http://schemas.microsoft.com/office/drawing/2014/main" id="{E7B78D97-D323-4829-9787-7F4811844CC0}"/>
              </a:ext>
            </a:extLst>
          </p:cNvPr>
          <p:cNvSpPr>
            <a:spLocks noChangeArrowheads="1"/>
          </p:cNvSpPr>
          <p:nvPr/>
        </p:nvSpPr>
        <p:spPr bwMode="auto">
          <a:xfrm>
            <a:off x="3136900" y="6149726"/>
            <a:ext cx="329242" cy="295524"/>
          </a:xfrm>
          <a:prstGeom prst="ellipse">
            <a:avLst/>
          </a:prstGeom>
          <a:noFill/>
          <a:ln w="28575">
            <a:solidFill>
              <a:srgbClr val="FF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82000"/>
              </a:lnSpc>
              <a:spcBef>
                <a:spcPct val="0"/>
              </a:spcBef>
              <a:buFont typeface="Times New Roman" panose="02020603050405020304" pitchFamily="18" charset="0"/>
              <a:buNone/>
            </a:pPr>
            <a:r>
              <a:rPr lang="en-US" altLang="en-US" b="0"/>
              <a:t>5</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014F8F79-AE72-47CF-8AC8-9932A1C6C41D}"/>
              </a:ext>
            </a:extLst>
          </p:cNvPr>
          <p:cNvSpPr>
            <a:spLocks noGrp="1" noChangeArrowheads="1"/>
          </p:cNvSpPr>
          <p:nvPr>
            <p:ph type="title" idx="4294967295"/>
          </p:nvPr>
        </p:nvSpPr>
        <p:spPr>
          <a:xfrm>
            <a:off x="1524001" y="515145"/>
            <a:ext cx="6784975" cy="849313"/>
          </a:xfrm>
        </p:spPr>
        <p:txBody>
          <a:bodyPr/>
          <a:lstStyle/>
          <a:p>
            <a:r>
              <a:rPr lang="en-US" altLang="en-US" dirty="0"/>
              <a:t>Running Sculpt in Batch</a:t>
            </a:r>
          </a:p>
        </p:txBody>
      </p:sp>
      <p:pic>
        <p:nvPicPr>
          <p:cNvPr id="4" name="Picture 3">
            <a:extLst>
              <a:ext uri="{FF2B5EF4-FFF2-40B4-BE49-F238E27FC236}">
                <a16:creationId xmlns:a16="http://schemas.microsoft.com/office/drawing/2014/main" id="{8886F945-DE28-41C2-BFFC-3C57E92792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429000"/>
            <a:ext cx="7099300" cy="13716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F5F7EE0-E653-472F-966D-0916EC5525C0}"/>
              </a:ext>
            </a:extLst>
          </p:cNvPr>
          <p:cNvSpPr txBox="1"/>
          <p:nvPr/>
        </p:nvSpPr>
        <p:spPr>
          <a:xfrm>
            <a:off x="1981200" y="1295401"/>
            <a:ext cx="6477000" cy="646331"/>
          </a:xfrm>
          <a:prstGeom prst="rect">
            <a:avLst/>
          </a:prstGeom>
          <a:noFill/>
        </p:spPr>
        <p:txBody>
          <a:bodyPr>
            <a:spAutoFit/>
          </a:bodyPr>
          <a:lstStyle/>
          <a:p>
            <a:pPr>
              <a:buClr>
                <a:srgbClr val="000000"/>
              </a:buClr>
              <a:buSzPct val="100000"/>
              <a:buFont typeface="Times New Roman" charset="0"/>
              <a:buNone/>
              <a:defRPr/>
            </a:pPr>
            <a:r>
              <a:rPr lang="en-US" dirty="0">
                <a:solidFill>
                  <a:srgbClr val="000000"/>
                </a:solidFill>
                <a:latin typeface="+mj-lt"/>
                <a:ea typeface="ＭＳ Ｐゴシック" charset="0"/>
              </a:rPr>
              <a:t>In your working directory you should see the following files</a:t>
            </a:r>
          </a:p>
        </p:txBody>
      </p:sp>
      <p:sp>
        <p:nvSpPr>
          <p:cNvPr id="6" name="TextBox 5">
            <a:extLst>
              <a:ext uri="{FF2B5EF4-FFF2-40B4-BE49-F238E27FC236}">
                <a16:creationId xmlns:a16="http://schemas.microsoft.com/office/drawing/2014/main" id="{F54E1966-033E-4CE4-ACD9-E0090CE56ADE}"/>
              </a:ext>
            </a:extLst>
          </p:cNvPr>
          <p:cNvSpPr txBox="1"/>
          <p:nvPr/>
        </p:nvSpPr>
        <p:spPr>
          <a:xfrm>
            <a:off x="6019800" y="1752600"/>
            <a:ext cx="4038600" cy="923330"/>
          </a:xfrm>
          <a:prstGeom prst="rect">
            <a:avLst/>
          </a:prstGeom>
          <a:noFill/>
        </p:spPr>
        <p:txBody>
          <a:bodyPr>
            <a:spAutoFit/>
          </a:bodyPr>
          <a:lstStyle/>
          <a:p>
            <a:pPr>
              <a:buClr>
                <a:srgbClr val="000000"/>
              </a:buClr>
              <a:buSzPct val="100000"/>
              <a:buFont typeface="Times New Roman" charset="0"/>
              <a:buNone/>
              <a:defRPr/>
            </a:pPr>
            <a:r>
              <a:rPr lang="en-US" b="1" dirty="0">
                <a:solidFill>
                  <a:srgbClr val="000000"/>
                </a:solidFill>
                <a:latin typeface="+mj-lt"/>
                <a:ea typeface="ＭＳ Ｐゴシック" charset="0"/>
              </a:rPr>
              <a:t>Diatom File</a:t>
            </a:r>
            <a:r>
              <a:rPr lang="en-US" dirty="0">
                <a:solidFill>
                  <a:srgbClr val="000000"/>
                </a:solidFill>
                <a:latin typeface="+mj-lt"/>
                <a:ea typeface="ＭＳ Ｐゴシック" charset="0"/>
              </a:rPr>
              <a:t>: Contains a list of all geometry used as input to Sculpt</a:t>
            </a:r>
          </a:p>
        </p:txBody>
      </p:sp>
      <p:sp>
        <p:nvSpPr>
          <p:cNvPr id="7" name="TextBox 6">
            <a:extLst>
              <a:ext uri="{FF2B5EF4-FFF2-40B4-BE49-F238E27FC236}">
                <a16:creationId xmlns:a16="http://schemas.microsoft.com/office/drawing/2014/main" id="{2F20085F-16CC-490B-BF9E-A2D49B896E30}"/>
              </a:ext>
            </a:extLst>
          </p:cNvPr>
          <p:cNvSpPr txBox="1"/>
          <p:nvPr/>
        </p:nvSpPr>
        <p:spPr>
          <a:xfrm>
            <a:off x="3200400" y="2514600"/>
            <a:ext cx="4191000" cy="923330"/>
          </a:xfrm>
          <a:prstGeom prst="rect">
            <a:avLst/>
          </a:prstGeom>
          <a:noFill/>
        </p:spPr>
        <p:txBody>
          <a:bodyPr>
            <a:spAutoFit/>
          </a:bodyPr>
          <a:lstStyle/>
          <a:p>
            <a:pPr>
              <a:buClr>
                <a:srgbClr val="000000"/>
              </a:buClr>
              <a:buSzPct val="100000"/>
              <a:buFont typeface="Times New Roman" charset="0"/>
              <a:buNone/>
              <a:defRPr/>
            </a:pPr>
            <a:r>
              <a:rPr lang="en-US" b="1" dirty="0">
                <a:solidFill>
                  <a:srgbClr val="000000"/>
                </a:solidFill>
                <a:latin typeface="+mj-lt"/>
                <a:ea typeface="ＭＳ Ｐゴシック" charset="0"/>
              </a:rPr>
              <a:t>Input File</a:t>
            </a:r>
            <a:r>
              <a:rPr lang="en-US" dirty="0">
                <a:solidFill>
                  <a:srgbClr val="000000"/>
                </a:solidFill>
                <a:latin typeface="+mj-lt"/>
                <a:ea typeface="ＭＳ Ｐゴシック" charset="0"/>
              </a:rPr>
              <a:t>: Contains a human readable form of all input parameters to sculpt</a:t>
            </a:r>
          </a:p>
        </p:txBody>
      </p:sp>
      <p:sp>
        <p:nvSpPr>
          <p:cNvPr id="8" name="TextBox 7">
            <a:extLst>
              <a:ext uri="{FF2B5EF4-FFF2-40B4-BE49-F238E27FC236}">
                <a16:creationId xmlns:a16="http://schemas.microsoft.com/office/drawing/2014/main" id="{E37133D5-0F12-4820-8B3E-098ABF82873A}"/>
              </a:ext>
            </a:extLst>
          </p:cNvPr>
          <p:cNvSpPr txBox="1"/>
          <p:nvPr/>
        </p:nvSpPr>
        <p:spPr>
          <a:xfrm>
            <a:off x="3429000" y="5105400"/>
            <a:ext cx="4419600" cy="923330"/>
          </a:xfrm>
          <a:prstGeom prst="rect">
            <a:avLst/>
          </a:prstGeom>
          <a:noFill/>
        </p:spPr>
        <p:txBody>
          <a:bodyPr>
            <a:spAutoFit/>
          </a:bodyPr>
          <a:lstStyle/>
          <a:p>
            <a:pPr>
              <a:buClr>
                <a:srgbClr val="000000"/>
              </a:buClr>
              <a:buSzPct val="100000"/>
              <a:buFont typeface="Times New Roman" charset="0"/>
              <a:buNone/>
              <a:defRPr/>
            </a:pPr>
            <a:r>
              <a:rPr lang="en-US" b="1" dirty="0">
                <a:solidFill>
                  <a:srgbClr val="000000"/>
                </a:solidFill>
                <a:latin typeface="+mj-lt"/>
                <a:ea typeface="ＭＳ Ｐゴシック" charset="0"/>
              </a:rPr>
              <a:t>Run File</a:t>
            </a:r>
            <a:r>
              <a:rPr lang="en-US" dirty="0">
                <a:solidFill>
                  <a:srgbClr val="000000"/>
                </a:solidFill>
                <a:latin typeface="+mj-lt"/>
                <a:ea typeface="ＭＳ Ｐゴシック" charset="0"/>
              </a:rPr>
              <a:t>: Contains a </a:t>
            </a:r>
            <a:r>
              <a:rPr lang="en-US" dirty="0" err="1">
                <a:solidFill>
                  <a:srgbClr val="000000"/>
                </a:solidFill>
                <a:latin typeface="+mj-lt"/>
                <a:ea typeface="ＭＳ Ｐゴシック" charset="0"/>
              </a:rPr>
              <a:t>unix</a:t>
            </a:r>
            <a:r>
              <a:rPr lang="en-US" dirty="0">
                <a:solidFill>
                  <a:srgbClr val="000000"/>
                </a:solidFill>
                <a:latin typeface="+mj-lt"/>
                <a:ea typeface="ＭＳ Ｐゴシック" charset="0"/>
              </a:rPr>
              <a:t> command line script to run sculpt with all parameters</a:t>
            </a:r>
          </a:p>
        </p:txBody>
      </p:sp>
      <p:sp>
        <p:nvSpPr>
          <p:cNvPr id="9" name="TextBox 8">
            <a:extLst>
              <a:ext uri="{FF2B5EF4-FFF2-40B4-BE49-F238E27FC236}">
                <a16:creationId xmlns:a16="http://schemas.microsoft.com/office/drawing/2014/main" id="{8D3A09ED-6B4A-47E3-8F55-17BF3B83479D}"/>
              </a:ext>
            </a:extLst>
          </p:cNvPr>
          <p:cNvSpPr txBox="1"/>
          <p:nvPr/>
        </p:nvSpPr>
        <p:spPr>
          <a:xfrm>
            <a:off x="5181600" y="6019801"/>
            <a:ext cx="4876800" cy="646113"/>
          </a:xfrm>
          <a:prstGeom prst="rect">
            <a:avLst/>
          </a:prstGeom>
          <a:noFill/>
        </p:spPr>
        <p:txBody>
          <a:bodyPr>
            <a:spAutoFit/>
          </a:bodyPr>
          <a:lstStyle/>
          <a:p>
            <a:pPr>
              <a:buClr>
                <a:srgbClr val="000000"/>
              </a:buClr>
              <a:buSzPct val="100000"/>
              <a:buFont typeface="Times New Roman" charset="0"/>
              <a:buNone/>
              <a:defRPr/>
            </a:pPr>
            <a:r>
              <a:rPr lang="en-US" b="1" dirty="0">
                <a:solidFill>
                  <a:srgbClr val="000000"/>
                </a:solidFill>
                <a:latin typeface="+mj-lt"/>
                <a:ea typeface="ＭＳ Ｐゴシック" charset="0"/>
              </a:rPr>
              <a:t>STL File</a:t>
            </a:r>
            <a:r>
              <a:rPr lang="en-US" dirty="0">
                <a:solidFill>
                  <a:srgbClr val="000000"/>
                </a:solidFill>
                <a:latin typeface="+mj-lt"/>
                <a:ea typeface="ＭＳ Ｐゴシック" charset="0"/>
              </a:rPr>
              <a:t>: Triangle-based geometry description. One per volume</a:t>
            </a:r>
          </a:p>
        </p:txBody>
      </p:sp>
      <p:cxnSp>
        <p:nvCxnSpPr>
          <p:cNvPr id="29706" name="Straight Arrow Connector 33">
            <a:extLst>
              <a:ext uri="{FF2B5EF4-FFF2-40B4-BE49-F238E27FC236}">
                <a16:creationId xmlns:a16="http://schemas.microsoft.com/office/drawing/2014/main" id="{984085A2-94BE-4BA5-A48D-0C84E4D7AA03}"/>
              </a:ext>
            </a:extLst>
          </p:cNvPr>
          <p:cNvCxnSpPr>
            <a:cxnSpLocks noChangeShapeType="1"/>
            <a:stCxn id="6" idx="2"/>
          </p:cNvCxnSpPr>
          <p:nvPr/>
        </p:nvCxnSpPr>
        <p:spPr bwMode="auto">
          <a:xfrm flipH="1">
            <a:off x="8001000" y="2675930"/>
            <a:ext cx="38100" cy="1134070"/>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707" name="Straight Arrow Connector 33">
            <a:extLst>
              <a:ext uri="{FF2B5EF4-FFF2-40B4-BE49-F238E27FC236}">
                <a16:creationId xmlns:a16="http://schemas.microsoft.com/office/drawing/2014/main" id="{2A38BF03-20C4-4A0A-A015-418457CE1BFD}"/>
              </a:ext>
            </a:extLst>
          </p:cNvPr>
          <p:cNvCxnSpPr>
            <a:cxnSpLocks noChangeShapeType="1"/>
            <a:stCxn id="7" idx="2"/>
          </p:cNvCxnSpPr>
          <p:nvPr/>
        </p:nvCxnSpPr>
        <p:spPr bwMode="auto">
          <a:xfrm>
            <a:off x="5295900" y="3437930"/>
            <a:ext cx="1714500" cy="600670"/>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708" name="Straight Arrow Connector 33">
            <a:extLst>
              <a:ext uri="{FF2B5EF4-FFF2-40B4-BE49-F238E27FC236}">
                <a16:creationId xmlns:a16="http://schemas.microsoft.com/office/drawing/2014/main" id="{062E17FD-5DFB-4AB9-80EC-2EA5531FA537}"/>
              </a:ext>
            </a:extLst>
          </p:cNvPr>
          <p:cNvCxnSpPr>
            <a:cxnSpLocks noChangeShapeType="1"/>
            <a:stCxn id="8" idx="0"/>
          </p:cNvCxnSpPr>
          <p:nvPr/>
        </p:nvCxnSpPr>
        <p:spPr bwMode="auto">
          <a:xfrm flipV="1">
            <a:off x="5638800" y="4343400"/>
            <a:ext cx="1371600" cy="762000"/>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709" name="Straight Arrow Connector 33">
            <a:extLst>
              <a:ext uri="{FF2B5EF4-FFF2-40B4-BE49-F238E27FC236}">
                <a16:creationId xmlns:a16="http://schemas.microsoft.com/office/drawing/2014/main" id="{573D4383-F2C4-4D35-9CEC-149C27AB9408}"/>
              </a:ext>
            </a:extLst>
          </p:cNvPr>
          <p:cNvCxnSpPr>
            <a:cxnSpLocks noChangeShapeType="1"/>
            <a:stCxn id="9" idx="0"/>
          </p:cNvCxnSpPr>
          <p:nvPr/>
        </p:nvCxnSpPr>
        <p:spPr bwMode="auto">
          <a:xfrm flipV="1">
            <a:off x="7620000" y="4572000"/>
            <a:ext cx="457200" cy="1447800"/>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C481EF44-DE14-4E10-93BD-8D9E4C83D785}"/>
              </a:ext>
            </a:extLst>
          </p:cNvPr>
          <p:cNvSpPr>
            <a:spLocks noGrp="1" noChangeArrowheads="1"/>
          </p:cNvSpPr>
          <p:nvPr>
            <p:ph type="title" idx="4294967295"/>
          </p:nvPr>
        </p:nvSpPr>
        <p:spPr>
          <a:xfrm>
            <a:off x="1524001" y="531813"/>
            <a:ext cx="6784975" cy="849313"/>
          </a:xfrm>
        </p:spPr>
        <p:txBody>
          <a:bodyPr/>
          <a:lstStyle/>
          <a:p>
            <a:r>
              <a:rPr lang="en-US" altLang="en-US" dirty="0"/>
              <a:t>Running Sculpt in Batch</a:t>
            </a:r>
          </a:p>
        </p:txBody>
      </p:sp>
      <p:pic>
        <p:nvPicPr>
          <p:cNvPr id="4" name="Picture 3">
            <a:extLst>
              <a:ext uri="{FF2B5EF4-FFF2-40B4-BE49-F238E27FC236}">
                <a16:creationId xmlns:a16="http://schemas.microsoft.com/office/drawing/2014/main" id="{26BAAD1B-1F4C-4D9B-87F3-D5F0A7F92D33}"/>
              </a:ext>
            </a:extLst>
          </p:cNvPr>
          <p:cNvPicPr>
            <a:picLocks noChangeAspect="1"/>
          </p:cNvPicPr>
          <p:nvPr/>
        </p:nvPicPr>
        <p:blipFill rotWithShape="1">
          <a:blip r:embed="rId2">
            <a:extLst>
              <a:ext uri="{28A0092B-C50C-407E-A947-70E740481C1C}">
                <a14:useLocalDpi xmlns:a14="http://schemas.microsoft.com/office/drawing/2010/main" val="0"/>
              </a:ext>
            </a:extLst>
          </a:blip>
          <a:srcRect t="7143"/>
          <a:stretch/>
        </p:blipFill>
        <p:spPr bwMode="auto">
          <a:xfrm>
            <a:off x="2057401" y="1752600"/>
            <a:ext cx="4227513" cy="39624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A014A3F-C7FD-408B-AFCA-7E10A6569DF0}"/>
              </a:ext>
            </a:extLst>
          </p:cNvPr>
          <p:cNvSpPr txBox="1"/>
          <p:nvPr/>
        </p:nvSpPr>
        <p:spPr>
          <a:xfrm>
            <a:off x="6629400" y="1447801"/>
            <a:ext cx="3505200" cy="646113"/>
          </a:xfrm>
          <a:prstGeom prst="rect">
            <a:avLst/>
          </a:prstGeom>
          <a:noFill/>
        </p:spPr>
        <p:txBody>
          <a:bodyPr>
            <a:spAutoFit/>
          </a:bodyPr>
          <a:lstStyle/>
          <a:p>
            <a:pPr>
              <a:buClr>
                <a:srgbClr val="000000"/>
              </a:buClr>
              <a:buSzPct val="100000"/>
              <a:buFont typeface="Times New Roman" charset="0"/>
              <a:buNone/>
              <a:defRPr/>
            </a:pPr>
            <a:r>
              <a:rPr lang="en-US" dirty="0">
                <a:solidFill>
                  <a:srgbClr val="000000"/>
                </a:solidFill>
                <a:latin typeface="+mj-lt"/>
                <a:ea typeface="ＭＳ Ｐゴシック" charset="0"/>
              </a:rPr>
              <a:t>Edit the </a:t>
            </a:r>
            <a:r>
              <a:rPr lang="en-US" b="1" dirty="0">
                <a:solidFill>
                  <a:srgbClr val="000000"/>
                </a:solidFill>
                <a:latin typeface="+mj-lt"/>
                <a:ea typeface="ＭＳ Ｐゴシック" charset="0"/>
              </a:rPr>
              <a:t>.</a:t>
            </a:r>
            <a:r>
              <a:rPr lang="en-US" b="1" dirty="0" err="1">
                <a:solidFill>
                  <a:srgbClr val="000000"/>
                </a:solidFill>
                <a:latin typeface="+mj-lt"/>
                <a:ea typeface="ＭＳ Ｐゴシック" charset="0"/>
              </a:rPr>
              <a:t>i</a:t>
            </a:r>
            <a:r>
              <a:rPr lang="en-US" dirty="0">
                <a:solidFill>
                  <a:srgbClr val="000000"/>
                </a:solidFill>
                <a:latin typeface="+mj-lt"/>
                <a:ea typeface="ＭＳ Ｐゴシック" charset="0"/>
              </a:rPr>
              <a:t> file to view the sculpt input parameters</a:t>
            </a:r>
          </a:p>
        </p:txBody>
      </p:sp>
      <p:sp>
        <p:nvSpPr>
          <p:cNvPr id="32773" name="TextBox 5">
            <a:extLst>
              <a:ext uri="{FF2B5EF4-FFF2-40B4-BE49-F238E27FC236}">
                <a16:creationId xmlns:a16="http://schemas.microsoft.com/office/drawing/2014/main" id="{19992E47-CF2B-4A89-993F-733B24A7EF75}"/>
              </a:ext>
            </a:extLst>
          </p:cNvPr>
          <p:cNvSpPr txBox="1">
            <a:spLocks noChangeArrowheads="1"/>
          </p:cNvSpPr>
          <p:nvPr/>
        </p:nvSpPr>
        <p:spPr bwMode="auto">
          <a:xfrm>
            <a:off x="6629400" y="2133601"/>
            <a:ext cx="3505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100000"/>
              </a:lnSpc>
              <a:spcBef>
                <a:spcPct val="0"/>
              </a:spcBef>
              <a:buFont typeface="Times New Roman" panose="02020603050405020304" pitchFamily="18" charset="0"/>
              <a:buNone/>
            </a:pPr>
            <a:r>
              <a:rPr lang="en-US" altLang="en-US" sz="1800" b="0" dirty="0"/>
              <a:t>For a description of parameters, use the –h option on the </a:t>
            </a:r>
            <a:r>
              <a:rPr lang="en-US" altLang="en-US" sz="1800" b="0" dirty="0" err="1"/>
              <a:t>unix</a:t>
            </a:r>
            <a:r>
              <a:rPr lang="en-US" altLang="en-US" sz="1800" b="0" dirty="0"/>
              <a:t> command line</a:t>
            </a:r>
          </a:p>
        </p:txBody>
      </p:sp>
      <p:sp>
        <p:nvSpPr>
          <p:cNvPr id="32774" name="TextBox 6">
            <a:extLst>
              <a:ext uri="{FF2B5EF4-FFF2-40B4-BE49-F238E27FC236}">
                <a16:creationId xmlns:a16="http://schemas.microsoft.com/office/drawing/2014/main" id="{BBAC64B9-0A58-4345-A9FF-CF63734C4DDA}"/>
              </a:ext>
            </a:extLst>
          </p:cNvPr>
          <p:cNvSpPr txBox="1">
            <a:spLocks noChangeArrowheads="1"/>
          </p:cNvSpPr>
          <p:nvPr/>
        </p:nvSpPr>
        <p:spPr bwMode="auto">
          <a:xfrm>
            <a:off x="6629400" y="3124201"/>
            <a:ext cx="3505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bg1"/>
                </a:solidFill>
                <a:latin typeface="Times New Roman" panose="02020603050405020304" pitchFamily="18" charset="0"/>
                <a:ea typeface="MS PGothic" panose="020B0600070205080204" pitchFamily="34" charset="-128"/>
              </a:defRPr>
            </a:lvl1pPr>
            <a:lvl2pPr marL="742950" indent="-285750">
              <a:defRPr sz="2400">
                <a:solidFill>
                  <a:schemeClr val="bg1"/>
                </a:solidFill>
                <a:latin typeface="Times New Roman" panose="02020603050405020304" pitchFamily="18" charset="0"/>
                <a:ea typeface="MS PGothic" panose="020B0600070205080204" pitchFamily="34" charset="-128"/>
              </a:defRPr>
            </a:lvl2pPr>
            <a:lvl3pPr marL="1143000" indent="-228600">
              <a:defRPr sz="2400">
                <a:solidFill>
                  <a:schemeClr val="bg1"/>
                </a:solidFill>
                <a:latin typeface="Times New Roman" panose="02020603050405020304" pitchFamily="18" charset="0"/>
                <a:ea typeface="MS PGothic" panose="020B0600070205080204" pitchFamily="34" charset="-128"/>
              </a:defRPr>
            </a:lvl3pPr>
            <a:lvl4pPr marL="1600200" indent="-228600">
              <a:defRPr sz="2400">
                <a:solidFill>
                  <a:schemeClr val="bg1"/>
                </a:solidFill>
                <a:latin typeface="Times New Roman" panose="02020603050405020304" pitchFamily="18" charset="0"/>
                <a:ea typeface="MS PGothic" panose="020B0600070205080204" pitchFamily="34" charset="-128"/>
              </a:defRPr>
            </a:lvl4pPr>
            <a:lvl5pPr marL="2057400" indent="-228600">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9pPr>
          </a:lstStyle>
          <a:p>
            <a:pPr>
              <a:buClr>
                <a:srgbClr val="000000"/>
              </a:buClr>
              <a:buSzPct val="100000"/>
              <a:buFont typeface="Times New Roman" panose="02020603050405020304" pitchFamily="18" charset="0"/>
              <a:buNone/>
            </a:pPr>
            <a:r>
              <a:rPr lang="en-US" altLang="en-US" sz="1800">
                <a:solidFill>
                  <a:srgbClr val="000000"/>
                </a:solidFill>
                <a:latin typeface="Arial" panose="020B0604020202020204" pitchFamily="34" charset="0"/>
              </a:rPr>
              <a:t>Type:</a:t>
            </a:r>
          </a:p>
          <a:p>
            <a:pPr>
              <a:buClr>
                <a:srgbClr val="000000"/>
              </a:buClr>
              <a:buSzPct val="100000"/>
              <a:buFont typeface="Times New Roman" panose="02020603050405020304" pitchFamily="18" charset="0"/>
              <a:buNone/>
            </a:pPr>
            <a:r>
              <a:rPr lang="en-US" altLang="en-US" sz="1800" b="1">
                <a:solidFill>
                  <a:srgbClr val="000000"/>
                </a:solidFill>
                <a:latin typeface="courier"/>
                <a:ea typeface="courier"/>
                <a:cs typeface="courier"/>
              </a:rPr>
              <a:t>sculpt</a:t>
            </a:r>
          </a:p>
        </p:txBody>
      </p:sp>
      <p:sp>
        <p:nvSpPr>
          <p:cNvPr id="32775" name="TextBox 7">
            <a:extLst>
              <a:ext uri="{FF2B5EF4-FFF2-40B4-BE49-F238E27FC236}">
                <a16:creationId xmlns:a16="http://schemas.microsoft.com/office/drawing/2014/main" id="{96A96FF7-5C5A-42CE-900F-3ED5857AA5DF}"/>
              </a:ext>
            </a:extLst>
          </p:cNvPr>
          <p:cNvSpPr txBox="1">
            <a:spLocks noChangeArrowheads="1"/>
          </p:cNvSpPr>
          <p:nvPr/>
        </p:nvSpPr>
        <p:spPr bwMode="auto">
          <a:xfrm>
            <a:off x="6629400" y="3810001"/>
            <a:ext cx="3505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100000"/>
              </a:lnSpc>
              <a:spcBef>
                <a:spcPct val="0"/>
              </a:spcBef>
              <a:buFont typeface="Times New Roman" panose="02020603050405020304" pitchFamily="18" charset="0"/>
              <a:buNone/>
            </a:pPr>
            <a:r>
              <a:rPr lang="en-US" altLang="en-US" sz="1800" b="0"/>
              <a:t>To see a summary of all sculpt options</a:t>
            </a:r>
            <a:endParaRPr lang="en-US" altLang="en-US" sz="1800" b="0">
              <a:latin typeface="courier"/>
            </a:endParaRPr>
          </a:p>
        </p:txBody>
      </p:sp>
      <p:sp>
        <p:nvSpPr>
          <p:cNvPr id="32776" name="TextBox 8">
            <a:extLst>
              <a:ext uri="{FF2B5EF4-FFF2-40B4-BE49-F238E27FC236}">
                <a16:creationId xmlns:a16="http://schemas.microsoft.com/office/drawing/2014/main" id="{8A5C3C8B-E124-4397-9EE6-FC91E3BFFACE}"/>
              </a:ext>
            </a:extLst>
          </p:cNvPr>
          <p:cNvSpPr txBox="1">
            <a:spLocks noChangeArrowheads="1"/>
          </p:cNvSpPr>
          <p:nvPr/>
        </p:nvSpPr>
        <p:spPr bwMode="auto">
          <a:xfrm>
            <a:off x="6629400" y="4495801"/>
            <a:ext cx="3505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100000"/>
              </a:lnSpc>
              <a:spcBef>
                <a:spcPct val="0"/>
              </a:spcBef>
              <a:buFont typeface="Times New Roman" panose="02020603050405020304" pitchFamily="18" charset="0"/>
              <a:buNone/>
            </a:pPr>
            <a:r>
              <a:rPr lang="en-US" altLang="en-US" sz="1800" b="0"/>
              <a:t>Type:</a:t>
            </a:r>
          </a:p>
          <a:p>
            <a:pPr>
              <a:lnSpc>
                <a:spcPct val="100000"/>
              </a:lnSpc>
              <a:spcBef>
                <a:spcPct val="0"/>
              </a:spcBef>
              <a:buFont typeface="Times New Roman" panose="02020603050405020304" pitchFamily="18" charset="0"/>
              <a:buNone/>
            </a:pPr>
            <a:r>
              <a:rPr lang="en-US" altLang="en-US" sz="1800">
                <a:latin typeface="courier"/>
              </a:rPr>
              <a:t>sculpt –h &lt;option&gt;</a:t>
            </a:r>
          </a:p>
        </p:txBody>
      </p:sp>
      <p:sp>
        <p:nvSpPr>
          <p:cNvPr id="32777" name="TextBox 9">
            <a:extLst>
              <a:ext uri="{FF2B5EF4-FFF2-40B4-BE49-F238E27FC236}">
                <a16:creationId xmlns:a16="http://schemas.microsoft.com/office/drawing/2014/main" id="{16FA3D9E-1E89-4838-8CA1-66F5E7FE73E4}"/>
              </a:ext>
            </a:extLst>
          </p:cNvPr>
          <p:cNvSpPr txBox="1">
            <a:spLocks noChangeArrowheads="1"/>
          </p:cNvSpPr>
          <p:nvPr/>
        </p:nvSpPr>
        <p:spPr bwMode="auto">
          <a:xfrm>
            <a:off x="6629400" y="5181601"/>
            <a:ext cx="3505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100000"/>
              </a:lnSpc>
              <a:spcBef>
                <a:spcPct val="0"/>
              </a:spcBef>
              <a:buFont typeface="Times New Roman" panose="02020603050405020304" pitchFamily="18" charset="0"/>
              <a:buNone/>
            </a:pPr>
            <a:r>
              <a:rPr lang="en-US" altLang="en-US" sz="1800" b="0"/>
              <a:t>To see help on the any sculpt option</a:t>
            </a:r>
            <a:endParaRPr lang="en-US" altLang="en-US" sz="1800" b="0">
              <a:latin typeface="courie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610B84E3-F1C3-4283-AE91-4A7DFEDD4975}"/>
              </a:ext>
            </a:extLst>
          </p:cNvPr>
          <p:cNvSpPr>
            <a:spLocks noGrp="1" noChangeArrowheads="1"/>
          </p:cNvSpPr>
          <p:nvPr>
            <p:ph type="title" idx="4294967295"/>
          </p:nvPr>
        </p:nvSpPr>
        <p:spPr>
          <a:xfrm>
            <a:off x="1560513" y="509476"/>
            <a:ext cx="6784975" cy="849313"/>
          </a:xfrm>
        </p:spPr>
        <p:txBody>
          <a:bodyPr/>
          <a:lstStyle/>
          <a:p>
            <a:r>
              <a:rPr lang="en-US" altLang="en-US" dirty="0"/>
              <a:t>Running Sculpt in Batch</a:t>
            </a:r>
          </a:p>
        </p:txBody>
      </p:sp>
      <p:sp>
        <p:nvSpPr>
          <p:cNvPr id="33795" name="TextBox 3">
            <a:extLst>
              <a:ext uri="{FF2B5EF4-FFF2-40B4-BE49-F238E27FC236}">
                <a16:creationId xmlns:a16="http://schemas.microsoft.com/office/drawing/2014/main" id="{7929F4A5-7754-4DA8-BECD-CC8ACB9A03E7}"/>
              </a:ext>
            </a:extLst>
          </p:cNvPr>
          <p:cNvSpPr txBox="1">
            <a:spLocks noChangeArrowheads="1"/>
          </p:cNvSpPr>
          <p:nvPr/>
        </p:nvSpPr>
        <p:spPr bwMode="auto">
          <a:xfrm>
            <a:off x="2057400" y="1371601"/>
            <a:ext cx="5791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100000"/>
              </a:lnSpc>
              <a:spcBef>
                <a:spcPct val="0"/>
              </a:spcBef>
              <a:buFont typeface="Times New Roman" panose="02020603050405020304" pitchFamily="18" charset="0"/>
              <a:buNone/>
            </a:pPr>
            <a:r>
              <a:rPr lang="en-US" altLang="en-US" sz="1800" b="0"/>
              <a:t>To run sculpt in batch:</a:t>
            </a:r>
          </a:p>
          <a:p>
            <a:pPr>
              <a:lnSpc>
                <a:spcPct val="100000"/>
              </a:lnSpc>
              <a:spcBef>
                <a:spcPct val="0"/>
              </a:spcBef>
              <a:buFont typeface="Times New Roman" panose="02020603050405020304" pitchFamily="18" charset="0"/>
              <a:buNone/>
            </a:pPr>
            <a:r>
              <a:rPr lang="en-US" altLang="en-US" sz="1800">
                <a:latin typeface="courier"/>
              </a:rPr>
              <a:t>sculpt –i &lt;inuput file&gt; -j &lt;num_procs&gt;</a:t>
            </a:r>
          </a:p>
        </p:txBody>
      </p:sp>
      <p:sp>
        <p:nvSpPr>
          <p:cNvPr id="33796" name="TextBox 4">
            <a:extLst>
              <a:ext uri="{FF2B5EF4-FFF2-40B4-BE49-F238E27FC236}">
                <a16:creationId xmlns:a16="http://schemas.microsoft.com/office/drawing/2014/main" id="{07C98176-C68A-4A8D-B17B-53ED8D4ADF43}"/>
              </a:ext>
            </a:extLst>
          </p:cNvPr>
          <p:cNvSpPr txBox="1">
            <a:spLocks noChangeArrowheads="1"/>
          </p:cNvSpPr>
          <p:nvPr/>
        </p:nvSpPr>
        <p:spPr bwMode="auto">
          <a:xfrm>
            <a:off x="2057400" y="2057401"/>
            <a:ext cx="5791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100000"/>
              </a:lnSpc>
              <a:spcBef>
                <a:spcPct val="0"/>
              </a:spcBef>
              <a:buFont typeface="Times New Roman" panose="02020603050405020304" pitchFamily="18" charset="0"/>
              <a:buNone/>
            </a:pPr>
            <a:r>
              <a:rPr lang="en-US" altLang="en-US" sz="1800" b="0"/>
              <a:t>For example:</a:t>
            </a:r>
          </a:p>
          <a:p>
            <a:pPr>
              <a:lnSpc>
                <a:spcPct val="100000"/>
              </a:lnSpc>
              <a:spcBef>
                <a:spcPct val="0"/>
              </a:spcBef>
              <a:buFont typeface="Times New Roman" panose="02020603050405020304" pitchFamily="18" charset="0"/>
              <a:buNone/>
            </a:pPr>
            <a:r>
              <a:rPr lang="en-US" altLang="en-US" sz="1800">
                <a:latin typeface="courier"/>
              </a:rPr>
              <a:t>sculpt –i asteroid.i -j 4</a:t>
            </a:r>
          </a:p>
        </p:txBody>
      </p:sp>
      <p:pic>
        <p:nvPicPr>
          <p:cNvPr id="6" name="Picture 5">
            <a:extLst>
              <a:ext uri="{FF2B5EF4-FFF2-40B4-BE49-F238E27FC236}">
                <a16:creationId xmlns:a16="http://schemas.microsoft.com/office/drawing/2014/main" id="{C49A95F0-BEDD-4918-90E5-1BB01FA2B2F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971800"/>
            <a:ext cx="4724400" cy="3348038"/>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2DB677F7-E1DC-4B34-8DC8-B1D516408846}"/>
              </a:ext>
            </a:extLst>
          </p:cNvPr>
          <p:cNvSpPr txBox="1"/>
          <p:nvPr/>
        </p:nvSpPr>
        <p:spPr>
          <a:xfrm>
            <a:off x="7086600" y="2438401"/>
            <a:ext cx="1981200" cy="954107"/>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buClr>
                <a:srgbClr val="000000"/>
              </a:buClr>
              <a:buSzPct val="100000"/>
              <a:buFont typeface="Times New Roman" charset="0"/>
              <a:buNone/>
              <a:defRPr/>
            </a:pPr>
            <a:r>
              <a:rPr lang="en-US" sz="1400" dirty="0">
                <a:solidFill>
                  <a:srgbClr val="000000"/>
                </a:solidFill>
                <a:latin typeface="+mj-lt"/>
              </a:rPr>
              <a:t>Observe the mesh summary when the mesh is completed</a:t>
            </a:r>
          </a:p>
        </p:txBody>
      </p:sp>
      <p:sp>
        <p:nvSpPr>
          <p:cNvPr id="12" name="TextBox 11">
            <a:extLst>
              <a:ext uri="{FF2B5EF4-FFF2-40B4-BE49-F238E27FC236}">
                <a16:creationId xmlns:a16="http://schemas.microsoft.com/office/drawing/2014/main" id="{955991E5-D7D5-417F-B93E-8ACCA9CD5D14}"/>
              </a:ext>
            </a:extLst>
          </p:cNvPr>
          <p:cNvSpPr txBox="1"/>
          <p:nvPr/>
        </p:nvSpPr>
        <p:spPr>
          <a:xfrm>
            <a:off x="6096000" y="4038601"/>
            <a:ext cx="4343400" cy="923925"/>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buClr>
                <a:srgbClr val="000000"/>
              </a:buClr>
              <a:buSzPct val="100000"/>
              <a:buFont typeface="Times New Roman" charset="0"/>
              <a:buNone/>
              <a:defRPr/>
            </a:pPr>
            <a:r>
              <a:rPr lang="en-US" dirty="0">
                <a:solidFill>
                  <a:srgbClr val="000000"/>
                </a:solidFill>
              </a:rPr>
              <a:t>Number Hexes &lt; 0.0 Scaled </a:t>
            </a:r>
            <a:r>
              <a:rPr lang="en-US" dirty="0" err="1">
                <a:solidFill>
                  <a:srgbClr val="000000"/>
                </a:solidFill>
              </a:rPr>
              <a:t>Jacobian</a:t>
            </a:r>
            <a:r>
              <a:rPr lang="en-US" dirty="0">
                <a:solidFill>
                  <a:srgbClr val="000000"/>
                </a:solidFill>
              </a:rPr>
              <a:t> </a:t>
            </a:r>
          </a:p>
          <a:p>
            <a:pPr>
              <a:buClr>
                <a:srgbClr val="000000"/>
              </a:buClr>
              <a:buSzPct val="100000"/>
              <a:buFont typeface="Times New Roman" charset="0"/>
              <a:buNone/>
              <a:defRPr/>
            </a:pPr>
            <a:r>
              <a:rPr lang="en-US" dirty="0">
                <a:solidFill>
                  <a:srgbClr val="000000"/>
                </a:solidFill>
              </a:rPr>
              <a:t>Number Hexes &lt; 0.2 Scaled </a:t>
            </a:r>
            <a:r>
              <a:rPr lang="en-US" dirty="0" err="1">
                <a:solidFill>
                  <a:srgbClr val="000000"/>
                </a:solidFill>
              </a:rPr>
              <a:t>Jacobian</a:t>
            </a:r>
            <a:endParaRPr lang="en-US" dirty="0">
              <a:solidFill>
                <a:srgbClr val="000000"/>
              </a:solidFill>
            </a:endParaRPr>
          </a:p>
          <a:p>
            <a:pPr>
              <a:buClr>
                <a:srgbClr val="000000"/>
              </a:buClr>
              <a:buSzPct val="100000"/>
              <a:buFont typeface="Times New Roman" charset="0"/>
              <a:buNone/>
              <a:defRPr/>
            </a:pPr>
            <a:r>
              <a:rPr lang="en-US" dirty="0">
                <a:solidFill>
                  <a:srgbClr val="000000"/>
                </a:solidFill>
                <a:latin typeface="+mj-lt"/>
              </a:rPr>
              <a:t>Minimum mesh quality</a:t>
            </a:r>
          </a:p>
        </p:txBody>
      </p:sp>
      <p:cxnSp>
        <p:nvCxnSpPr>
          <p:cNvPr id="31753" name="Straight Arrow Connector 33">
            <a:extLst>
              <a:ext uri="{FF2B5EF4-FFF2-40B4-BE49-F238E27FC236}">
                <a16:creationId xmlns:a16="http://schemas.microsoft.com/office/drawing/2014/main" id="{AFED379C-FC46-4FD0-AE18-6522B731A4EF}"/>
              </a:ext>
            </a:extLst>
          </p:cNvPr>
          <p:cNvCxnSpPr>
            <a:cxnSpLocks noChangeShapeType="1"/>
          </p:cNvCxnSpPr>
          <p:nvPr/>
        </p:nvCxnSpPr>
        <p:spPr bwMode="auto">
          <a:xfrm flipH="1" flipV="1">
            <a:off x="4876800" y="4724400"/>
            <a:ext cx="1295400" cy="76200"/>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1754" name="Straight Arrow Connector 33">
            <a:extLst>
              <a:ext uri="{FF2B5EF4-FFF2-40B4-BE49-F238E27FC236}">
                <a16:creationId xmlns:a16="http://schemas.microsoft.com/office/drawing/2014/main" id="{5002B98A-5755-4EC6-880C-20911742442C}"/>
              </a:ext>
            </a:extLst>
          </p:cNvPr>
          <p:cNvCxnSpPr>
            <a:cxnSpLocks noChangeShapeType="1"/>
            <a:stCxn id="12" idx="1"/>
          </p:cNvCxnSpPr>
          <p:nvPr/>
        </p:nvCxnSpPr>
        <p:spPr bwMode="auto">
          <a:xfrm flipH="1">
            <a:off x="4343400" y="4500564"/>
            <a:ext cx="1752600" cy="71437"/>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1755" name="Straight Arrow Connector 33">
            <a:extLst>
              <a:ext uri="{FF2B5EF4-FFF2-40B4-BE49-F238E27FC236}">
                <a16:creationId xmlns:a16="http://schemas.microsoft.com/office/drawing/2014/main" id="{822CAD1A-A8E5-4972-A88D-4D3DC21D7866}"/>
              </a:ext>
            </a:extLst>
          </p:cNvPr>
          <p:cNvCxnSpPr>
            <a:cxnSpLocks noChangeShapeType="1"/>
          </p:cNvCxnSpPr>
          <p:nvPr/>
        </p:nvCxnSpPr>
        <p:spPr bwMode="auto">
          <a:xfrm flipH="1">
            <a:off x="4343400" y="4191000"/>
            <a:ext cx="1828800" cy="228600"/>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6D59CCD-637A-4526-8056-6D43D1CCC6B8}"/>
              </a:ext>
            </a:extLst>
          </p:cNvPr>
          <p:cNvSpPr>
            <a:spLocks noChangeArrowheads="1"/>
          </p:cNvSpPr>
          <p:nvPr/>
        </p:nvSpPr>
        <p:spPr bwMode="auto">
          <a:xfrm>
            <a:off x="2133600" y="5105400"/>
            <a:ext cx="7239000" cy="1143000"/>
          </a:xfrm>
          <a:prstGeom prst="rect">
            <a:avLst/>
          </a:prstGeom>
          <a:solidFill>
            <a:schemeClr val="bg1"/>
          </a:solidFill>
          <a:ln w="25400">
            <a:solidFill>
              <a:srgbClr val="000000"/>
            </a:solidFill>
            <a:miter lim="800000"/>
            <a:headEnd/>
            <a:tailEnd/>
          </a:ln>
          <a:effectLst>
            <a:outerShdw blurRad="50800" dist="38100" dir="2700000" algn="tl" rotWithShape="0">
              <a:srgbClr val="808080">
                <a:alpha val="39998"/>
              </a:srgbClr>
            </a:outerShdw>
          </a:effectLst>
        </p:spPr>
        <p:txBody>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anose="020B0604020202020204"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pPr>
              <a:lnSpc>
                <a:spcPct val="82000"/>
              </a:lnSpc>
              <a:spcBef>
                <a:spcPct val="0"/>
              </a:spcBef>
              <a:buFont typeface="Times New Roman" panose="02020603050405020304" pitchFamily="18" charset="0"/>
              <a:buNone/>
              <a:defRPr/>
            </a:pPr>
            <a:endParaRPr lang="en-US" altLang="en-US" b="0">
              <a:solidFill>
                <a:schemeClr val="bg1"/>
              </a:solidFill>
              <a:latin typeface="Times New Roman" panose="02020603050405020304" pitchFamily="18" charset="0"/>
            </a:endParaRPr>
          </a:p>
        </p:txBody>
      </p:sp>
      <p:sp>
        <p:nvSpPr>
          <p:cNvPr id="34819" name="Title 1">
            <a:extLst>
              <a:ext uri="{FF2B5EF4-FFF2-40B4-BE49-F238E27FC236}">
                <a16:creationId xmlns:a16="http://schemas.microsoft.com/office/drawing/2014/main" id="{388956F8-262C-4F79-84F1-138F5F338AEE}"/>
              </a:ext>
            </a:extLst>
          </p:cNvPr>
          <p:cNvSpPr>
            <a:spLocks noGrp="1" noChangeArrowheads="1"/>
          </p:cNvSpPr>
          <p:nvPr>
            <p:ph type="title" idx="4294967295"/>
          </p:nvPr>
        </p:nvSpPr>
        <p:spPr>
          <a:xfrm>
            <a:off x="1537448" y="477045"/>
            <a:ext cx="6784975" cy="849313"/>
          </a:xfrm>
        </p:spPr>
        <p:txBody>
          <a:bodyPr/>
          <a:lstStyle/>
          <a:p>
            <a:r>
              <a:rPr lang="en-US" altLang="en-US" dirty="0"/>
              <a:t>Running Sculpt in Batch</a:t>
            </a:r>
          </a:p>
        </p:txBody>
      </p:sp>
      <p:pic>
        <p:nvPicPr>
          <p:cNvPr id="4" name="Picture 3">
            <a:extLst>
              <a:ext uri="{FF2B5EF4-FFF2-40B4-BE49-F238E27FC236}">
                <a16:creationId xmlns:a16="http://schemas.microsoft.com/office/drawing/2014/main" id="{0D786232-64E4-4DE7-BF0F-E24061DB6A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447800"/>
            <a:ext cx="4065588" cy="18288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256C68E5-1E79-4B85-837D-C553E049E19A}"/>
              </a:ext>
            </a:extLst>
          </p:cNvPr>
          <p:cNvSpPr txBox="1"/>
          <p:nvPr/>
        </p:nvSpPr>
        <p:spPr>
          <a:xfrm>
            <a:off x="5867400" y="2209800"/>
            <a:ext cx="2971800" cy="523220"/>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buClr>
                <a:srgbClr val="000000"/>
              </a:buClr>
              <a:buSzPct val="100000"/>
              <a:buFont typeface="Times New Roman" charset="0"/>
              <a:buNone/>
              <a:defRPr/>
            </a:pPr>
            <a:r>
              <a:rPr lang="en-US" sz="1400" dirty="0">
                <a:solidFill>
                  <a:srgbClr val="000000"/>
                </a:solidFill>
                <a:latin typeface="+mj-lt"/>
              </a:rPr>
              <a:t>Exodus mesh files created (1 per processor)</a:t>
            </a:r>
          </a:p>
        </p:txBody>
      </p:sp>
      <p:sp>
        <p:nvSpPr>
          <p:cNvPr id="34822" name="Right Brace 5">
            <a:extLst>
              <a:ext uri="{FF2B5EF4-FFF2-40B4-BE49-F238E27FC236}">
                <a16:creationId xmlns:a16="http://schemas.microsoft.com/office/drawing/2014/main" id="{623FF41F-FAA5-4FA0-A7FA-9C2727884DA9}"/>
              </a:ext>
            </a:extLst>
          </p:cNvPr>
          <p:cNvSpPr>
            <a:spLocks/>
          </p:cNvSpPr>
          <p:nvPr/>
        </p:nvSpPr>
        <p:spPr bwMode="auto">
          <a:xfrm>
            <a:off x="4343400" y="2540000"/>
            <a:ext cx="152400" cy="685800"/>
          </a:xfrm>
          <a:prstGeom prst="rightBrace">
            <a:avLst>
              <a:gd name="adj1" fmla="val 39812"/>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82000"/>
              </a:lnSpc>
              <a:spcBef>
                <a:spcPct val="0"/>
              </a:spcBef>
              <a:buFont typeface="Times New Roman" panose="02020603050405020304" pitchFamily="18" charset="0"/>
              <a:buNone/>
            </a:pPr>
            <a:endParaRPr lang="en-US" altLang="en-US" b="0">
              <a:solidFill>
                <a:schemeClr val="bg1"/>
              </a:solidFill>
              <a:latin typeface="Times New Roman" panose="02020603050405020304" pitchFamily="18" charset="0"/>
            </a:endParaRPr>
          </a:p>
        </p:txBody>
      </p:sp>
      <p:cxnSp>
        <p:nvCxnSpPr>
          <p:cNvPr id="32776" name="Straight Arrow Connector 33">
            <a:extLst>
              <a:ext uri="{FF2B5EF4-FFF2-40B4-BE49-F238E27FC236}">
                <a16:creationId xmlns:a16="http://schemas.microsoft.com/office/drawing/2014/main" id="{D81137E4-1F08-45B8-869D-EEFD9F170AD2}"/>
              </a:ext>
            </a:extLst>
          </p:cNvPr>
          <p:cNvCxnSpPr>
            <a:cxnSpLocks noChangeShapeType="1"/>
          </p:cNvCxnSpPr>
          <p:nvPr/>
        </p:nvCxnSpPr>
        <p:spPr bwMode="auto">
          <a:xfrm flipH="1">
            <a:off x="4648200" y="2514600"/>
            <a:ext cx="1219200" cy="381000"/>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4824" name="TextBox 9">
            <a:extLst>
              <a:ext uri="{FF2B5EF4-FFF2-40B4-BE49-F238E27FC236}">
                <a16:creationId xmlns:a16="http://schemas.microsoft.com/office/drawing/2014/main" id="{964DA817-F0A9-4C02-9A9F-5ED6B47C329A}"/>
              </a:ext>
            </a:extLst>
          </p:cNvPr>
          <p:cNvSpPr txBox="1">
            <a:spLocks noChangeArrowheads="1"/>
          </p:cNvSpPr>
          <p:nvPr/>
        </p:nvSpPr>
        <p:spPr bwMode="auto">
          <a:xfrm>
            <a:off x="2209800" y="3581401"/>
            <a:ext cx="5791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100000"/>
              </a:lnSpc>
              <a:spcBef>
                <a:spcPct val="0"/>
              </a:spcBef>
              <a:buFont typeface="Times New Roman" panose="02020603050405020304" pitchFamily="18" charset="0"/>
              <a:buNone/>
            </a:pPr>
            <a:r>
              <a:rPr lang="en-US" altLang="en-US" sz="1800" b="0"/>
              <a:t>To combine mesh files:</a:t>
            </a:r>
          </a:p>
          <a:p>
            <a:pPr>
              <a:lnSpc>
                <a:spcPct val="100000"/>
              </a:lnSpc>
              <a:spcBef>
                <a:spcPct val="0"/>
              </a:spcBef>
              <a:buFont typeface="Times New Roman" panose="02020603050405020304" pitchFamily="18" charset="0"/>
              <a:buNone/>
            </a:pPr>
            <a:r>
              <a:rPr lang="en-US" altLang="en-US" sz="1800">
                <a:latin typeface="courier"/>
              </a:rPr>
              <a:t>epu –p &lt;num_procs&gt; &lt;base_file_name&gt;</a:t>
            </a:r>
          </a:p>
        </p:txBody>
      </p:sp>
      <p:sp>
        <p:nvSpPr>
          <p:cNvPr id="34825" name="TextBox 10">
            <a:extLst>
              <a:ext uri="{FF2B5EF4-FFF2-40B4-BE49-F238E27FC236}">
                <a16:creationId xmlns:a16="http://schemas.microsoft.com/office/drawing/2014/main" id="{A90C5245-AAC0-4DDC-877B-6ECB393406F6}"/>
              </a:ext>
            </a:extLst>
          </p:cNvPr>
          <p:cNvSpPr txBox="1">
            <a:spLocks noChangeArrowheads="1"/>
          </p:cNvSpPr>
          <p:nvPr/>
        </p:nvSpPr>
        <p:spPr bwMode="auto">
          <a:xfrm>
            <a:off x="2209800" y="4267201"/>
            <a:ext cx="5791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100000"/>
              </a:lnSpc>
              <a:spcBef>
                <a:spcPct val="0"/>
              </a:spcBef>
              <a:buFont typeface="Times New Roman" panose="02020603050405020304" pitchFamily="18" charset="0"/>
              <a:buNone/>
            </a:pPr>
            <a:r>
              <a:rPr lang="en-US" altLang="en-US" sz="1800" b="0"/>
              <a:t>For example:</a:t>
            </a:r>
          </a:p>
          <a:p>
            <a:pPr>
              <a:lnSpc>
                <a:spcPct val="100000"/>
              </a:lnSpc>
              <a:spcBef>
                <a:spcPct val="0"/>
              </a:spcBef>
              <a:buFont typeface="Times New Roman" panose="02020603050405020304" pitchFamily="18" charset="0"/>
              <a:buNone/>
            </a:pPr>
            <a:r>
              <a:rPr lang="en-US" altLang="en-US" sz="1800">
                <a:latin typeface="courier"/>
              </a:rPr>
              <a:t>epu –p 4 asteroid_mesh</a:t>
            </a:r>
          </a:p>
        </p:txBody>
      </p:sp>
      <p:sp>
        <p:nvSpPr>
          <p:cNvPr id="13" name="TextBox 12">
            <a:extLst>
              <a:ext uri="{FF2B5EF4-FFF2-40B4-BE49-F238E27FC236}">
                <a16:creationId xmlns:a16="http://schemas.microsoft.com/office/drawing/2014/main" id="{23A5F5F5-6862-48D1-8AF0-8269CC6A9CDD}"/>
              </a:ext>
            </a:extLst>
          </p:cNvPr>
          <p:cNvSpPr txBox="1"/>
          <p:nvPr/>
        </p:nvSpPr>
        <p:spPr>
          <a:xfrm>
            <a:off x="2209800" y="5257801"/>
            <a:ext cx="6629400" cy="307777"/>
          </a:xfrm>
          <a:prstGeom prst="rect">
            <a:avLst/>
          </a:prstGeom>
          <a:noFill/>
        </p:spPr>
        <p:txBody>
          <a:bodyPr>
            <a:spAutoFit/>
          </a:bodyPr>
          <a:lstStyle/>
          <a:p>
            <a:pPr>
              <a:buClr>
                <a:srgbClr val="000000"/>
              </a:buClr>
              <a:buSzPct val="100000"/>
              <a:buFont typeface="Times New Roman" charset="0"/>
              <a:buNone/>
              <a:defRPr/>
            </a:pPr>
            <a:r>
              <a:rPr lang="en-US" sz="1400" dirty="0">
                <a:solidFill>
                  <a:srgbClr val="000000"/>
                </a:solidFill>
                <a:latin typeface="+mj-lt"/>
                <a:ea typeface="ＭＳ Ｐゴシック" charset="0"/>
              </a:rPr>
              <a:t>To import mesh in to CUBIT™ to view mesh from command line</a:t>
            </a:r>
          </a:p>
        </p:txBody>
      </p:sp>
      <p:sp>
        <p:nvSpPr>
          <p:cNvPr id="34827" name="TextBox 13">
            <a:extLst>
              <a:ext uri="{FF2B5EF4-FFF2-40B4-BE49-F238E27FC236}">
                <a16:creationId xmlns:a16="http://schemas.microsoft.com/office/drawing/2014/main" id="{26AA0808-D40D-4011-BCA1-5F1D7CDE274F}"/>
              </a:ext>
            </a:extLst>
          </p:cNvPr>
          <p:cNvSpPr txBox="1">
            <a:spLocks noChangeArrowheads="1"/>
          </p:cNvSpPr>
          <p:nvPr/>
        </p:nvSpPr>
        <p:spPr bwMode="auto">
          <a:xfrm>
            <a:off x="2514600" y="5638800"/>
            <a:ext cx="662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100000"/>
              </a:lnSpc>
              <a:spcBef>
                <a:spcPct val="0"/>
              </a:spcBef>
              <a:buFont typeface="Times New Roman" panose="02020603050405020304" pitchFamily="18" charset="0"/>
              <a:buNone/>
            </a:pPr>
            <a:r>
              <a:rPr lang="en-US" altLang="en-US" sz="1800"/>
              <a:t>import mesh “</a:t>
            </a:r>
            <a:r>
              <a:rPr lang="en-US" altLang="ja-JP" sz="1800"/>
              <a:t>asteroid_mesh.e</a:t>
            </a:r>
            <a:r>
              <a:rPr lang="en-US" altLang="en-US" sz="1800"/>
              <a:t>”</a:t>
            </a:r>
            <a:r>
              <a:rPr lang="en-US" altLang="ja-JP" sz="1800"/>
              <a:t> no_geom</a:t>
            </a:r>
            <a:endParaRPr lang="en-US" altLang="en-US" sz="1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91F07EF1-BBF8-49D9-A29A-90A5A8C238FA}"/>
              </a:ext>
            </a:extLst>
          </p:cNvPr>
          <p:cNvSpPr>
            <a:spLocks noGrp="1" noChangeArrowheads="1"/>
          </p:cNvSpPr>
          <p:nvPr>
            <p:ph type="title" idx="4294967295"/>
          </p:nvPr>
        </p:nvSpPr>
        <p:spPr>
          <a:xfrm>
            <a:off x="1555751" y="585788"/>
            <a:ext cx="6784975" cy="849313"/>
          </a:xfrm>
        </p:spPr>
        <p:txBody>
          <a:bodyPr/>
          <a:lstStyle/>
          <a:p>
            <a:r>
              <a:rPr lang="en-US" altLang="en-US" dirty="0"/>
              <a:t>Example 6. Microstructures</a:t>
            </a:r>
          </a:p>
        </p:txBody>
      </p:sp>
      <p:pic>
        <p:nvPicPr>
          <p:cNvPr id="35843" name="Picture 7">
            <a:extLst>
              <a:ext uri="{FF2B5EF4-FFF2-40B4-BE49-F238E27FC236}">
                <a16:creationId xmlns:a16="http://schemas.microsoft.com/office/drawing/2014/main" id="{FB3C9942-813E-4AB0-811D-84E1A4FE70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5751" y="3048000"/>
            <a:ext cx="357346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BC28733E-4A02-4CBB-A062-EA5D9E961AE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286000"/>
            <a:ext cx="5105400" cy="17399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67140D34-1365-4CEE-ADA8-B472E8831996}"/>
              </a:ext>
            </a:extLst>
          </p:cNvPr>
          <p:cNvSpPr txBox="1"/>
          <p:nvPr/>
        </p:nvSpPr>
        <p:spPr>
          <a:xfrm>
            <a:off x="2133600" y="1752601"/>
            <a:ext cx="7467600" cy="646331"/>
          </a:xfrm>
          <a:prstGeom prst="rect">
            <a:avLst/>
          </a:prstGeom>
          <a:noFill/>
        </p:spPr>
        <p:txBody>
          <a:bodyPr>
            <a:spAutoFit/>
          </a:bodyPr>
          <a:lstStyle/>
          <a:p>
            <a:pPr>
              <a:buClr>
                <a:srgbClr val="000000"/>
              </a:buClr>
              <a:buSzPct val="100000"/>
              <a:buFont typeface="Times New Roman" charset="0"/>
              <a:buNone/>
              <a:defRPr/>
            </a:pPr>
            <a:r>
              <a:rPr lang="en-US" dirty="0">
                <a:solidFill>
                  <a:srgbClr val="000000"/>
                </a:solidFill>
                <a:latin typeface="+mj-lt"/>
                <a:ea typeface="ＭＳ Ｐゴシック" charset="0"/>
              </a:rPr>
              <a:t>Input is ASCII text file Cartesian Grid of Volume fraction material data</a:t>
            </a:r>
          </a:p>
        </p:txBody>
      </p:sp>
      <p:sp>
        <p:nvSpPr>
          <p:cNvPr id="17" name="TextBox 16">
            <a:extLst>
              <a:ext uri="{FF2B5EF4-FFF2-40B4-BE49-F238E27FC236}">
                <a16:creationId xmlns:a16="http://schemas.microsoft.com/office/drawing/2014/main" id="{CEF28F3B-9928-4BCB-8717-77585EBE2AA1}"/>
              </a:ext>
            </a:extLst>
          </p:cNvPr>
          <p:cNvSpPr txBox="1"/>
          <p:nvPr/>
        </p:nvSpPr>
        <p:spPr>
          <a:xfrm>
            <a:off x="1828800" y="1295400"/>
            <a:ext cx="3657600" cy="369332"/>
          </a:xfrm>
          <a:prstGeom prst="rect">
            <a:avLst/>
          </a:prstGeom>
          <a:noFill/>
        </p:spPr>
        <p:txBody>
          <a:bodyPr>
            <a:spAutoFit/>
          </a:bodyPr>
          <a:lstStyle/>
          <a:p>
            <a:pPr>
              <a:buClr>
                <a:srgbClr val="000000"/>
              </a:buClr>
              <a:buSzPct val="100000"/>
              <a:buFont typeface="Times New Roman" charset="0"/>
              <a:buNone/>
              <a:defRPr/>
            </a:pPr>
            <a:r>
              <a:rPr lang="en-US" b="1" dirty="0" err="1">
                <a:solidFill>
                  <a:srgbClr val="000000"/>
                </a:solidFill>
                <a:latin typeface="+mj-lt"/>
                <a:ea typeface="ＭＳ Ｐゴシック" charset="0"/>
              </a:rPr>
              <a:t>input_micro</a:t>
            </a:r>
            <a:r>
              <a:rPr lang="en-US" dirty="0">
                <a:solidFill>
                  <a:srgbClr val="000000"/>
                </a:solidFill>
                <a:latin typeface="+mj-lt"/>
                <a:ea typeface="ＭＳ Ｐゴシック" charset="0"/>
              </a:rPr>
              <a:t> option</a:t>
            </a:r>
          </a:p>
        </p:txBody>
      </p:sp>
      <p:sp>
        <p:nvSpPr>
          <p:cNvPr id="35847" name="Right Brace 17">
            <a:extLst>
              <a:ext uri="{FF2B5EF4-FFF2-40B4-BE49-F238E27FC236}">
                <a16:creationId xmlns:a16="http://schemas.microsoft.com/office/drawing/2014/main" id="{DE1D2E74-06B5-4560-B0C9-42BFF89046AD}"/>
              </a:ext>
            </a:extLst>
          </p:cNvPr>
          <p:cNvSpPr>
            <a:spLocks/>
          </p:cNvSpPr>
          <p:nvPr/>
        </p:nvSpPr>
        <p:spPr bwMode="auto">
          <a:xfrm flipH="1">
            <a:off x="5105400" y="2362200"/>
            <a:ext cx="76200" cy="381000"/>
          </a:xfrm>
          <a:prstGeom prst="rightBrace">
            <a:avLst>
              <a:gd name="adj1" fmla="val 39815"/>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82000"/>
              </a:lnSpc>
              <a:spcBef>
                <a:spcPct val="0"/>
              </a:spcBef>
              <a:buFont typeface="Times New Roman" panose="02020603050405020304" pitchFamily="18" charset="0"/>
              <a:buNone/>
            </a:pPr>
            <a:endParaRPr lang="en-US" altLang="en-US" b="0">
              <a:solidFill>
                <a:schemeClr val="bg1"/>
              </a:solidFill>
              <a:latin typeface="Times New Roman" panose="02020603050405020304" pitchFamily="18" charset="0"/>
            </a:endParaRPr>
          </a:p>
        </p:txBody>
      </p:sp>
      <p:sp>
        <p:nvSpPr>
          <p:cNvPr id="19" name="TextBox 18">
            <a:extLst>
              <a:ext uri="{FF2B5EF4-FFF2-40B4-BE49-F238E27FC236}">
                <a16:creationId xmlns:a16="http://schemas.microsoft.com/office/drawing/2014/main" id="{3B6AE60B-F2EF-4B97-A1E4-5297268A5124}"/>
              </a:ext>
            </a:extLst>
          </p:cNvPr>
          <p:cNvSpPr txBox="1"/>
          <p:nvPr/>
        </p:nvSpPr>
        <p:spPr>
          <a:xfrm>
            <a:off x="2362200" y="2360612"/>
            <a:ext cx="2819400" cy="369888"/>
          </a:xfrm>
          <a:prstGeom prst="rect">
            <a:avLst/>
          </a:prstGeom>
          <a:noFill/>
        </p:spPr>
        <p:txBody>
          <a:bodyPr>
            <a:spAutoFit/>
          </a:bodyPr>
          <a:lstStyle/>
          <a:p>
            <a:pPr>
              <a:buClr>
                <a:srgbClr val="000000"/>
              </a:buClr>
              <a:buSzPct val="100000"/>
              <a:buFont typeface="Times New Roman" charset="0"/>
              <a:buNone/>
              <a:defRPr/>
            </a:pPr>
            <a:r>
              <a:rPr lang="en-US" dirty="0">
                <a:solidFill>
                  <a:srgbClr val="000000"/>
                </a:solidFill>
                <a:latin typeface="+mj-lt"/>
                <a:ea typeface="ＭＳ Ｐゴシック" charset="0"/>
              </a:rPr>
              <a:t>Required header info</a:t>
            </a:r>
          </a:p>
        </p:txBody>
      </p:sp>
      <p:sp>
        <p:nvSpPr>
          <p:cNvPr id="20" name="TextBox 19">
            <a:extLst>
              <a:ext uri="{FF2B5EF4-FFF2-40B4-BE49-F238E27FC236}">
                <a16:creationId xmlns:a16="http://schemas.microsoft.com/office/drawing/2014/main" id="{CF82D807-EC1D-41FE-AF73-A59DE16F4DC2}"/>
              </a:ext>
            </a:extLst>
          </p:cNvPr>
          <p:cNvSpPr txBox="1"/>
          <p:nvPr/>
        </p:nvSpPr>
        <p:spPr>
          <a:xfrm>
            <a:off x="5638800" y="4495801"/>
            <a:ext cx="2362200" cy="646331"/>
          </a:xfrm>
          <a:prstGeom prst="rect">
            <a:avLst/>
          </a:prstGeom>
          <a:noFill/>
        </p:spPr>
        <p:txBody>
          <a:bodyPr>
            <a:spAutoFit/>
          </a:bodyPr>
          <a:lstStyle/>
          <a:p>
            <a:pPr>
              <a:buClr>
                <a:srgbClr val="000000"/>
              </a:buClr>
              <a:buSzPct val="100000"/>
              <a:buFont typeface="Times New Roman" charset="0"/>
              <a:buNone/>
              <a:defRPr/>
            </a:pPr>
            <a:r>
              <a:rPr lang="en-US" dirty="0">
                <a:solidFill>
                  <a:srgbClr val="000000"/>
                </a:solidFill>
                <a:latin typeface="+mj-lt"/>
                <a:ea typeface="ＭＳ Ｐゴシック" charset="0"/>
              </a:rPr>
              <a:t>x, y, z cell centroid</a:t>
            </a:r>
          </a:p>
        </p:txBody>
      </p:sp>
      <p:sp>
        <p:nvSpPr>
          <p:cNvPr id="21" name="TextBox 20">
            <a:extLst>
              <a:ext uri="{FF2B5EF4-FFF2-40B4-BE49-F238E27FC236}">
                <a16:creationId xmlns:a16="http://schemas.microsoft.com/office/drawing/2014/main" id="{22CB7879-41A5-447E-8F08-088548753137}"/>
              </a:ext>
            </a:extLst>
          </p:cNvPr>
          <p:cNvSpPr txBox="1"/>
          <p:nvPr/>
        </p:nvSpPr>
        <p:spPr>
          <a:xfrm>
            <a:off x="8302625" y="4343401"/>
            <a:ext cx="2362200" cy="923925"/>
          </a:xfrm>
          <a:prstGeom prst="rect">
            <a:avLst/>
          </a:prstGeom>
          <a:noFill/>
        </p:spPr>
        <p:txBody>
          <a:bodyPr>
            <a:spAutoFit/>
          </a:bodyPr>
          <a:lstStyle/>
          <a:p>
            <a:pPr>
              <a:buClr>
                <a:srgbClr val="000000"/>
              </a:buClr>
              <a:buSzPct val="100000"/>
              <a:buFont typeface="Times New Roman" charset="0"/>
              <a:buNone/>
              <a:defRPr/>
            </a:pPr>
            <a:r>
              <a:rPr lang="en-US" dirty="0">
                <a:solidFill>
                  <a:srgbClr val="000000"/>
                </a:solidFill>
                <a:latin typeface="+mj-lt"/>
                <a:ea typeface="ＭＳ Ｐゴシック" charset="0"/>
              </a:rPr>
              <a:t>Volume fraction for each material in variable list</a:t>
            </a:r>
          </a:p>
        </p:txBody>
      </p:sp>
      <p:cxnSp>
        <p:nvCxnSpPr>
          <p:cNvPr id="33804" name="Straight Arrow Connector 33">
            <a:extLst>
              <a:ext uri="{FF2B5EF4-FFF2-40B4-BE49-F238E27FC236}">
                <a16:creationId xmlns:a16="http://schemas.microsoft.com/office/drawing/2014/main" id="{D6F3B86B-F844-4253-AA18-CA7FB59FC49E}"/>
              </a:ext>
            </a:extLst>
          </p:cNvPr>
          <p:cNvCxnSpPr>
            <a:cxnSpLocks noChangeShapeType="1"/>
          </p:cNvCxnSpPr>
          <p:nvPr/>
        </p:nvCxnSpPr>
        <p:spPr bwMode="auto">
          <a:xfrm flipH="1" flipV="1">
            <a:off x="5715000" y="3962400"/>
            <a:ext cx="838200" cy="533400"/>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3805" name="Straight Arrow Connector 33">
            <a:extLst>
              <a:ext uri="{FF2B5EF4-FFF2-40B4-BE49-F238E27FC236}">
                <a16:creationId xmlns:a16="http://schemas.microsoft.com/office/drawing/2014/main" id="{B734E5F9-9C04-4F6E-92C2-B1AF2AD535D7}"/>
              </a:ext>
            </a:extLst>
          </p:cNvPr>
          <p:cNvCxnSpPr>
            <a:cxnSpLocks noChangeShapeType="1"/>
          </p:cNvCxnSpPr>
          <p:nvPr/>
        </p:nvCxnSpPr>
        <p:spPr bwMode="auto">
          <a:xfrm flipV="1">
            <a:off x="6553200" y="3962400"/>
            <a:ext cx="0" cy="533400"/>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3806" name="Straight Arrow Connector 33">
            <a:extLst>
              <a:ext uri="{FF2B5EF4-FFF2-40B4-BE49-F238E27FC236}">
                <a16:creationId xmlns:a16="http://schemas.microsoft.com/office/drawing/2014/main" id="{3EF1DDA1-6D61-4AD4-AA8B-6632020C590F}"/>
              </a:ext>
            </a:extLst>
          </p:cNvPr>
          <p:cNvCxnSpPr>
            <a:cxnSpLocks noChangeShapeType="1"/>
          </p:cNvCxnSpPr>
          <p:nvPr/>
        </p:nvCxnSpPr>
        <p:spPr bwMode="auto">
          <a:xfrm flipV="1">
            <a:off x="6553200" y="3962400"/>
            <a:ext cx="838200" cy="533400"/>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3807" name="Straight Arrow Connector 33">
            <a:extLst>
              <a:ext uri="{FF2B5EF4-FFF2-40B4-BE49-F238E27FC236}">
                <a16:creationId xmlns:a16="http://schemas.microsoft.com/office/drawing/2014/main" id="{14908400-E452-480A-8051-78A775A91A48}"/>
              </a:ext>
            </a:extLst>
          </p:cNvPr>
          <p:cNvCxnSpPr>
            <a:cxnSpLocks noChangeShapeType="1"/>
          </p:cNvCxnSpPr>
          <p:nvPr/>
        </p:nvCxnSpPr>
        <p:spPr bwMode="auto">
          <a:xfrm flipH="1" flipV="1">
            <a:off x="8305800" y="3962400"/>
            <a:ext cx="838200" cy="457200"/>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3808" name="Straight Arrow Connector 33">
            <a:extLst>
              <a:ext uri="{FF2B5EF4-FFF2-40B4-BE49-F238E27FC236}">
                <a16:creationId xmlns:a16="http://schemas.microsoft.com/office/drawing/2014/main" id="{1D966DEE-5413-486A-AD99-F9808FDBD6A1}"/>
              </a:ext>
            </a:extLst>
          </p:cNvPr>
          <p:cNvCxnSpPr>
            <a:cxnSpLocks noChangeShapeType="1"/>
          </p:cNvCxnSpPr>
          <p:nvPr/>
        </p:nvCxnSpPr>
        <p:spPr bwMode="auto">
          <a:xfrm flipV="1">
            <a:off x="9144000" y="3962400"/>
            <a:ext cx="0" cy="457200"/>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3809" name="Straight Arrow Connector 33">
            <a:extLst>
              <a:ext uri="{FF2B5EF4-FFF2-40B4-BE49-F238E27FC236}">
                <a16:creationId xmlns:a16="http://schemas.microsoft.com/office/drawing/2014/main" id="{D597CC3C-637F-4A59-86F8-A92B97AF9059}"/>
              </a:ext>
            </a:extLst>
          </p:cNvPr>
          <p:cNvCxnSpPr>
            <a:cxnSpLocks noChangeShapeType="1"/>
          </p:cNvCxnSpPr>
          <p:nvPr/>
        </p:nvCxnSpPr>
        <p:spPr bwMode="auto">
          <a:xfrm flipV="1">
            <a:off x="9144000" y="3962400"/>
            <a:ext cx="838200" cy="457200"/>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05F682EC-8AA3-4F06-A163-F45FF5099427}"/>
              </a:ext>
            </a:extLst>
          </p:cNvPr>
          <p:cNvSpPr>
            <a:spLocks noGrp="1" noChangeArrowheads="1"/>
          </p:cNvSpPr>
          <p:nvPr>
            <p:ph type="title" idx="4294967295"/>
          </p:nvPr>
        </p:nvSpPr>
        <p:spPr>
          <a:xfrm>
            <a:off x="1524001" y="580913"/>
            <a:ext cx="6784975" cy="849313"/>
          </a:xfrm>
        </p:spPr>
        <p:txBody>
          <a:bodyPr/>
          <a:lstStyle/>
          <a:p>
            <a:r>
              <a:rPr lang="en-US" altLang="en-US" dirty="0"/>
              <a:t>Example 6. Microstructures</a:t>
            </a:r>
          </a:p>
        </p:txBody>
      </p:sp>
      <p:sp>
        <p:nvSpPr>
          <p:cNvPr id="36867" name="TextBox 3">
            <a:extLst>
              <a:ext uri="{FF2B5EF4-FFF2-40B4-BE49-F238E27FC236}">
                <a16:creationId xmlns:a16="http://schemas.microsoft.com/office/drawing/2014/main" id="{6065C83E-2B1D-4804-A2E1-01162C5DFE2C}"/>
              </a:ext>
            </a:extLst>
          </p:cNvPr>
          <p:cNvSpPr txBox="1">
            <a:spLocks noChangeArrowheads="1"/>
          </p:cNvSpPr>
          <p:nvPr/>
        </p:nvSpPr>
        <p:spPr bwMode="auto">
          <a:xfrm>
            <a:off x="2514600" y="1228726"/>
            <a:ext cx="7467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bg1"/>
                </a:solidFill>
                <a:latin typeface="Times New Roman" panose="02020603050405020304" pitchFamily="18" charset="0"/>
                <a:ea typeface="MS PGothic" panose="020B0600070205080204" pitchFamily="34" charset="-128"/>
              </a:defRPr>
            </a:lvl1pPr>
            <a:lvl2pPr marL="742950" indent="-285750">
              <a:defRPr sz="2400">
                <a:solidFill>
                  <a:schemeClr val="bg1"/>
                </a:solidFill>
                <a:latin typeface="Times New Roman" panose="02020603050405020304" pitchFamily="18" charset="0"/>
                <a:ea typeface="MS PGothic" panose="020B0600070205080204" pitchFamily="34" charset="-128"/>
              </a:defRPr>
            </a:lvl2pPr>
            <a:lvl3pPr marL="1143000" indent="-228600">
              <a:defRPr sz="2400">
                <a:solidFill>
                  <a:schemeClr val="bg1"/>
                </a:solidFill>
                <a:latin typeface="Times New Roman" panose="02020603050405020304" pitchFamily="18" charset="0"/>
                <a:ea typeface="MS PGothic" panose="020B0600070205080204" pitchFamily="34" charset="-128"/>
              </a:defRPr>
            </a:lvl3pPr>
            <a:lvl4pPr marL="1600200" indent="-228600">
              <a:defRPr sz="2400">
                <a:solidFill>
                  <a:schemeClr val="bg1"/>
                </a:solidFill>
                <a:latin typeface="Times New Roman" panose="02020603050405020304" pitchFamily="18" charset="0"/>
                <a:ea typeface="MS PGothic" panose="020B0600070205080204" pitchFamily="34" charset="-128"/>
              </a:defRPr>
            </a:lvl4pPr>
            <a:lvl5pPr marL="2057400" indent="-228600">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9pPr>
          </a:lstStyle>
          <a:p>
            <a:pPr>
              <a:buClr>
                <a:srgbClr val="000000"/>
              </a:buClr>
              <a:buSzPct val="100000"/>
              <a:buFont typeface="Times New Roman" panose="02020603050405020304" pitchFamily="18" charset="0"/>
              <a:buNone/>
            </a:pPr>
            <a:r>
              <a:rPr lang="en-US" altLang="en-US" sz="1800">
                <a:solidFill>
                  <a:srgbClr val="000000"/>
                </a:solidFill>
                <a:latin typeface="Arial" panose="020B0604020202020204" pitchFamily="34" charset="0"/>
              </a:rPr>
              <a:t>Create an input file (</a:t>
            </a:r>
            <a:r>
              <a:rPr lang="en-US" altLang="en-US" sz="1800" b="1">
                <a:solidFill>
                  <a:srgbClr val="000000"/>
                </a:solidFill>
                <a:latin typeface="courier"/>
                <a:ea typeface="courier"/>
                <a:cs typeface="courier"/>
              </a:rPr>
              <a:t>micro.i</a:t>
            </a:r>
            <a:r>
              <a:rPr lang="en-US" altLang="en-US" sz="1800">
                <a:solidFill>
                  <a:srgbClr val="000000"/>
                </a:solidFill>
                <a:latin typeface="Arial" panose="020B0604020202020204" pitchFamily="34" charset="0"/>
              </a:rPr>
              <a:t>) with the following parameters</a:t>
            </a:r>
          </a:p>
        </p:txBody>
      </p:sp>
      <p:sp>
        <p:nvSpPr>
          <p:cNvPr id="36868" name="TextBox 4">
            <a:extLst>
              <a:ext uri="{FF2B5EF4-FFF2-40B4-BE49-F238E27FC236}">
                <a16:creationId xmlns:a16="http://schemas.microsoft.com/office/drawing/2014/main" id="{5AC4EE40-57CD-44F9-86BA-8B00072D976A}"/>
              </a:ext>
            </a:extLst>
          </p:cNvPr>
          <p:cNvSpPr txBox="1">
            <a:spLocks noChangeArrowheads="1"/>
          </p:cNvSpPr>
          <p:nvPr/>
        </p:nvSpPr>
        <p:spPr bwMode="auto">
          <a:xfrm>
            <a:off x="2819400" y="1535112"/>
            <a:ext cx="7467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100000"/>
              </a:lnSpc>
              <a:spcBef>
                <a:spcPct val="0"/>
              </a:spcBef>
              <a:buFont typeface="Times New Roman" panose="02020603050405020304" pitchFamily="18" charset="0"/>
              <a:buNone/>
            </a:pPr>
            <a:r>
              <a:rPr lang="en-US" altLang="en-US" sz="1800">
                <a:latin typeface="courier"/>
              </a:rPr>
              <a:t>Begin sculpt</a:t>
            </a:r>
          </a:p>
          <a:p>
            <a:pPr>
              <a:lnSpc>
                <a:spcPct val="100000"/>
              </a:lnSpc>
              <a:spcBef>
                <a:spcPct val="0"/>
              </a:spcBef>
              <a:buFont typeface="Times New Roman" panose="02020603050405020304" pitchFamily="18" charset="0"/>
              <a:buNone/>
            </a:pPr>
            <a:r>
              <a:rPr lang="en-US" altLang="en-US" sz="1800">
                <a:latin typeface="courier"/>
              </a:rPr>
              <a:t>	input_micro = micro.tec</a:t>
            </a:r>
          </a:p>
          <a:p>
            <a:pPr>
              <a:lnSpc>
                <a:spcPct val="100000"/>
              </a:lnSpc>
              <a:spcBef>
                <a:spcPct val="0"/>
              </a:spcBef>
              <a:buFont typeface="Times New Roman" panose="02020603050405020304" pitchFamily="18" charset="0"/>
              <a:buNone/>
            </a:pPr>
            <a:r>
              <a:rPr lang="en-US" altLang="en-US" sz="1800">
                <a:latin typeface="courier"/>
              </a:rPr>
              <a:t>	exodus_file = micro</a:t>
            </a:r>
          </a:p>
          <a:p>
            <a:pPr>
              <a:lnSpc>
                <a:spcPct val="100000"/>
              </a:lnSpc>
              <a:spcBef>
                <a:spcPct val="0"/>
              </a:spcBef>
              <a:buFont typeface="Times New Roman" panose="02020603050405020304" pitchFamily="18" charset="0"/>
              <a:buNone/>
            </a:pPr>
            <a:r>
              <a:rPr lang="en-US" altLang="en-US" sz="1800">
                <a:latin typeface="courier"/>
              </a:rPr>
              <a:t>	micro_expand = 2</a:t>
            </a:r>
          </a:p>
          <a:p>
            <a:pPr>
              <a:lnSpc>
                <a:spcPct val="100000"/>
              </a:lnSpc>
              <a:spcBef>
                <a:spcPct val="0"/>
              </a:spcBef>
              <a:buFont typeface="Times New Roman" panose="02020603050405020304" pitchFamily="18" charset="0"/>
              <a:buNone/>
            </a:pPr>
            <a:r>
              <a:rPr lang="en-US" altLang="en-US" sz="1800">
                <a:latin typeface="courier"/>
              </a:rPr>
              <a:t>	pillow = 1</a:t>
            </a:r>
          </a:p>
          <a:p>
            <a:pPr>
              <a:lnSpc>
                <a:spcPct val="100000"/>
              </a:lnSpc>
              <a:spcBef>
                <a:spcPct val="0"/>
              </a:spcBef>
              <a:buFont typeface="Times New Roman" panose="02020603050405020304" pitchFamily="18" charset="0"/>
              <a:buNone/>
            </a:pPr>
            <a:r>
              <a:rPr lang="en-US" altLang="en-US" sz="1800">
                <a:latin typeface="courier"/>
              </a:rPr>
              <a:t>End Sculpt</a:t>
            </a:r>
          </a:p>
        </p:txBody>
      </p:sp>
      <p:sp>
        <p:nvSpPr>
          <p:cNvPr id="36869" name="Oval 23">
            <a:extLst>
              <a:ext uri="{FF2B5EF4-FFF2-40B4-BE49-F238E27FC236}">
                <a16:creationId xmlns:a16="http://schemas.microsoft.com/office/drawing/2014/main" id="{E13C27B0-B3F8-485D-9F33-8DAB559476C0}"/>
              </a:ext>
            </a:extLst>
          </p:cNvPr>
          <p:cNvSpPr>
            <a:spLocks noChangeArrowheads="1"/>
          </p:cNvSpPr>
          <p:nvPr/>
        </p:nvSpPr>
        <p:spPr bwMode="auto">
          <a:xfrm>
            <a:off x="2133600" y="1230312"/>
            <a:ext cx="381000" cy="304800"/>
          </a:xfrm>
          <a:prstGeom prst="ellipse">
            <a:avLst/>
          </a:prstGeom>
          <a:solidFill>
            <a:schemeClr val="bg1"/>
          </a:solidFill>
          <a:ln w="28575">
            <a:solidFill>
              <a:srgbClr val="FF0000"/>
            </a:solidFill>
            <a:round/>
            <a:headEnd/>
            <a:tailEnd/>
          </a:ln>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82000"/>
              </a:lnSpc>
              <a:spcBef>
                <a:spcPct val="0"/>
              </a:spcBef>
              <a:buFont typeface="Times New Roman" panose="02020603050405020304" pitchFamily="18" charset="0"/>
              <a:buNone/>
            </a:pPr>
            <a:r>
              <a:rPr lang="en-US" altLang="en-US" b="0">
                <a:solidFill>
                  <a:schemeClr val="tx1"/>
                </a:solidFill>
              </a:rPr>
              <a:t>1</a:t>
            </a:r>
          </a:p>
        </p:txBody>
      </p:sp>
      <p:sp>
        <p:nvSpPr>
          <p:cNvPr id="36870" name="Oval 24">
            <a:extLst>
              <a:ext uri="{FF2B5EF4-FFF2-40B4-BE49-F238E27FC236}">
                <a16:creationId xmlns:a16="http://schemas.microsoft.com/office/drawing/2014/main" id="{966A0B41-52B6-4A8F-876D-BCA79162F5B2}"/>
              </a:ext>
            </a:extLst>
          </p:cNvPr>
          <p:cNvSpPr>
            <a:spLocks noChangeArrowheads="1"/>
          </p:cNvSpPr>
          <p:nvPr/>
        </p:nvSpPr>
        <p:spPr bwMode="auto">
          <a:xfrm>
            <a:off x="2133600" y="3336925"/>
            <a:ext cx="381000" cy="304800"/>
          </a:xfrm>
          <a:prstGeom prst="ellipse">
            <a:avLst/>
          </a:prstGeom>
          <a:solidFill>
            <a:schemeClr val="bg1"/>
          </a:solidFill>
          <a:ln w="28575">
            <a:solidFill>
              <a:schemeClr val="accent2"/>
            </a:solidFill>
            <a:round/>
            <a:headEnd/>
            <a:tailEnd/>
          </a:ln>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82000"/>
              </a:lnSpc>
              <a:spcBef>
                <a:spcPct val="0"/>
              </a:spcBef>
              <a:buFont typeface="Times New Roman" panose="02020603050405020304" pitchFamily="18" charset="0"/>
              <a:buNone/>
            </a:pPr>
            <a:r>
              <a:rPr lang="en-US" altLang="en-US" b="0">
                <a:solidFill>
                  <a:schemeClr val="tx1"/>
                </a:solidFill>
              </a:rPr>
              <a:t>2</a:t>
            </a:r>
          </a:p>
        </p:txBody>
      </p:sp>
      <p:sp>
        <p:nvSpPr>
          <p:cNvPr id="36871" name="Oval 11">
            <a:extLst>
              <a:ext uri="{FF2B5EF4-FFF2-40B4-BE49-F238E27FC236}">
                <a16:creationId xmlns:a16="http://schemas.microsoft.com/office/drawing/2014/main" id="{4EAFC5DA-EDC1-4DE3-A85B-BAFCE5E306AD}"/>
              </a:ext>
            </a:extLst>
          </p:cNvPr>
          <p:cNvSpPr>
            <a:spLocks noChangeArrowheads="1"/>
          </p:cNvSpPr>
          <p:nvPr/>
        </p:nvSpPr>
        <p:spPr bwMode="auto">
          <a:xfrm>
            <a:off x="2133600" y="4083050"/>
            <a:ext cx="381000" cy="304800"/>
          </a:xfrm>
          <a:prstGeom prst="ellipse">
            <a:avLst/>
          </a:prstGeom>
          <a:solidFill>
            <a:schemeClr val="bg1"/>
          </a:solidFill>
          <a:ln w="28575">
            <a:solidFill>
              <a:srgbClr val="339933"/>
            </a:solidFill>
            <a:round/>
            <a:headEnd/>
            <a:tailEnd/>
          </a:ln>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82000"/>
              </a:lnSpc>
              <a:spcBef>
                <a:spcPct val="0"/>
              </a:spcBef>
              <a:buFont typeface="Times New Roman" panose="02020603050405020304" pitchFamily="18" charset="0"/>
              <a:buNone/>
            </a:pPr>
            <a:r>
              <a:rPr lang="en-US" altLang="en-US" b="0"/>
              <a:t>3</a:t>
            </a:r>
          </a:p>
        </p:txBody>
      </p:sp>
      <p:sp>
        <p:nvSpPr>
          <p:cNvPr id="9" name="TextBox 8">
            <a:extLst>
              <a:ext uri="{FF2B5EF4-FFF2-40B4-BE49-F238E27FC236}">
                <a16:creationId xmlns:a16="http://schemas.microsoft.com/office/drawing/2014/main" id="{46EB0805-55EC-4AD7-AB5D-635AB184399C}"/>
              </a:ext>
            </a:extLst>
          </p:cNvPr>
          <p:cNvSpPr txBox="1"/>
          <p:nvPr/>
        </p:nvSpPr>
        <p:spPr>
          <a:xfrm>
            <a:off x="2552700" y="3287712"/>
            <a:ext cx="7467600" cy="369888"/>
          </a:xfrm>
          <a:prstGeom prst="rect">
            <a:avLst/>
          </a:prstGeom>
          <a:noFill/>
        </p:spPr>
        <p:txBody>
          <a:bodyPr>
            <a:spAutoFit/>
          </a:bodyPr>
          <a:lstStyle/>
          <a:p>
            <a:pPr>
              <a:buClr>
                <a:srgbClr val="000000"/>
              </a:buClr>
              <a:buSzPct val="100000"/>
              <a:buFont typeface="Times New Roman" charset="0"/>
              <a:buNone/>
              <a:defRPr/>
            </a:pPr>
            <a:r>
              <a:rPr lang="en-US" dirty="0">
                <a:solidFill>
                  <a:srgbClr val="000000"/>
                </a:solidFill>
                <a:latin typeface="+mj-lt"/>
                <a:ea typeface="ＭＳ Ｐゴシック" charset="0"/>
              </a:rPr>
              <a:t>Run sculpt with the following command</a:t>
            </a:r>
          </a:p>
        </p:txBody>
      </p:sp>
      <p:sp>
        <p:nvSpPr>
          <p:cNvPr id="36873" name="TextBox 9">
            <a:extLst>
              <a:ext uri="{FF2B5EF4-FFF2-40B4-BE49-F238E27FC236}">
                <a16:creationId xmlns:a16="http://schemas.microsoft.com/office/drawing/2014/main" id="{61C6808B-0FA1-4CC6-A819-116EC517FB5E}"/>
              </a:ext>
            </a:extLst>
          </p:cNvPr>
          <p:cNvSpPr txBox="1">
            <a:spLocks noChangeArrowheads="1"/>
          </p:cNvSpPr>
          <p:nvPr/>
        </p:nvSpPr>
        <p:spPr bwMode="auto">
          <a:xfrm>
            <a:off x="2819400" y="3641726"/>
            <a:ext cx="7467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100000"/>
              </a:lnSpc>
              <a:spcBef>
                <a:spcPct val="0"/>
              </a:spcBef>
              <a:buFont typeface="Times New Roman" panose="02020603050405020304" pitchFamily="18" charset="0"/>
              <a:buNone/>
            </a:pPr>
            <a:r>
              <a:rPr lang="en-US" altLang="en-US" sz="1800">
                <a:latin typeface="courier"/>
              </a:rPr>
              <a:t>sculpt –i micro.i –j 8 </a:t>
            </a:r>
          </a:p>
        </p:txBody>
      </p:sp>
      <p:sp>
        <p:nvSpPr>
          <p:cNvPr id="11" name="TextBox 10">
            <a:extLst>
              <a:ext uri="{FF2B5EF4-FFF2-40B4-BE49-F238E27FC236}">
                <a16:creationId xmlns:a16="http://schemas.microsoft.com/office/drawing/2014/main" id="{6F060418-DBE1-4161-BFF0-65D85C907FFD}"/>
              </a:ext>
            </a:extLst>
          </p:cNvPr>
          <p:cNvSpPr txBox="1"/>
          <p:nvPr/>
        </p:nvSpPr>
        <p:spPr>
          <a:xfrm>
            <a:off x="2560638" y="4049712"/>
            <a:ext cx="7467600" cy="369888"/>
          </a:xfrm>
          <a:prstGeom prst="rect">
            <a:avLst/>
          </a:prstGeom>
          <a:noFill/>
        </p:spPr>
        <p:txBody>
          <a:bodyPr>
            <a:spAutoFit/>
          </a:bodyPr>
          <a:lstStyle/>
          <a:p>
            <a:pPr>
              <a:buClr>
                <a:srgbClr val="000000"/>
              </a:buClr>
              <a:buSzPct val="100000"/>
              <a:buFont typeface="Times New Roman" charset="0"/>
              <a:buNone/>
              <a:defRPr/>
            </a:pPr>
            <a:r>
              <a:rPr lang="en-US" dirty="0">
                <a:solidFill>
                  <a:srgbClr val="000000"/>
                </a:solidFill>
                <a:latin typeface="+mj-lt"/>
                <a:ea typeface="ＭＳ Ｐゴシック" charset="0"/>
              </a:rPr>
              <a:t>Combine the parallel mesh files</a:t>
            </a:r>
          </a:p>
        </p:txBody>
      </p:sp>
      <p:sp>
        <p:nvSpPr>
          <p:cNvPr id="36875" name="TextBox 11">
            <a:extLst>
              <a:ext uri="{FF2B5EF4-FFF2-40B4-BE49-F238E27FC236}">
                <a16:creationId xmlns:a16="http://schemas.microsoft.com/office/drawing/2014/main" id="{6274B643-48ED-48D6-A759-71F5B13CF52B}"/>
              </a:ext>
            </a:extLst>
          </p:cNvPr>
          <p:cNvSpPr txBox="1">
            <a:spLocks noChangeArrowheads="1"/>
          </p:cNvSpPr>
          <p:nvPr/>
        </p:nvSpPr>
        <p:spPr bwMode="auto">
          <a:xfrm>
            <a:off x="2819400" y="4387851"/>
            <a:ext cx="7467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100000"/>
              </a:lnSpc>
              <a:spcBef>
                <a:spcPct val="0"/>
              </a:spcBef>
              <a:buFont typeface="Times New Roman" panose="02020603050405020304" pitchFamily="18" charset="0"/>
              <a:buNone/>
            </a:pPr>
            <a:r>
              <a:rPr lang="en-US" altLang="en-US" sz="1800">
                <a:latin typeface="courier"/>
              </a:rPr>
              <a:t>epu –p 8 micro</a:t>
            </a:r>
          </a:p>
        </p:txBody>
      </p:sp>
      <p:sp>
        <p:nvSpPr>
          <p:cNvPr id="36876" name="Oval 62">
            <a:extLst>
              <a:ext uri="{FF2B5EF4-FFF2-40B4-BE49-F238E27FC236}">
                <a16:creationId xmlns:a16="http://schemas.microsoft.com/office/drawing/2014/main" id="{3B4D602F-5C3B-43F4-9CFE-C26EBC6D5AFD}"/>
              </a:ext>
            </a:extLst>
          </p:cNvPr>
          <p:cNvSpPr>
            <a:spLocks noChangeArrowheads="1"/>
          </p:cNvSpPr>
          <p:nvPr/>
        </p:nvSpPr>
        <p:spPr bwMode="auto">
          <a:xfrm>
            <a:off x="2133600" y="4887912"/>
            <a:ext cx="381000" cy="304800"/>
          </a:xfrm>
          <a:prstGeom prst="ellipse">
            <a:avLst/>
          </a:prstGeom>
          <a:solidFill>
            <a:schemeClr val="bg1"/>
          </a:solidFill>
          <a:ln w="28575">
            <a:solidFill>
              <a:srgbClr val="FF9900"/>
            </a:solidFill>
            <a:round/>
            <a:headEnd/>
            <a:tailEnd/>
          </a:ln>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82000"/>
              </a:lnSpc>
              <a:spcBef>
                <a:spcPct val="0"/>
              </a:spcBef>
              <a:buFont typeface="Times New Roman" panose="02020603050405020304" pitchFamily="18" charset="0"/>
              <a:buNone/>
            </a:pPr>
            <a:r>
              <a:rPr lang="en-US" altLang="en-US" b="0"/>
              <a:t>4</a:t>
            </a:r>
          </a:p>
        </p:txBody>
      </p:sp>
      <p:sp>
        <p:nvSpPr>
          <p:cNvPr id="14" name="TextBox 13">
            <a:extLst>
              <a:ext uri="{FF2B5EF4-FFF2-40B4-BE49-F238E27FC236}">
                <a16:creationId xmlns:a16="http://schemas.microsoft.com/office/drawing/2014/main" id="{C14E1CE0-9155-4847-97AA-DF4546E183C6}"/>
              </a:ext>
            </a:extLst>
          </p:cNvPr>
          <p:cNvSpPr txBox="1"/>
          <p:nvPr/>
        </p:nvSpPr>
        <p:spPr>
          <a:xfrm>
            <a:off x="2590800" y="4811713"/>
            <a:ext cx="7467600" cy="646331"/>
          </a:xfrm>
          <a:prstGeom prst="rect">
            <a:avLst/>
          </a:prstGeom>
          <a:noFill/>
        </p:spPr>
        <p:txBody>
          <a:bodyPr>
            <a:spAutoFit/>
          </a:bodyPr>
          <a:lstStyle/>
          <a:p>
            <a:pPr>
              <a:buClr>
                <a:srgbClr val="000000"/>
              </a:buClr>
              <a:buSzPct val="100000"/>
              <a:buFont typeface="Times New Roman" charset="0"/>
              <a:buNone/>
              <a:defRPr/>
            </a:pPr>
            <a:r>
              <a:rPr lang="en-US" dirty="0">
                <a:solidFill>
                  <a:srgbClr val="000000"/>
                </a:solidFill>
                <a:latin typeface="+mj-lt"/>
                <a:ea typeface="ＭＳ Ｐゴシック" charset="0"/>
              </a:rPr>
              <a:t>Import the mesh into CUBIT™.  From CUBIT™ command line:</a:t>
            </a:r>
          </a:p>
        </p:txBody>
      </p:sp>
      <p:sp>
        <p:nvSpPr>
          <p:cNvPr id="36878" name="TextBox 14">
            <a:extLst>
              <a:ext uri="{FF2B5EF4-FFF2-40B4-BE49-F238E27FC236}">
                <a16:creationId xmlns:a16="http://schemas.microsoft.com/office/drawing/2014/main" id="{F42BC684-8C50-42CB-9EEE-B2A5A6DBA4C1}"/>
              </a:ext>
            </a:extLst>
          </p:cNvPr>
          <p:cNvSpPr txBox="1">
            <a:spLocks noChangeArrowheads="1"/>
          </p:cNvSpPr>
          <p:nvPr/>
        </p:nvSpPr>
        <p:spPr bwMode="auto">
          <a:xfrm>
            <a:off x="2819400" y="5127626"/>
            <a:ext cx="7467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100000"/>
              </a:lnSpc>
              <a:spcBef>
                <a:spcPct val="0"/>
              </a:spcBef>
              <a:buFont typeface="Times New Roman" panose="02020603050405020304" pitchFamily="18" charset="0"/>
              <a:buNone/>
            </a:pPr>
            <a:r>
              <a:rPr lang="en-US" altLang="en-US" sz="1800"/>
              <a:t>cubit &gt;import mesh “</a:t>
            </a:r>
            <a:r>
              <a:rPr lang="en-US" altLang="ja-JP" sz="1800"/>
              <a:t>micro.e</a:t>
            </a:r>
            <a:r>
              <a:rPr lang="en-US" altLang="en-US" sz="1800"/>
              <a:t>”</a:t>
            </a:r>
            <a:r>
              <a:rPr lang="en-US" altLang="ja-JP" sz="1800"/>
              <a:t> no_geom</a:t>
            </a:r>
            <a:endParaRPr lang="en-US" altLang="en-US" sz="1800"/>
          </a:p>
        </p:txBody>
      </p:sp>
      <p:sp>
        <p:nvSpPr>
          <p:cNvPr id="36879" name="Oval 56">
            <a:extLst>
              <a:ext uri="{FF2B5EF4-FFF2-40B4-BE49-F238E27FC236}">
                <a16:creationId xmlns:a16="http://schemas.microsoft.com/office/drawing/2014/main" id="{BB4CEEEC-1A41-44D5-B2B0-B7EDD1C4A91F}"/>
              </a:ext>
            </a:extLst>
          </p:cNvPr>
          <p:cNvSpPr>
            <a:spLocks noChangeArrowheads="1"/>
          </p:cNvSpPr>
          <p:nvPr/>
        </p:nvSpPr>
        <p:spPr bwMode="auto">
          <a:xfrm>
            <a:off x="2133600" y="5649912"/>
            <a:ext cx="381000" cy="304800"/>
          </a:xfrm>
          <a:prstGeom prst="ellipse">
            <a:avLst/>
          </a:prstGeom>
          <a:noFill/>
          <a:ln w="28575">
            <a:solidFill>
              <a:srgbClr val="FF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82000"/>
              </a:lnSpc>
              <a:spcBef>
                <a:spcPct val="0"/>
              </a:spcBef>
              <a:buFont typeface="Times New Roman" panose="02020603050405020304" pitchFamily="18" charset="0"/>
              <a:buNone/>
            </a:pPr>
            <a:r>
              <a:rPr lang="en-US" altLang="en-US" b="0"/>
              <a:t>5</a:t>
            </a:r>
          </a:p>
        </p:txBody>
      </p:sp>
      <p:sp>
        <p:nvSpPr>
          <p:cNvPr id="17" name="TextBox 16">
            <a:extLst>
              <a:ext uri="{FF2B5EF4-FFF2-40B4-BE49-F238E27FC236}">
                <a16:creationId xmlns:a16="http://schemas.microsoft.com/office/drawing/2014/main" id="{A6435E6C-77D8-4BA5-9371-A055A823ADE0}"/>
              </a:ext>
            </a:extLst>
          </p:cNvPr>
          <p:cNvSpPr txBox="1"/>
          <p:nvPr/>
        </p:nvSpPr>
        <p:spPr>
          <a:xfrm>
            <a:off x="2590800" y="5573712"/>
            <a:ext cx="7467600" cy="369888"/>
          </a:xfrm>
          <a:prstGeom prst="rect">
            <a:avLst/>
          </a:prstGeom>
          <a:noFill/>
        </p:spPr>
        <p:txBody>
          <a:bodyPr>
            <a:spAutoFit/>
          </a:bodyPr>
          <a:lstStyle/>
          <a:p>
            <a:pPr>
              <a:buClr>
                <a:srgbClr val="000000"/>
              </a:buClr>
              <a:buSzPct val="100000"/>
              <a:buFont typeface="Times New Roman" charset="0"/>
              <a:buNone/>
              <a:defRPr/>
            </a:pPr>
            <a:r>
              <a:rPr lang="en-US" dirty="0">
                <a:solidFill>
                  <a:srgbClr val="000000"/>
                </a:solidFill>
                <a:latin typeface="+mj-lt"/>
                <a:ea typeface="ＭＳ Ｐゴシック" charset="0"/>
              </a:rPr>
              <a:t>Draw the material blocks</a:t>
            </a:r>
          </a:p>
        </p:txBody>
      </p:sp>
      <p:sp>
        <p:nvSpPr>
          <p:cNvPr id="18" name="TextBox 17">
            <a:extLst>
              <a:ext uri="{FF2B5EF4-FFF2-40B4-BE49-F238E27FC236}">
                <a16:creationId xmlns:a16="http://schemas.microsoft.com/office/drawing/2014/main" id="{732673AA-5841-4297-B3F8-6525E58D857E}"/>
              </a:ext>
            </a:extLst>
          </p:cNvPr>
          <p:cNvSpPr txBox="1"/>
          <p:nvPr/>
        </p:nvSpPr>
        <p:spPr>
          <a:xfrm>
            <a:off x="2819400" y="5878512"/>
            <a:ext cx="7467600" cy="369888"/>
          </a:xfrm>
          <a:prstGeom prst="rect">
            <a:avLst/>
          </a:prstGeom>
          <a:noFill/>
        </p:spPr>
        <p:txBody>
          <a:bodyPr>
            <a:spAutoFit/>
          </a:bodyPr>
          <a:lstStyle/>
          <a:p>
            <a:pPr>
              <a:buClr>
                <a:srgbClr val="000000"/>
              </a:buClr>
              <a:buSzPct val="100000"/>
              <a:buFont typeface="Times New Roman" charset="0"/>
              <a:buNone/>
              <a:defRPr/>
            </a:pPr>
            <a:r>
              <a:rPr lang="en-US" b="1" dirty="0">
                <a:solidFill>
                  <a:srgbClr val="000000"/>
                </a:solidFill>
                <a:latin typeface="+mj-lt"/>
                <a:ea typeface="ＭＳ Ｐゴシック" charset="0"/>
              </a:rPr>
              <a:t>cubit &gt;draw block all</a:t>
            </a:r>
          </a:p>
        </p:txBody>
      </p:sp>
      <p:pic>
        <p:nvPicPr>
          <p:cNvPr id="36882" name="Picture 18">
            <a:extLst>
              <a:ext uri="{FF2B5EF4-FFF2-40B4-BE49-F238E27FC236}">
                <a16:creationId xmlns:a16="http://schemas.microsoft.com/office/drawing/2014/main" id="{7054335F-F325-4A13-A100-33294D2918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1992313"/>
            <a:ext cx="3144838"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3" name="Picture 19">
            <a:extLst>
              <a:ext uri="{FF2B5EF4-FFF2-40B4-BE49-F238E27FC236}">
                <a16:creationId xmlns:a16="http://schemas.microsoft.com/office/drawing/2014/main" id="{63B3D74D-F4E5-4ED2-8853-C1FB2C2564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9001" y="1722438"/>
            <a:ext cx="3141663"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AutoShape 26">
            <a:extLst>
              <a:ext uri="{FF2B5EF4-FFF2-40B4-BE49-F238E27FC236}">
                <a16:creationId xmlns:a16="http://schemas.microsoft.com/office/drawing/2014/main" id="{710206DB-D1D4-478C-BF6D-6FE68AD154DA}"/>
              </a:ext>
            </a:extLst>
          </p:cNvPr>
          <p:cNvSpPr>
            <a:spLocks noChangeArrowheads="1"/>
          </p:cNvSpPr>
          <p:nvPr/>
        </p:nvSpPr>
        <p:spPr bwMode="auto">
          <a:xfrm rot="-2252190">
            <a:off x="8969375" y="1878012"/>
            <a:ext cx="304800" cy="533400"/>
          </a:xfrm>
          <a:prstGeom prst="upArrow">
            <a:avLst>
              <a:gd name="adj1" fmla="val 25148"/>
              <a:gd name="adj2" fmla="val 98178"/>
            </a:avLst>
          </a:prstGeom>
          <a:solidFill>
            <a:schemeClr val="accent2"/>
          </a:solidFill>
          <a:ln w="9525">
            <a:solidFill>
              <a:schemeClr val="tx1"/>
            </a:solidFill>
            <a:miter lim="800000"/>
            <a:headEnd/>
            <a:tailEnd/>
          </a:ln>
          <a:effectLst>
            <a:outerShdw blurRad="63500" dist="38099" dir="2700000" algn="ctr" rotWithShape="0">
              <a:schemeClr val="bg2">
                <a:alpha val="74997"/>
              </a:schemeClr>
            </a:outerShdw>
          </a:effectLst>
        </p:spPr>
        <p:txBody>
          <a:bodyPr wrap="none" anchor="ctr"/>
          <a:lstStyle>
            <a:lvl1pPr>
              <a:lnSpc>
                <a:spcPct val="76000"/>
              </a:lnSpc>
              <a:spcBef>
                <a:spcPts val="600"/>
              </a:spcBef>
              <a:buClr>
                <a:srgbClr val="000000"/>
              </a:buClr>
              <a:buSzPct val="100000"/>
              <a:buFont typeface="Arial" charset="0"/>
              <a:buChar char="•"/>
              <a:defRPr sz="2400" b="1">
                <a:solidFill>
                  <a:srgbClr val="000000"/>
                </a:solidFill>
                <a:latin typeface="Arial" charset="0"/>
                <a:ea typeface="MS PGothic" charset="-128"/>
                <a:cs typeface="Arial Unicode MS" charset="0"/>
              </a:defRPr>
            </a:lvl1pPr>
            <a:lvl2pPr marL="742950" indent="-285750">
              <a:lnSpc>
                <a:spcPct val="104000"/>
              </a:lnSpc>
              <a:spcBef>
                <a:spcPts val="550"/>
              </a:spcBef>
              <a:buClr>
                <a:srgbClr val="000000"/>
              </a:buClr>
              <a:buSzPct val="100000"/>
              <a:buFont typeface="Verdana" charset="0"/>
              <a:buChar char="–"/>
              <a:defRPr sz="2200">
                <a:solidFill>
                  <a:srgbClr val="000000"/>
                </a:solidFill>
                <a:latin typeface="Verdana" charset="0"/>
                <a:ea typeface="Arial Unicode MS" charset="0"/>
                <a:cs typeface="Arial Unicode MS" charset="0"/>
              </a:defRPr>
            </a:lvl2pPr>
            <a:lvl3pPr marL="1143000" indent="-228600">
              <a:lnSpc>
                <a:spcPct val="82000"/>
              </a:lnSpc>
              <a:spcBef>
                <a:spcPts val="500"/>
              </a:spcBef>
              <a:buClr>
                <a:srgbClr val="000000"/>
              </a:buClr>
              <a:buSzPct val="100000"/>
              <a:buFont typeface="Times New Roman" charset="0"/>
              <a:buChar char="•"/>
              <a:defRPr sz="2000" b="1">
                <a:solidFill>
                  <a:srgbClr val="000000"/>
                </a:solidFill>
                <a:latin typeface="Times New Roman" charset="0"/>
                <a:ea typeface="Arial Unicode MS" charset="0"/>
                <a:cs typeface="Arial Unicode MS" charset="0"/>
              </a:defRPr>
            </a:lvl3pPr>
            <a:lvl4pPr marL="1600200" indent="-228600">
              <a:lnSpc>
                <a:spcPct val="82000"/>
              </a:lnSpc>
              <a:spcBef>
                <a:spcPts val="450"/>
              </a:spcBef>
              <a:buClr>
                <a:srgbClr val="000000"/>
              </a:buClr>
              <a:buSzPct val="100000"/>
              <a:buFont typeface="Times New Roman" charset="0"/>
              <a:buChar char="–"/>
              <a:defRPr>
                <a:solidFill>
                  <a:srgbClr val="000000"/>
                </a:solidFill>
                <a:latin typeface="Times New Roman" charset="0"/>
                <a:ea typeface="Arial Unicode MS" charset="0"/>
                <a:cs typeface="Arial Unicode MS" charset="0"/>
              </a:defRPr>
            </a:lvl4pPr>
            <a:lvl5pPr marL="2057400" indent="-228600">
              <a:lnSpc>
                <a:spcPct val="82000"/>
              </a:lnSpc>
              <a:spcBef>
                <a:spcPts val="450"/>
              </a:spcBef>
              <a:buClr>
                <a:srgbClr val="000000"/>
              </a:buClr>
              <a:buSzPct val="100000"/>
              <a:buFont typeface="Times New Roman" charset="0"/>
              <a:buChar char="•"/>
              <a:defRPr>
                <a:solidFill>
                  <a:srgbClr val="000000"/>
                </a:solidFill>
                <a:latin typeface="Times New Roman" charset="0"/>
                <a:ea typeface="Arial Unicode MS" charset="0"/>
                <a:cs typeface="Arial Unicode MS" charset="0"/>
              </a:defRPr>
            </a:lvl5pPr>
            <a:lvl6pPr marL="2514600" indent="-228600" defTabSz="457200" eaLnBrk="0" fontAlgn="base" hangingPunct="0">
              <a:lnSpc>
                <a:spcPct val="82000"/>
              </a:lnSpc>
              <a:spcBef>
                <a:spcPts val="450"/>
              </a:spcBef>
              <a:spcAft>
                <a:spcPct val="0"/>
              </a:spcAft>
              <a:buClr>
                <a:srgbClr val="000000"/>
              </a:buClr>
              <a:buSzPct val="100000"/>
              <a:buFont typeface="Times New Roman" charset="0"/>
              <a:buChar char="•"/>
              <a:defRPr>
                <a:solidFill>
                  <a:srgbClr val="000000"/>
                </a:solidFill>
                <a:latin typeface="Times New Roman" charset="0"/>
                <a:ea typeface="Arial Unicode MS" charset="0"/>
                <a:cs typeface="Arial Unicode MS" charset="0"/>
              </a:defRPr>
            </a:lvl6pPr>
            <a:lvl7pPr marL="2971800" indent="-228600" defTabSz="457200" eaLnBrk="0" fontAlgn="base" hangingPunct="0">
              <a:lnSpc>
                <a:spcPct val="82000"/>
              </a:lnSpc>
              <a:spcBef>
                <a:spcPts val="450"/>
              </a:spcBef>
              <a:spcAft>
                <a:spcPct val="0"/>
              </a:spcAft>
              <a:buClr>
                <a:srgbClr val="000000"/>
              </a:buClr>
              <a:buSzPct val="100000"/>
              <a:buFont typeface="Times New Roman" charset="0"/>
              <a:buChar char="•"/>
              <a:defRPr>
                <a:solidFill>
                  <a:srgbClr val="000000"/>
                </a:solidFill>
                <a:latin typeface="Times New Roman" charset="0"/>
                <a:ea typeface="Arial Unicode MS" charset="0"/>
                <a:cs typeface="Arial Unicode MS" charset="0"/>
              </a:defRPr>
            </a:lvl7pPr>
            <a:lvl8pPr marL="3429000" indent="-228600" defTabSz="457200" eaLnBrk="0" fontAlgn="base" hangingPunct="0">
              <a:lnSpc>
                <a:spcPct val="82000"/>
              </a:lnSpc>
              <a:spcBef>
                <a:spcPts val="450"/>
              </a:spcBef>
              <a:spcAft>
                <a:spcPct val="0"/>
              </a:spcAft>
              <a:buClr>
                <a:srgbClr val="000000"/>
              </a:buClr>
              <a:buSzPct val="100000"/>
              <a:buFont typeface="Times New Roman" charset="0"/>
              <a:buChar char="•"/>
              <a:defRPr>
                <a:solidFill>
                  <a:srgbClr val="000000"/>
                </a:solidFill>
                <a:latin typeface="Times New Roman" charset="0"/>
                <a:ea typeface="Arial Unicode MS" charset="0"/>
                <a:cs typeface="Arial Unicode MS" charset="0"/>
              </a:defRPr>
            </a:lvl8pPr>
            <a:lvl9pPr marL="3886200" indent="-228600" defTabSz="457200" eaLnBrk="0" fontAlgn="base" hangingPunct="0">
              <a:lnSpc>
                <a:spcPct val="82000"/>
              </a:lnSpc>
              <a:spcBef>
                <a:spcPts val="450"/>
              </a:spcBef>
              <a:spcAft>
                <a:spcPct val="0"/>
              </a:spcAft>
              <a:buClr>
                <a:srgbClr val="000000"/>
              </a:buClr>
              <a:buSzPct val="100000"/>
              <a:buFont typeface="Times New Roman" charset="0"/>
              <a:buChar char="•"/>
              <a:defRPr>
                <a:solidFill>
                  <a:srgbClr val="000000"/>
                </a:solidFill>
                <a:latin typeface="Times New Roman" charset="0"/>
                <a:ea typeface="Arial Unicode MS" charset="0"/>
                <a:cs typeface="Arial Unicode MS" charset="0"/>
              </a:defRPr>
            </a:lvl9pPr>
          </a:lstStyle>
          <a:p>
            <a:pPr algn="ctr">
              <a:lnSpc>
                <a:spcPct val="82000"/>
              </a:lnSpc>
              <a:spcBef>
                <a:spcPct val="0"/>
              </a:spcBef>
              <a:buFont typeface="Times New Roman" charset="0"/>
              <a:buNone/>
              <a:defRPr/>
            </a:pPr>
            <a:endParaRPr lang="en-US" altLang="en-US" b="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FCBA2CB5-44DE-443E-8D70-642C1BA852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1066801"/>
            <a:ext cx="2247900" cy="531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a:extLst>
              <a:ext uri="{FF2B5EF4-FFF2-40B4-BE49-F238E27FC236}">
                <a16:creationId xmlns:a16="http://schemas.microsoft.com/office/drawing/2014/main" id="{964466BD-7142-41D9-BD50-4EB95B3D000D}"/>
              </a:ext>
            </a:extLst>
          </p:cNvPr>
          <p:cNvSpPr>
            <a:spLocks noGrp="1" noChangeArrowheads="1"/>
          </p:cNvSpPr>
          <p:nvPr>
            <p:ph type="title" idx="4294967295"/>
          </p:nvPr>
        </p:nvSpPr>
        <p:spPr>
          <a:xfrm>
            <a:off x="1506072" y="473076"/>
            <a:ext cx="6784975" cy="849313"/>
          </a:xfrm>
        </p:spPr>
        <p:txBody>
          <a:bodyPr>
            <a:normAutofit fontScale="90000"/>
          </a:bodyPr>
          <a:lstStyle/>
          <a:p>
            <a:r>
              <a:rPr lang="en-US" altLang="en-US" dirty="0"/>
              <a:t>Example 1 Simple Sculpt Mesh</a:t>
            </a:r>
          </a:p>
        </p:txBody>
      </p:sp>
      <p:sp>
        <p:nvSpPr>
          <p:cNvPr id="8196" name="Oval 11">
            <a:extLst>
              <a:ext uri="{FF2B5EF4-FFF2-40B4-BE49-F238E27FC236}">
                <a16:creationId xmlns:a16="http://schemas.microsoft.com/office/drawing/2014/main" id="{1B4E6E1D-2E6A-456C-BBC4-1D7FFF7978FA}"/>
              </a:ext>
            </a:extLst>
          </p:cNvPr>
          <p:cNvSpPr>
            <a:spLocks noChangeArrowheads="1"/>
          </p:cNvSpPr>
          <p:nvPr/>
        </p:nvSpPr>
        <p:spPr bwMode="auto">
          <a:xfrm>
            <a:off x="1981200" y="1371600"/>
            <a:ext cx="381000" cy="304800"/>
          </a:xfrm>
          <a:prstGeom prst="ellipse">
            <a:avLst/>
          </a:prstGeom>
          <a:solidFill>
            <a:schemeClr val="bg1"/>
          </a:solidFill>
          <a:ln w="28575">
            <a:solidFill>
              <a:srgbClr val="339933"/>
            </a:solidFill>
            <a:round/>
            <a:headEnd/>
            <a:tailEnd/>
          </a:ln>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82000"/>
              </a:lnSpc>
              <a:spcBef>
                <a:spcPct val="0"/>
              </a:spcBef>
              <a:buFont typeface="Times New Roman" panose="02020603050405020304" pitchFamily="18" charset="0"/>
              <a:buNone/>
            </a:pPr>
            <a:r>
              <a:rPr lang="en-US" altLang="en-US" b="0"/>
              <a:t>4</a:t>
            </a:r>
          </a:p>
        </p:txBody>
      </p:sp>
      <p:sp>
        <p:nvSpPr>
          <p:cNvPr id="8197" name="AutoShape 29">
            <a:extLst>
              <a:ext uri="{FF2B5EF4-FFF2-40B4-BE49-F238E27FC236}">
                <a16:creationId xmlns:a16="http://schemas.microsoft.com/office/drawing/2014/main" id="{0FCC3301-69C5-44FF-B0FA-AFACB68426F7}"/>
              </a:ext>
            </a:extLst>
          </p:cNvPr>
          <p:cNvSpPr>
            <a:spLocks noChangeArrowheads="1"/>
          </p:cNvSpPr>
          <p:nvPr/>
        </p:nvSpPr>
        <p:spPr bwMode="auto">
          <a:xfrm rot="-2252190">
            <a:off x="8208963" y="1333500"/>
            <a:ext cx="304800" cy="533400"/>
          </a:xfrm>
          <a:prstGeom prst="upArrow">
            <a:avLst>
              <a:gd name="adj1" fmla="val 25148"/>
              <a:gd name="adj2" fmla="val 98178"/>
            </a:avLst>
          </a:prstGeom>
          <a:solidFill>
            <a:srgbClr val="339933"/>
          </a:solidFill>
          <a:ln w="9525">
            <a:solidFill>
              <a:schemeClr val="tx1"/>
            </a:solidFill>
            <a:miter lim="800000"/>
            <a:headEnd/>
            <a:tailEnd/>
          </a:ln>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82000"/>
              </a:lnSpc>
              <a:spcBef>
                <a:spcPct val="0"/>
              </a:spcBef>
              <a:buFont typeface="Times New Roman" panose="02020603050405020304" pitchFamily="18" charset="0"/>
              <a:buNone/>
            </a:pPr>
            <a:endParaRPr lang="en-US" altLang="en-US" b="0">
              <a:solidFill>
                <a:schemeClr val="bg1"/>
              </a:solidFill>
            </a:endParaRPr>
          </a:p>
        </p:txBody>
      </p:sp>
      <p:sp>
        <p:nvSpPr>
          <p:cNvPr id="8198" name="AutoShape 60">
            <a:extLst>
              <a:ext uri="{FF2B5EF4-FFF2-40B4-BE49-F238E27FC236}">
                <a16:creationId xmlns:a16="http://schemas.microsoft.com/office/drawing/2014/main" id="{58488C3A-F653-499B-A541-8B1304AA6DCC}"/>
              </a:ext>
            </a:extLst>
          </p:cNvPr>
          <p:cNvSpPr>
            <a:spLocks noChangeArrowheads="1"/>
          </p:cNvSpPr>
          <p:nvPr/>
        </p:nvSpPr>
        <p:spPr bwMode="auto">
          <a:xfrm rot="-2252190">
            <a:off x="9197975" y="6134100"/>
            <a:ext cx="304800" cy="533400"/>
          </a:xfrm>
          <a:prstGeom prst="upArrow">
            <a:avLst>
              <a:gd name="adj1" fmla="val 25148"/>
              <a:gd name="adj2" fmla="val 98178"/>
            </a:avLst>
          </a:prstGeom>
          <a:solidFill>
            <a:srgbClr val="FF9900"/>
          </a:solidFill>
          <a:ln w="9525">
            <a:solidFill>
              <a:schemeClr val="tx1"/>
            </a:solidFill>
            <a:miter lim="800000"/>
            <a:headEnd/>
            <a:tailEnd/>
          </a:ln>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82000"/>
              </a:lnSpc>
              <a:spcBef>
                <a:spcPct val="0"/>
              </a:spcBef>
              <a:buFont typeface="Times New Roman" panose="02020603050405020304" pitchFamily="18" charset="0"/>
              <a:buNone/>
            </a:pPr>
            <a:endParaRPr lang="en-US" altLang="en-US" b="0">
              <a:solidFill>
                <a:schemeClr val="bg1"/>
              </a:solidFill>
            </a:endParaRPr>
          </a:p>
        </p:txBody>
      </p:sp>
      <p:sp>
        <p:nvSpPr>
          <p:cNvPr id="8199" name="Oval 62">
            <a:extLst>
              <a:ext uri="{FF2B5EF4-FFF2-40B4-BE49-F238E27FC236}">
                <a16:creationId xmlns:a16="http://schemas.microsoft.com/office/drawing/2014/main" id="{6A76B08E-36DC-470F-877F-6835738CAD7E}"/>
              </a:ext>
            </a:extLst>
          </p:cNvPr>
          <p:cNvSpPr>
            <a:spLocks noChangeArrowheads="1"/>
          </p:cNvSpPr>
          <p:nvPr/>
        </p:nvSpPr>
        <p:spPr bwMode="auto">
          <a:xfrm>
            <a:off x="1981200" y="2133600"/>
            <a:ext cx="381000" cy="304800"/>
          </a:xfrm>
          <a:prstGeom prst="ellipse">
            <a:avLst/>
          </a:prstGeom>
          <a:solidFill>
            <a:schemeClr val="bg1"/>
          </a:solidFill>
          <a:ln w="28575">
            <a:solidFill>
              <a:srgbClr val="FF9900"/>
            </a:solidFill>
            <a:round/>
            <a:headEnd/>
            <a:tailEnd/>
          </a:ln>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82000"/>
              </a:lnSpc>
              <a:spcBef>
                <a:spcPct val="0"/>
              </a:spcBef>
              <a:buFont typeface="Times New Roman" panose="02020603050405020304" pitchFamily="18" charset="0"/>
              <a:buNone/>
            </a:pPr>
            <a:r>
              <a:rPr lang="en-US" altLang="en-US" b="0"/>
              <a:t>5</a:t>
            </a:r>
          </a:p>
        </p:txBody>
      </p:sp>
      <p:sp>
        <p:nvSpPr>
          <p:cNvPr id="8200" name="Oval 11">
            <a:extLst>
              <a:ext uri="{FF2B5EF4-FFF2-40B4-BE49-F238E27FC236}">
                <a16:creationId xmlns:a16="http://schemas.microsoft.com/office/drawing/2014/main" id="{636C25A5-56AD-47DE-A140-EAF358846C00}"/>
              </a:ext>
            </a:extLst>
          </p:cNvPr>
          <p:cNvSpPr>
            <a:spLocks noChangeArrowheads="1"/>
          </p:cNvSpPr>
          <p:nvPr/>
        </p:nvSpPr>
        <p:spPr bwMode="auto">
          <a:xfrm>
            <a:off x="8077200" y="1752600"/>
            <a:ext cx="381000" cy="304800"/>
          </a:xfrm>
          <a:prstGeom prst="ellipse">
            <a:avLst/>
          </a:prstGeom>
          <a:solidFill>
            <a:schemeClr val="bg1"/>
          </a:solidFill>
          <a:ln w="28575">
            <a:solidFill>
              <a:srgbClr val="339933"/>
            </a:solidFill>
            <a:round/>
            <a:headEnd/>
            <a:tailEnd/>
          </a:ln>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82000"/>
              </a:lnSpc>
              <a:spcBef>
                <a:spcPct val="0"/>
              </a:spcBef>
              <a:buFont typeface="Times New Roman" panose="02020603050405020304" pitchFamily="18" charset="0"/>
              <a:buNone/>
            </a:pPr>
            <a:r>
              <a:rPr lang="en-US" altLang="en-US" b="0"/>
              <a:t>4</a:t>
            </a:r>
          </a:p>
        </p:txBody>
      </p:sp>
      <p:sp>
        <p:nvSpPr>
          <p:cNvPr id="8201" name="Oval 62">
            <a:extLst>
              <a:ext uri="{FF2B5EF4-FFF2-40B4-BE49-F238E27FC236}">
                <a16:creationId xmlns:a16="http://schemas.microsoft.com/office/drawing/2014/main" id="{36B1A6F5-CC82-474B-9A26-84BCB85DD177}"/>
              </a:ext>
            </a:extLst>
          </p:cNvPr>
          <p:cNvSpPr>
            <a:spLocks noChangeArrowheads="1"/>
          </p:cNvSpPr>
          <p:nvPr/>
        </p:nvSpPr>
        <p:spPr bwMode="auto">
          <a:xfrm>
            <a:off x="9448800" y="6096000"/>
            <a:ext cx="381000" cy="304800"/>
          </a:xfrm>
          <a:prstGeom prst="ellipse">
            <a:avLst/>
          </a:prstGeom>
          <a:solidFill>
            <a:schemeClr val="bg1"/>
          </a:solidFill>
          <a:ln w="28575">
            <a:solidFill>
              <a:srgbClr val="FF9900"/>
            </a:solidFill>
            <a:round/>
            <a:headEnd/>
            <a:tailEnd/>
          </a:ln>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82000"/>
              </a:lnSpc>
              <a:spcBef>
                <a:spcPct val="0"/>
              </a:spcBef>
              <a:buFont typeface="Times New Roman" panose="02020603050405020304" pitchFamily="18" charset="0"/>
              <a:buNone/>
            </a:pPr>
            <a:r>
              <a:rPr lang="en-US" altLang="en-US" b="0"/>
              <a:t>4</a:t>
            </a:r>
          </a:p>
        </p:txBody>
      </p:sp>
      <p:sp>
        <p:nvSpPr>
          <p:cNvPr id="8202" name="TextBox 10">
            <a:extLst>
              <a:ext uri="{FF2B5EF4-FFF2-40B4-BE49-F238E27FC236}">
                <a16:creationId xmlns:a16="http://schemas.microsoft.com/office/drawing/2014/main" id="{2C5B431C-6C6B-4ACC-90A2-FB5560D6FDAA}"/>
              </a:ext>
            </a:extLst>
          </p:cNvPr>
          <p:cNvSpPr txBox="1">
            <a:spLocks noChangeArrowheads="1"/>
          </p:cNvSpPr>
          <p:nvPr/>
        </p:nvSpPr>
        <p:spPr bwMode="auto">
          <a:xfrm>
            <a:off x="2438400" y="1295401"/>
            <a:ext cx="419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100000"/>
              </a:lnSpc>
              <a:spcBef>
                <a:spcPct val="0"/>
              </a:spcBef>
              <a:buFont typeface="Times New Roman" panose="02020603050405020304" pitchFamily="18" charset="0"/>
              <a:buNone/>
            </a:pPr>
            <a:r>
              <a:rPr lang="en-US" altLang="en-US" sz="1800" b="0"/>
              <a:t>Make sure “All” or “1” is entered next to Volume</a:t>
            </a:r>
          </a:p>
        </p:txBody>
      </p:sp>
      <p:sp>
        <p:nvSpPr>
          <p:cNvPr id="12" name="TextBox 11">
            <a:extLst>
              <a:ext uri="{FF2B5EF4-FFF2-40B4-BE49-F238E27FC236}">
                <a16:creationId xmlns:a16="http://schemas.microsoft.com/office/drawing/2014/main" id="{CC67533A-35E4-4280-AB4A-9F8B7E07F21B}"/>
              </a:ext>
            </a:extLst>
          </p:cNvPr>
          <p:cNvSpPr txBox="1"/>
          <p:nvPr/>
        </p:nvSpPr>
        <p:spPr>
          <a:xfrm>
            <a:off x="2438400" y="2068514"/>
            <a:ext cx="4191000" cy="369887"/>
          </a:xfrm>
          <a:prstGeom prst="rect">
            <a:avLst/>
          </a:prstGeom>
          <a:noFill/>
        </p:spPr>
        <p:txBody>
          <a:bodyPr>
            <a:spAutoFit/>
          </a:bodyPr>
          <a:lstStyle/>
          <a:p>
            <a:pPr>
              <a:buClr>
                <a:srgbClr val="000000"/>
              </a:buClr>
              <a:buSzPct val="100000"/>
              <a:buFont typeface="Times New Roman" charset="0"/>
              <a:buNone/>
              <a:defRPr/>
            </a:pPr>
            <a:r>
              <a:rPr lang="en-US" dirty="0">
                <a:solidFill>
                  <a:srgbClr val="000000"/>
                </a:solidFill>
                <a:latin typeface="+mj-lt"/>
                <a:ea typeface="ＭＳ Ｐゴシック" charset="0"/>
              </a:rPr>
              <a:t>Click the Mesh Button</a:t>
            </a:r>
          </a:p>
        </p:txBody>
      </p:sp>
      <p:pic>
        <p:nvPicPr>
          <p:cNvPr id="8204" name="Picture 12">
            <a:extLst>
              <a:ext uri="{FF2B5EF4-FFF2-40B4-BE49-F238E27FC236}">
                <a16:creationId xmlns:a16="http://schemas.microsoft.com/office/drawing/2014/main" id="{5E5979B7-7793-48FD-ABE6-47C14C91C7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1" y="3733800"/>
            <a:ext cx="49958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5" name="Text Box 13">
            <a:extLst>
              <a:ext uri="{FF2B5EF4-FFF2-40B4-BE49-F238E27FC236}">
                <a16:creationId xmlns:a16="http://schemas.microsoft.com/office/drawing/2014/main" id="{BFE41977-FFAA-459D-BADA-870BBDA576DA}"/>
              </a:ext>
            </a:extLst>
          </p:cNvPr>
          <p:cNvSpPr txBox="1">
            <a:spLocks noChangeArrowheads="1"/>
          </p:cNvSpPr>
          <p:nvPr/>
        </p:nvSpPr>
        <p:spPr bwMode="auto">
          <a:xfrm>
            <a:off x="2438400" y="2609851"/>
            <a:ext cx="449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100000"/>
              </a:lnSpc>
              <a:spcBef>
                <a:spcPct val="0"/>
              </a:spcBef>
              <a:buFont typeface="Times New Roman" panose="02020603050405020304" pitchFamily="18" charset="0"/>
              <a:buNone/>
            </a:pPr>
            <a:r>
              <a:rPr lang="en-US" altLang="en-US" sz="1800" b="0"/>
              <a:t>In Command Window issue the command</a:t>
            </a:r>
          </a:p>
          <a:p>
            <a:pPr>
              <a:lnSpc>
                <a:spcPct val="100000"/>
              </a:lnSpc>
              <a:spcBef>
                <a:spcPct val="0"/>
              </a:spcBef>
              <a:buFont typeface="Times New Roman" panose="02020603050405020304" pitchFamily="18" charset="0"/>
              <a:buNone/>
            </a:pPr>
            <a:r>
              <a:rPr lang="en-US" altLang="en-US" sz="1800"/>
              <a:t>Draw Block All</a:t>
            </a:r>
          </a:p>
        </p:txBody>
      </p:sp>
      <p:sp>
        <p:nvSpPr>
          <p:cNvPr id="8206" name="Oval 56">
            <a:extLst>
              <a:ext uri="{FF2B5EF4-FFF2-40B4-BE49-F238E27FC236}">
                <a16:creationId xmlns:a16="http://schemas.microsoft.com/office/drawing/2014/main" id="{F347A1F8-57F7-4344-BD07-A0497FD76061}"/>
              </a:ext>
            </a:extLst>
          </p:cNvPr>
          <p:cNvSpPr>
            <a:spLocks noChangeArrowheads="1"/>
          </p:cNvSpPr>
          <p:nvPr/>
        </p:nvSpPr>
        <p:spPr bwMode="auto">
          <a:xfrm>
            <a:off x="2009775" y="2679700"/>
            <a:ext cx="381000" cy="304800"/>
          </a:xfrm>
          <a:prstGeom prst="ellipse">
            <a:avLst/>
          </a:prstGeom>
          <a:noFill/>
          <a:ln w="28575">
            <a:solidFill>
              <a:srgbClr val="FF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82000"/>
              </a:lnSpc>
              <a:spcBef>
                <a:spcPct val="0"/>
              </a:spcBef>
              <a:buFont typeface="Times New Roman" panose="02020603050405020304" pitchFamily="18" charset="0"/>
              <a:buNone/>
            </a:pPr>
            <a:r>
              <a:rPr lang="en-US" altLang="en-US" b="0"/>
              <a:t>6</a:t>
            </a:r>
          </a:p>
        </p:txBody>
      </p:sp>
      <p:sp>
        <p:nvSpPr>
          <p:cNvPr id="16" name="TextBox 15">
            <a:extLst>
              <a:ext uri="{FF2B5EF4-FFF2-40B4-BE49-F238E27FC236}">
                <a16:creationId xmlns:a16="http://schemas.microsoft.com/office/drawing/2014/main" id="{DB1A3624-3FAF-4660-BBEF-030F1D330AAB}"/>
              </a:ext>
            </a:extLst>
          </p:cNvPr>
          <p:cNvSpPr txBox="1"/>
          <p:nvPr/>
        </p:nvSpPr>
        <p:spPr>
          <a:xfrm>
            <a:off x="2819400" y="5791201"/>
            <a:ext cx="1905000" cy="646331"/>
          </a:xfrm>
          <a:prstGeom prst="rect">
            <a:avLst/>
          </a:prstGeom>
          <a:noFill/>
        </p:spPr>
        <p:txBody>
          <a:bodyPr>
            <a:spAutoFit/>
          </a:bodyPr>
          <a:lstStyle/>
          <a:p>
            <a:pPr>
              <a:buClr>
                <a:srgbClr val="000000"/>
              </a:buClr>
              <a:buSzPct val="100000"/>
              <a:buFont typeface="Times New Roman" charset="0"/>
              <a:buNone/>
              <a:defRPr/>
            </a:pPr>
            <a:r>
              <a:rPr lang="en-US" sz="1200" dirty="0">
                <a:solidFill>
                  <a:srgbClr val="000000"/>
                </a:solidFill>
                <a:latin typeface="+mj-lt"/>
                <a:ea typeface="ＭＳ Ｐゴシック" charset="0"/>
              </a:rPr>
              <a:t>Asteroid Geometry meshed using Sculpt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2F5FCE28-A6D6-4CC6-86E6-1C15F62E5B29}"/>
              </a:ext>
            </a:extLst>
          </p:cNvPr>
          <p:cNvSpPr>
            <a:spLocks noGrp="1" noChangeArrowheads="1"/>
          </p:cNvSpPr>
          <p:nvPr>
            <p:ph type="title" idx="4294967295"/>
          </p:nvPr>
        </p:nvSpPr>
        <p:spPr>
          <a:xfrm>
            <a:off x="1598501" y="533400"/>
            <a:ext cx="6784975" cy="849313"/>
          </a:xfrm>
        </p:spPr>
        <p:txBody>
          <a:bodyPr/>
          <a:lstStyle/>
          <a:p>
            <a:r>
              <a:rPr lang="en-US" altLang="en-US" dirty="0"/>
              <a:t>Example 6. Microstructures</a:t>
            </a:r>
          </a:p>
        </p:txBody>
      </p:sp>
      <p:pic>
        <p:nvPicPr>
          <p:cNvPr id="37891" name="Picture 3">
            <a:extLst>
              <a:ext uri="{FF2B5EF4-FFF2-40B4-BE49-F238E27FC236}">
                <a16:creationId xmlns:a16="http://schemas.microsoft.com/office/drawing/2014/main" id="{1C288C12-9CA3-47C6-8FA5-B0491B2EF20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62139" y="3014663"/>
            <a:ext cx="3417887"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4">
            <a:extLst>
              <a:ext uri="{FF2B5EF4-FFF2-40B4-BE49-F238E27FC236}">
                <a16:creationId xmlns:a16="http://schemas.microsoft.com/office/drawing/2014/main" id="{DFC4FD33-6FE1-41F6-8EF5-803FCFACEF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638300"/>
            <a:ext cx="34163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Box 5">
            <a:extLst>
              <a:ext uri="{FF2B5EF4-FFF2-40B4-BE49-F238E27FC236}">
                <a16:creationId xmlns:a16="http://schemas.microsoft.com/office/drawing/2014/main" id="{6217CD16-EACC-4B22-BA48-8B298E24AD90}"/>
              </a:ext>
            </a:extLst>
          </p:cNvPr>
          <p:cNvSpPr txBox="1">
            <a:spLocks noChangeArrowheads="1"/>
          </p:cNvSpPr>
          <p:nvPr/>
        </p:nvSpPr>
        <p:spPr bwMode="auto">
          <a:xfrm>
            <a:off x="1828800" y="1219201"/>
            <a:ext cx="49530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82000"/>
              </a:lnSpc>
              <a:spcBef>
                <a:spcPct val="0"/>
              </a:spcBef>
              <a:buFont typeface="Times New Roman" panose="02020603050405020304" pitchFamily="18" charset="0"/>
              <a:buNone/>
            </a:pPr>
            <a:r>
              <a:rPr lang="en-US" altLang="en-US"/>
              <a:t>micro_expand</a:t>
            </a:r>
            <a:r>
              <a:rPr lang="en-US" altLang="en-US" b="0"/>
              <a:t> option</a:t>
            </a:r>
          </a:p>
          <a:p>
            <a:pPr>
              <a:lnSpc>
                <a:spcPct val="82000"/>
              </a:lnSpc>
              <a:spcBef>
                <a:spcPct val="0"/>
              </a:spcBef>
              <a:buFont typeface="Times New Roman" panose="02020603050405020304" pitchFamily="18" charset="0"/>
              <a:buNone/>
            </a:pPr>
            <a:endParaRPr lang="en-US" altLang="en-US" sz="1800" b="0"/>
          </a:p>
          <a:p>
            <a:pPr>
              <a:lnSpc>
                <a:spcPct val="82000"/>
              </a:lnSpc>
              <a:spcBef>
                <a:spcPct val="0"/>
              </a:spcBef>
              <a:buFont typeface="Times New Roman" panose="02020603050405020304" pitchFamily="18" charset="0"/>
              <a:buNone/>
            </a:pPr>
            <a:r>
              <a:rPr lang="en-US" altLang="en-US" sz="1800" b="0"/>
              <a:t>Sculpt option to expand the block by N layers</a:t>
            </a:r>
          </a:p>
          <a:p>
            <a:pPr>
              <a:lnSpc>
                <a:spcPct val="82000"/>
              </a:lnSpc>
              <a:spcBef>
                <a:spcPct val="0"/>
              </a:spcBef>
              <a:buFont typeface="Times New Roman" panose="02020603050405020304" pitchFamily="18" charset="0"/>
              <a:buNone/>
            </a:pPr>
            <a:endParaRPr lang="en-US" altLang="en-US" sz="1800" b="0"/>
          </a:p>
          <a:p>
            <a:pPr>
              <a:lnSpc>
                <a:spcPct val="82000"/>
              </a:lnSpc>
              <a:spcBef>
                <a:spcPct val="0"/>
              </a:spcBef>
              <a:buFont typeface="Times New Roman" panose="02020603050405020304" pitchFamily="18" charset="0"/>
              <a:buNone/>
            </a:pPr>
            <a:r>
              <a:rPr lang="en-US" altLang="en-US" sz="1800" b="0"/>
              <a:t>Affects the orthogonally of the surface interfaces at the boundary</a:t>
            </a:r>
          </a:p>
        </p:txBody>
      </p:sp>
      <p:sp>
        <p:nvSpPr>
          <p:cNvPr id="7" name="TextBox 6">
            <a:extLst>
              <a:ext uri="{FF2B5EF4-FFF2-40B4-BE49-F238E27FC236}">
                <a16:creationId xmlns:a16="http://schemas.microsoft.com/office/drawing/2014/main" id="{B6A825E3-2091-48D5-B831-61BD73B26165}"/>
              </a:ext>
            </a:extLst>
          </p:cNvPr>
          <p:cNvSpPr txBox="1"/>
          <p:nvPr/>
        </p:nvSpPr>
        <p:spPr>
          <a:xfrm>
            <a:off x="1828801" y="5105401"/>
            <a:ext cx="2633663" cy="327025"/>
          </a:xfrm>
          <a:prstGeom prst="rect">
            <a:avLst/>
          </a:prstGeom>
          <a:noFill/>
        </p:spPr>
        <p:txBody>
          <a:bodyPr>
            <a:spAutoFit/>
          </a:bodyPr>
          <a:lstStyle/>
          <a:p>
            <a:pPr>
              <a:lnSpc>
                <a:spcPct val="82000"/>
              </a:lnSpc>
              <a:buClr>
                <a:srgbClr val="000000"/>
              </a:buClr>
              <a:buSzPct val="100000"/>
              <a:buFont typeface="Times New Roman" charset="0"/>
              <a:buNone/>
              <a:defRPr/>
            </a:pPr>
            <a:r>
              <a:rPr lang="en-US" dirty="0">
                <a:solidFill>
                  <a:srgbClr val="000000"/>
                </a:solidFill>
                <a:latin typeface="+mj-lt"/>
                <a:ea typeface="ＭＳ Ｐゴシック" charset="0"/>
                <a:cs typeface="ＭＳ Ｐゴシック" charset="0"/>
              </a:rPr>
              <a:t>No expansion</a:t>
            </a:r>
          </a:p>
        </p:txBody>
      </p:sp>
      <p:sp>
        <p:nvSpPr>
          <p:cNvPr id="8" name="TextBox 7">
            <a:extLst>
              <a:ext uri="{FF2B5EF4-FFF2-40B4-BE49-F238E27FC236}">
                <a16:creationId xmlns:a16="http://schemas.microsoft.com/office/drawing/2014/main" id="{4510609C-E03D-4F7E-B1F7-AF865D026836}"/>
              </a:ext>
            </a:extLst>
          </p:cNvPr>
          <p:cNvSpPr txBox="1"/>
          <p:nvPr/>
        </p:nvSpPr>
        <p:spPr>
          <a:xfrm>
            <a:off x="6677025" y="3681414"/>
            <a:ext cx="2459038" cy="327025"/>
          </a:xfrm>
          <a:prstGeom prst="rect">
            <a:avLst/>
          </a:prstGeom>
          <a:noFill/>
        </p:spPr>
        <p:txBody>
          <a:bodyPr>
            <a:spAutoFit/>
          </a:bodyPr>
          <a:lstStyle/>
          <a:p>
            <a:pPr>
              <a:lnSpc>
                <a:spcPct val="82000"/>
              </a:lnSpc>
              <a:buClr>
                <a:srgbClr val="000000"/>
              </a:buClr>
              <a:buSzPct val="100000"/>
              <a:buFont typeface="Times New Roman" charset="0"/>
              <a:buNone/>
              <a:defRPr/>
            </a:pPr>
            <a:r>
              <a:rPr lang="en-US" dirty="0">
                <a:solidFill>
                  <a:srgbClr val="000000"/>
                </a:solidFill>
                <a:latin typeface="+mj-lt"/>
                <a:ea typeface="ＭＳ Ｐゴシック" charset="0"/>
                <a:cs typeface="ＭＳ Ｐゴシック" charset="0"/>
              </a:rPr>
              <a:t>1 expansion layer</a:t>
            </a:r>
          </a:p>
        </p:txBody>
      </p:sp>
      <p:pic>
        <p:nvPicPr>
          <p:cNvPr id="37896" name="Picture 8">
            <a:extLst>
              <a:ext uri="{FF2B5EF4-FFF2-40B4-BE49-F238E27FC236}">
                <a16:creationId xmlns:a16="http://schemas.microsoft.com/office/drawing/2014/main" id="{FE033FF6-B784-4B8B-A034-514C4E50E4B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5601" y="4108451"/>
            <a:ext cx="3413125"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75DC847E-5356-4E99-88F8-775135569C00}"/>
              </a:ext>
            </a:extLst>
          </p:cNvPr>
          <p:cNvSpPr txBox="1"/>
          <p:nvPr/>
        </p:nvSpPr>
        <p:spPr>
          <a:xfrm>
            <a:off x="6743700" y="6162675"/>
            <a:ext cx="2459038" cy="550600"/>
          </a:xfrm>
          <a:prstGeom prst="rect">
            <a:avLst/>
          </a:prstGeom>
          <a:noFill/>
        </p:spPr>
        <p:txBody>
          <a:bodyPr>
            <a:spAutoFit/>
          </a:bodyPr>
          <a:lstStyle/>
          <a:p>
            <a:pPr>
              <a:lnSpc>
                <a:spcPct val="82000"/>
              </a:lnSpc>
              <a:buClr>
                <a:srgbClr val="000000"/>
              </a:buClr>
              <a:buSzPct val="100000"/>
              <a:buFont typeface="Times New Roman" charset="0"/>
              <a:buNone/>
              <a:defRPr/>
            </a:pPr>
            <a:r>
              <a:rPr lang="en-US" dirty="0">
                <a:solidFill>
                  <a:srgbClr val="000000"/>
                </a:solidFill>
                <a:latin typeface="+mj-lt"/>
                <a:ea typeface="ＭＳ Ｐゴシック" charset="0"/>
                <a:cs typeface="ＭＳ Ｐゴシック" charset="0"/>
              </a:rPr>
              <a:t>2 expansion layers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FC8BD653-9EEF-4BA0-B640-C02247E342E5}"/>
              </a:ext>
            </a:extLst>
          </p:cNvPr>
          <p:cNvSpPr>
            <a:spLocks noGrp="1" noChangeArrowheads="1"/>
          </p:cNvSpPr>
          <p:nvPr>
            <p:ph type="title" idx="4294967295"/>
          </p:nvPr>
        </p:nvSpPr>
        <p:spPr>
          <a:xfrm>
            <a:off x="1497107" y="470694"/>
            <a:ext cx="6784975" cy="849313"/>
          </a:xfrm>
        </p:spPr>
        <p:txBody>
          <a:bodyPr/>
          <a:lstStyle/>
          <a:p>
            <a:r>
              <a:rPr lang="en-US" altLang="en-US" dirty="0"/>
              <a:t>Example 7. Microstructures</a:t>
            </a:r>
          </a:p>
        </p:txBody>
      </p:sp>
      <p:pic>
        <p:nvPicPr>
          <p:cNvPr id="38915" name="Picture 3">
            <a:extLst>
              <a:ext uri="{FF2B5EF4-FFF2-40B4-BE49-F238E27FC236}">
                <a16:creationId xmlns:a16="http://schemas.microsoft.com/office/drawing/2014/main" id="{CFAFE5E6-3F7C-402A-8BC9-EFF111B6B06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77200" y="1219200"/>
            <a:ext cx="24384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4">
            <a:extLst>
              <a:ext uri="{FF2B5EF4-FFF2-40B4-BE49-F238E27FC236}">
                <a16:creationId xmlns:a16="http://schemas.microsoft.com/office/drawing/2014/main" id="{0A0D906C-1B45-4620-BD77-B0A51A3195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219200"/>
            <a:ext cx="24384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ght Arrow 5">
            <a:extLst>
              <a:ext uri="{FF2B5EF4-FFF2-40B4-BE49-F238E27FC236}">
                <a16:creationId xmlns:a16="http://schemas.microsoft.com/office/drawing/2014/main" id="{971C53FE-0ADE-4669-B2FB-A7D744240843}"/>
              </a:ext>
            </a:extLst>
          </p:cNvPr>
          <p:cNvSpPr>
            <a:spLocks noChangeArrowheads="1"/>
          </p:cNvSpPr>
          <p:nvPr/>
        </p:nvSpPr>
        <p:spPr bwMode="auto">
          <a:xfrm>
            <a:off x="7467600" y="2438400"/>
            <a:ext cx="361950" cy="458788"/>
          </a:xfrm>
          <a:prstGeom prst="rightArrow">
            <a:avLst>
              <a:gd name="adj1" fmla="val 50000"/>
              <a:gd name="adj2" fmla="val 50000"/>
            </a:avLst>
          </a:prstGeom>
          <a:gradFill rotWithShape="1">
            <a:gsLst>
              <a:gs pos="0">
                <a:srgbClr val="000000"/>
              </a:gs>
              <a:gs pos="20000">
                <a:srgbClr val="000000"/>
              </a:gs>
              <a:gs pos="100000">
                <a:srgbClr val="000000"/>
              </a:gs>
            </a:gsLst>
            <a:lin ang="5400000"/>
          </a:gradFill>
          <a:ln w="9525">
            <a:solidFill>
              <a:srgbClr val="000000"/>
            </a:solidFill>
            <a:miter lim="800000"/>
            <a:headEnd/>
            <a:tailEnd/>
          </a:ln>
          <a:effectLst>
            <a:outerShdw blurRad="40000" dist="23000" dir="5400000" rotWithShape="0">
              <a:srgbClr val="808080">
                <a:alpha val="34998"/>
              </a:srgbClr>
            </a:outerShdw>
          </a:effectLst>
        </p:spPr>
        <p:txBody>
          <a:bodyPr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anose="020B0604020202020204"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pPr algn="ctr">
              <a:lnSpc>
                <a:spcPct val="82000"/>
              </a:lnSpc>
              <a:spcBef>
                <a:spcPct val="0"/>
              </a:spcBef>
              <a:buFont typeface="Times New Roman" panose="02020603050405020304" pitchFamily="18" charset="0"/>
              <a:buNone/>
              <a:defRPr/>
            </a:pPr>
            <a:endParaRPr lang="en-US" altLang="en-US" b="0">
              <a:solidFill>
                <a:srgbClr val="FFFFFF"/>
              </a:solidFill>
            </a:endParaRPr>
          </a:p>
        </p:txBody>
      </p:sp>
      <p:sp>
        <p:nvSpPr>
          <p:cNvPr id="38918" name="TextBox 6">
            <a:extLst>
              <a:ext uri="{FF2B5EF4-FFF2-40B4-BE49-F238E27FC236}">
                <a16:creationId xmlns:a16="http://schemas.microsoft.com/office/drawing/2014/main" id="{350E0B59-76F5-4162-A3E2-1470613B47C9}"/>
              </a:ext>
            </a:extLst>
          </p:cNvPr>
          <p:cNvSpPr txBox="1">
            <a:spLocks noChangeArrowheads="1"/>
          </p:cNvSpPr>
          <p:nvPr/>
        </p:nvSpPr>
        <p:spPr bwMode="auto">
          <a:xfrm>
            <a:off x="1828800" y="1143001"/>
            <a:ext cx="365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100000"/>
              </a:lnSpc>
              <a:spcBef>
                <a:spcPct val="0"/>
              </a:spcBef>
              <a:buFont typeface="Times New Roman" panose="02020603050405020304" pitchFamily="18" charset="0"/>
              <a:buNone/>
            </a:pPr>
            <a:r>
              <a:rPr lang="en-US" altLang="en-US"/>
              <a:t>input_cart_exo</a:t>
            </a:r>
            <a:endParaRPr lang="en-US" altLang="en-US" b="0"/>
          </a:p>
        </p:txBody>
      </p:sp>
      <p:sp>
        <p:nvSpPr>
          <p:cNvPr id="8" name="TextBox 7">
            <a:extLst>
              <a:ext uri="{FF2B5EF4-FFF2-40B4-BE49-F238E27FC236}">
                <a16:creationId xmlns:a16="http://schemas.microsoft.com/office/drawing/2014/main" id="{0DEC7187-6F8F-46D8-8203-613767B4300F}"/>
              </a:ext>
            </a:extLst>
          </p:cNvPr>
          <p:cNvSpPr txBox="1"/>
          <p:nvPr/>
        </p:nvSpPr>
        <p:spPr>
          <a:xfrm>
            <a:off x="4648200" y="4038601"/>
            <a:ext cx="2667000" cy="646331"/>
          </a:xfrm>
          <a:prstGeom prst="rect">
            <a:avLst/>
          </a:prstGeom>
          <a:noFill/>
        </p:spPr>
        <p:txBody>
          <a:bodyPr>
            <a:spAutoFit/>
          </a:bodyPr>
          <a:lstStyle/>
          <a:p>
            <a:pPr>
              <a:buClr>
                <a:srgbClr val="000000"/>
              </a:buClr>
              <a:buSzPct val="100000"/>
              <a:buFont typeface="Times New Roman" charset="0"/>
              <a:buNone/>
              <a:defRPr/>
            </a:pPr>
            <a:r>
              <a:rPr lang="en-US" dirty="0">
                <a:solidFill>
                  <a:srgbClr val="000000"/>
                </a:solidFill>
                <a:latin typeface="+mj-lt"/>
                <a:ea typeface="ＭＳ Ｐゴシック" charset="0"/>
              </a:rPr>
              <a:t>Cartesian Exodus File</a:t>
            </a:r>
          </a:p>
        </p:txBody>
      </p:sp>
      <p:sp>
        <p:nvSpPr>
          <p:cNvPr id="9" name="TextBox 8">
            <a:extLst>
              <a:ext uri="{FF2B5EF4-FFF2-40B4-BE49-F238E27FC236}">
                <a16:creationId xmlns:a16="http://schemas.microsoft.com/office/drawing/2014/main" id="{34F9E6A5-3A8C-46EF-9F28-8A0AC1B78805}"/>
              </a:ext>
            </a:extLst>
          </p:cNvPr>
          <p:cNvSpPr txBox="1"/>
          <p:nvPr/>
        </p:nvSpPr>
        <p:spPr>
          <a:xfrm>
            <a:off x="8001000" y="4038601"/>
            <a:ext cx="2667000" cy="646113"/>
          </a:xfrm>
          <a:prstGeom prst="rect">
            <a:avLst/>
          </a:prstGeom>
          <a:noFill/>
        </p:spPr>
        <p:txBody>
          <a:bodyPr>
            <a:spAutoFit/>
          </a:bodyPr>
          <a:lstStyle/>
          <a:p>
            <a:pPr>
              <a:buClr>
                <a:srgbClr val="000000"/>
              </a:buClr>
              <a:buSzPct val="100000"/>
              <a:buFont typeface="Times New Roman" charset="0"/>
              <a:buNone/>
              <a:defRPr/>
            </a:pPr>
            <a:r>
              <a:rPr lang="en-US" dirty="0">
                <a:solidFill>
                  <a:srgbClr val="000000"/>
                </a:solidFill>
                <a:latin typeface="+mj-lt"/>
                <a:ea typeface="ＭＳ Ｐゴシック" charset="0"/>
              </a:rPr>
              <a:t>Smooth material interfaces</a:t>
            </a:r>
          </a:p>
        </p:txBody>
      </p:sp>
      <p:sp>
        <p:nvSpPr>
          <p:cNvPr id="10" name="TextBox 9">
            <a:extLst>
              <a:ext uri="{FF2B5EF4-FFF2-40B4-BE49-F238E27FC236}">
                <a16:creationId xmlns:a16="http://schemas.microsoft.com/office/drawing/2014/main" id="{C5898ED0-A3AC-4734-AB46-DF312DF6CD30}"/>
              </a:ext>
            </a:extLst>
          </p:cNvPr>
          <p:cNvSpPr txBox="1"/>
          <p:nvPr/>
        </p:nvSpPr>
        <p:spPr>
          <a:xfrm>
            <a:off x="1828800" y="1752601"/>
            <a:ext cx="2667000" cy="1169551"/>
          </a:xfrm>
          <a:prstGeom prst="rect">
            <a:avLst/>
          </a:prstGeom>
          <a:noFill/>
        </p:spPr>
        <p:txBody>
          <a:bodyPr>
            <a:spAutoFit/>
          </a:bodyPr>
          <a:lstStyle/>
          <a:p>
            <a:pPr>
              <a:buClr>
                <a:srgbClr val="000000"/>
              </a:buClr>
              <a:buSzPct val="100000"/>
              <a:buFont typeface="Times New Roman" charset="0"/>
              <a:buNone/>
              <a:defRPr/>
            </a:pPr>
            <a:r>
              <a:rPr lang="en-US" sz="1400" dirty="0">
                <a:solidFill>
                  <a:srgbClr val="000000"/>
                </a:solidFill>
                <a:latin typeface="+mj-lt"/>
                <a:ea typeface="ＭＳ Ｐゴシック" charset="0"/>
              </a:rPr>
              <a:t>From an exodus file</a:t>
            </a:r>
          </a:p>
          <a:p>
            <a:pPr marL="342900" indent="-342900">
              <a:buClr>
                <a:srgbClr val="000000"/>
              </a:buClr>
              <a:buSzPct val="100000"/>
              <a:buFont typeface="Times New Roman" charset="0"/>
              <a:buAutoNum type="arabicPeriod"/>
              <a:defRPr/>
            </a:pPr>
            <a:r>
              <a:rPr lang="en-US" sz="1400" dirty="0">
                <a:solidFill>
                  <a:srgbClr val="000000"/>
                </a:solidFill>
                <a:latin typeface="+mj-lt"/>
                <a:ea typeface="ＭＳ Ｐゴシック" charset="0"/>
              </a:rPr>
              <a:t>Cartesian Grid</a:t>
            </a:r>
          </a:p>
          <a:p>
            <a:pPr marL="342900" indent="-342900">
              <a:buClr>
                <a:srgbClr val="000000"/>
              </a:buClr>
              <a:buSzPct val="100000"/>
              <a:buFont typeface="Times New Roman" charset="0"/>
              <a:buAutoNum type="arabicPeriod"/>
              <a:defRPr/>
            </a:pPr>
            <a:r>
              <a:rPr lang="en-US" sz="1400" dirty="0">
                <a:solidFill>
                  <a:srgbClr val="000000"/>
                </a:solidFill>
                <a:latin typeface="+mj-lt"/>
                <a:ea typeface="ＭＳ Ｐゴシック" charset="0"/>
              </a:rPr>
              <a:t>Each element assigned to a unique material block</a:t>
            </a:r>
          </a:p>
        </p:txBody>
      </p:sp>
      <p:sp>
        <p:nvSpPr>
          <p:cNvPr id="11" name="TextBox 10">
            <a:extLst>
              <a:ext uri="{FF2B5EF4-FFF2-40B4-BE49-F238E27FC236}">
                <a16:creationId xmlns:a16="http://schemas.microsoft.com/office/drawing/2014/main" id="{37FFC1BD-1F19-42AD-9423-D5F419CEDFC7}"/>
              </a:ext>
            </a:extLst>
          </p:cNvPr>
          <p:cNvSpPr txBox="1"/>
          <p:nvPr/>
        </p:nvSpPr>
        <p:spPr>
          <a:xfrm>
            <a:off x="1828800" y="3200401"/>
            <a:ext cx="2667000" cy="923925"/>
          </a:xfrm>
          <a:prstGeom prst="rect">
            <a:avLst/>
          </a:prstGeom>
          <a:noFill/>
        </p:spPr>
        <p:txBody>
          <a:bodyPr>
            <a:spAutoFit/>
          </a:bodyPr>
          <a:lstStyle/>
          <a:p>
            <a:pPr>
              <a:buClr>
                <a:srgbClr val="000000"/>
              </a:buClr>
              <a:buSzPct val="100000"/>
              <a:buFont typeface="Times New Roman" charset="0"/>
              <a:buNone/>
              <a:defRPr/>
            </a:pPr>
            <a:r>
              <a:rPr lang="en-US" dirty="0">
                <a:solidFill>
                  <a:srgbClr val="000000"/>
                </a:solidFill>
                <a:latin typeface="+mj-lt"/>
                <a:ea typeface="ＭＳ Ｐゴシック" charset="0"/>
              </a:rPr>
              <a:t>Create a conformal mesh with smooth interfaces</a:t>
            </a:r>
          </a:p>
        </p:txBody>
      </p:sp>
      <p:sp>
        <p:nvSpPr>
          <p:cNvPr id="38923" name="TextBox 11">
            <a:extLst>
              <a:ext uri="{FF2B5EF4-FFF2-40B4-BE49-F238E27FC236}">
                <a16:creationId xmlns:a16="http://schemas.microsoft.com/office/drawing/2014/main" id="{E735132E-459A-4AE4-BB27-A8C758C8D897}"/>
              </a:ext>
            </a:extLst>
          </p:cNvPr>
          <p:cNvSpPr txBox="1">
            <a:spLocks noChangeArrowheads="1"/>
          </p:cNvSpPr>
          <p:nvPr/>
        </p:nvSpPr>
        <p:spPr bwMode="auto">
          <a:xfrm>
            <a:off x="2057400" y="5200650"/>
            <a:ext cx="7467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100000"/>
              </a:lnSpc>
              <a:spcBef>
                <a:spcPct val="0"/>
              </a:spcBef>
              <a:buFont typeface="Times New Roman" panose="02020603050405020304" pitchFamily="18" charset="0"/>
              <a:buNone/>
            </a:pPr>
            <a:r>
              <a:rPr lang="en-US" altLang="en-US" sz="1800">
                <a:latin typeface="courier"/>
              </a:rPr>
              <a:t>Begin sculpt</a:t>
            </a:r>
          </a:p>
          <a:p>
            <a:pPr>
              <a:lnSpc>
                <a:spcPct val="100000"/>
              </a:lnSpc>
              <a:spcBef>
                <a:spcPct val="0"/>
              </a:spcBef>
              <a:buFont typeface="Times New Roman" panose="02020603050405020304" pitchFamily="18" charset="0"/>
              <a:buNone/>
            </a:pPr>
            <a:r>
              <a:rPr lang="en-US" altLang="en-US" sz="1800">
                <a:latin typeface="courier"/>
              </a:rPr>
              <a:t>	input_cart_exo = micro_2D.e</a:t>
            </a:r>
          </a:p>
          <a:p>
            <a:pPr>
              <a:lnSpc>
                <a:spcPct val="100000"/>
              </a:lnSpc>
              <a:spcBef>
                <a:spcPct val="0"/>
              </a:spcBef>
              <a:buFont typeface="Times New Roman" panose="02020603050405020304" pitchFamily="18" charset="0"/>
              <a:buNone/>
            </a:pPr>
            <a:r>
              <a:rPr lang="en-US" altLang="en-US" sz="1800">
                <a:latin typeface="courier"/>
              </a:rPr>
              <a:t>	exodus_file = micro_3D</a:t>
            </a:r>
          </a:p>
          <a:p>
            <a:pPr>
              <a:lnSpc>
                <a:spcPct val="100000"/>
              </a:lnSpc>
              <a:spcBef>
                <a:spcPct val="0"/>
              </a:spcBef>
              <a:buFont typeface="Times New Roman" panose="02020603050405020304" pitchFamily="18" charset="0"/>
              <a:buNone/>
            </a:pPr>
            <a:r>
              <a:rPr lang="en-US" altLang="en-US" sz="1800">
                <a:latin typeface="courier"/>
              </a:rPr>
              <a:t>End Sculpt</a:t>
            </a:r>
          </a:p>
        </p:txBody>
      </p:sp>
      <p:sp>
        <p:nvSpPr>
          <p:cNvPr id="38924" name="Oval 23">
            <a:extLst>
              <a:ext uri="{FF2B5EF4-FFF2-40B4-BE49-F238E27FC236}">
                <a16:creationId xmlns:a16="http://schemas.microsoft.com/office/drawing/2014/main" id="{D7037D53-A96A-4EBB-BC5A-CF8EC0981F0B}"/>
              </a:ext>
            </a:extLst>
          </p:cNvPr>
          <p:cNvSpPr>
            <a:spLocks noChangeArrowheads="1"/>
          </p:cNvSpPr>
          <p:nvPr/>
        </p:nvSpPr>
        <p:spPr bwMode="auto">
          <a:xfrm>
            <a:off x="1905000" y="4648200"/>
            <a:ext cx="381000" cy="304800"/>
          </a:xfrm>
          <a:prstGeom prst="ellipse">
            <a:avLst/>
          </a:prstGeom>
          <a:solidFill>
            <a:schemeClr val="bg1"/>
          </a:solidFill>
          <a:ln w="28575">
            <a:solidFill>
              <a:srgbClr val="FF0000"/>
            </a:solidFill>
            <a:round/>
            <a:headEnd/>
            <a:tailEnd/>
          </a:ln>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82000"/>
              </a:lnSpc>
              <a:spcBef>
                <a:spcPct val="0"/>
              </a:spcBef>
              <a:buFont typeface="Times New Roman" panose="02020603050405020304" pitchFamily="18" charset="0"/>
              <a:buNone/>
            </a:pPr>
            <a:r>
              <a:rPr lang="en-US" altLang="en-US" b="0">
                <a:solidFill>
                  <a:schemeClr val="tx1"/>
                </a:solidFill>
              </a:rPr>
              <a:t>1</a:t>
            </a:r>
          </a:p>
        </p:txBody>
      </p:sp>
      <p:sp>
        <p:nvSpPr>
          <p:cNvPr id="14" name="TextBox 13">
            <a:extLst>
              <a:ext uri="{FF2B5EF4-FFF2-40B4-BE49-F238E27FC236}">
                <a16:creationId xmlns:a16="http://schemas.microsoft.com/office/drawing/2014/main" id="{772EA77D-89EB-4EB8-AF72-82B0FC220878}"/>
              </a:ext>
            </a:extLst>
          </p:cNvPr>
          <p:cNvSpPr txBox="1"/>
          <p:nvPr/>
        </p:nvSpPr>
        <p:spPr>
          <a:xfrm>
            <a:off x="2362200" y="4572001"/>
            <a:ext cx="3429000" cy="584775"/>
          </a:xfrm>
          <a:prstGeom prst="rect">
            <a:avLst/>
          </a:prstGeom>
          <a:noFill/>
        </p:spPr>
        <p:txBody>
          <a:bodyPr>
            <a:spAutoFit/>
          </a:bodyPr>
          <a:lstStyle/>
          <a:p>
            <a:pPr>
              <a:buClr>
                <a:srgbClr val="000000"/>
              </a:buClr>
              <a:buSzPct val="100000"/>
              <a:buFont typeface="Times New Roman" charset="0"/>
              <a:buNone/>
              <a:defRPr/>
            </a:pPr>
            <a:r>
              <a:rPr lang="en-US" sz="1600" dirty="0">
                <a:solidFill>
                  <a:srgbClr val="000000"/>
                </a:solidFill>
                <a:latin typeface="+mj-lt"/>
                <a:ea typeface="ＭＳ Ｐゴシック" charset="0"/>
              </a:rPr>
              <a:t>Generate a conformal mesh with the following input file</a:t>
            </a:r>
          </a:p>
        </p:txBody>
      </p:sp>
      <p:pic>
        <p:nvPicPr>
          <p:cNvPr id="38926" name="Picture 14">
            <a:extLst>
              <a:ext uri="{FF2B5EF4-FFF2-40B4-BE49-F238E27FC236}">
                <a16:creationId xmlns:a16="http://schemas.microsoft.com/office/drawing/2014/main" id="{46563612-4F70-4CE1-9583-C8E66AA2BF1A}"/>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84950" y="4724400"/>
            <a:ext cx="27876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D2FBF078-ABA9-48E0-8FF1-590DE85D7397}"/>
              </a:ext>
            </a:extLst>
          </p:cNvPr>
          <p:cNvSpPr txBox="1"/>
          <p:nvPr/>
        </p:nvSpPr>
        <p:spPr>
          <a:xfrm>
            <a:off x="8686800" y="5586414"/>
            <a:ext cx="1905000" cy="954107"/>
          </a:xfrm>
          <a:prstGeom prst="rect">
            <a:avLst/>
          </a:prstGeom>
          <a:noFill/>
        </p:spPr>
        <p:txBody>
          <a:bodyPr>
            <a:spAutoFit/>
          </a:bodyPr>
          <a:lstStyle/>
          <a:p>
            <a:pPr algn="r">
              <a:buClr>
                <a:srgbClr val="000000"/>
              </a:buClr>
              <a:buSzPct val="100000"/>
              <a:buFont typeface="Times New Roman" charset="0"/>
              <a:buNone/>
              <a:defRPr/>
            </a:pPr>
            <a:r>
              <a:rPr lang="en-US" sz="1400" dirty="0">
                <a:solidFill>
                  <a:srgbClr val="000000"/>
                </a:solidFill>
                <a:latin typeface="+mj-lt"/>
                <a:ea typeface="ＭＳ Ｐゴシック" charset="0"/>
              </a:rPr>
              <a:t>Note that this problem is actually a 1-layer thick 3D mesh</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0DBA5E5A-5C36-485D-A51F-9D4B09625323}"/>
              </a:ext>
            </a:extLst>
          </p:cNvPr>
          <p:cNvSpPr>
            <a:spLocks noGrp="1" noChangeArrowheads="1"/>
          </p:cNvSpPr>
          <p:nvPr>
            <p:ph type="title" idx="4294967295"/>
          </p:nvPr>
        </p:nvSpPr>
        <p:spPr>
          <a:xfrm>
            <a:off x="1473201" y="491952"/>
            <a:ext cx="6784975" cy="849313"/>
          </a:xfrm>
        </p:spPr>
        <p:txBody>
          <a:bodyPr/>
          <a:lstStyle/>
          <a:p>
            <a:r>
              <a:rPr lang="en-US" altLang="en-US" dirty="0"/>
              <a:t>Example 8. Microstructures</a:t>
            </a:r>
          </a:p>
        </p:txBody>
      </p:sp>
      <p:sp>
        <p:nvSpPr>
          <p:cNvPr id="39939" name="TextBox 6">
            <a:extLst>
              <a:ext uri="{FF2B5EF4-FFF2-40B4-BE49-F238E27FC236}">
                <a16:creationId xmlns:a16="http://schemas.microsoft.com/office/drawing/2014/main" id="{AFE43CD9-AEF0-4E3F-8CBE-3C38F4EE80C1}"/>
              </a:ext>
            </a:extLst>
          </p:cNvPr>
          <p:cNvSpPr txBox="1">
            <a:spLocks noChangeArrowheads="1"/>
          </p:cNvSpPr>
          <p:nvPr/>
        </p:nvSpPr>
        <p:spPr bwMode="auto">
          <a:xfrm>
            <a:off x="1828800" y="1143001"/>
            <a:ext cx="365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bg1"/>
                </a:solidFill>
                <a:latin typeface="Times New Roman" panose="02020603050405020304" pitchFamily="18" charset="0"/>
                <a:ea typeface="MS PGothic" panose="020B0600070205080204" pitchFamily="34" charset="-128"/>
              </a:defRPr>
            </a:lvl1pPr>
            <a:lvl2pPr marL="742950" indent="-285750">
              <a:defRPr sz="2400">
                <a:solidFill>
                  <a:schemeClr val="bg1"/>
                </a:solidFill>
                <a:latin typeface="Times New Roman" panose="02020603050405020304" pitchFamily="18" charset="0"/>
                <a:ea typeface="MS PGothic" panose="020B0600070205080204" pitchFamily="34" charset="-128"/>
              </a:defRPr>
            </a:lvl2pPr>
            <a:lvl3pPr marL="1143000" indent="-228600">
              <a:defRPr sz="2400">
                <a:solidFill>
                  <a:schemeClr val="bg1"/>
                </a:solidFill>
                <a:latin typeface="Times New Roman" panose="02020603050405020304" pitchFamily="18" charset="0"/>
                <a:ea typeface="MS PGothic" panose="020B0600070205080204" pitchFamily="34" charset="-128"/>
              </a:defRPr>
            </a:lvl3pPr>
            <a:lvl4pPr marL="1600200" indent="-228600">
              <a:defRPr sz="2400">
                <a:solidFill>
                  <a:schemeClr val="bg1"/>
                </a:solidFill>
                <a:latin typeface="Times New Roman" panose="02020603050405020304" pitchFamily="18" charset="0"/>
                <a:ea typeface="MS PGothic" panose="020B0600070205080204" pitchFamily="34" charset="-128"/>
              </a:defRPr>
            </a:lvl4pPr>
            <a:lvl5pPr marL="2057400" indent="-228600">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9pPr>
          </a:lstStyle>
          <a:p>
            <a:pPr>
              <a:buClr>
                <a:srgbClr val="000000"/>
              </a:buClr>
              <a:buSzPct val="100000"/>
              <a:buFont typeface="Times New Roman" panose="02020603050405020304" pitchFamily="18" charset="0"/>
              <a:buNone/>
            </a:pPr>
            <a:r>
              <a:rPr lang="en-US" altLang="en-US" b="1">
                <a:solidFill>
                  <a:srgbClr val="000000"/>
                </a:solidFill>
                <a:latin typeface="Arial" panose="020B0604020202020204" pitchFamily="34" charset="0"/>
              </a:rPr>
              <a:t>input_spn</a:t>
            </a:r>
            <a:endParaRPr lang="en-US" altLang="en-US">
              <a:solidFill>
                <a:srgbClr val="000000"/>
              </a:solidFill>
              <a:latin typeface="Arial" panose="020B0604020202020204" pitchFamily="34" charset="0"/>
            </a:endParaRPr>
          </a:p>
        </p:txBody>
      </p:sp>
      <p:sp>
        <p:nvSpPr>
          <p:cNvPr id="8" name="TextBox 7">
            <a:extLst>
              <a:ext uri="{FF2B5EF4-FFF2-40B4-BE49-F238E27FC236}">
                <a16:creationId xmlns:a16="http://schemas.microsoft.com/office/drawing/2014/main" id="{4D448DB3-0586-4669-ABDC-56D92F3A28D9}"/>
              </a:ext>
            </a:extLst>
          </p:cNvPr>
          <p:cNvSpPr txBox="1"/>
          <p:nvPr/>
        </p:nvSpPr>
        <p:spPr>
          <a:xfrm>
            <a:off x="68471" y="2599421"/>
            <a:ext cx="2196791" cy="646331"/>
          </a:xfrm>
          <a:prstGeom prst="rect">
            <a:avLst/>
          </a:prstGeom>
          <a:noFill/>
        </p:spPr>
        <p:txBody>
          <a:bodyPr wrap="square">
            <a:spAutoFit/>
          </a:bodyPr>
          <a:lstStyle/>
          <a:p>
            <a:pPr>
              <a:buClr>
                <a:srgbClr val="000000"/>
              </a:buClr>
              <a:buSzPct val="100000"/>
              <a:buFont typeface="Times New Roman" charset="0"/>
              <a:buNone/>
              <a:defRPr/>
            </a:pPr>
            <a:r>
              <a:rPr lang="en-US" dirty="0">
                <a:solidFill>
                  <a:srgbClr val="000000"/>
                </a:solidFill>
                <a:latin typeface="+mj-lt"/>
                <a:ea typeface="ＭＳ Ｐゴシック" charset="0"/>
              </a:rPr>
              <a:t>Cartesian Exodus File</a:t>
            </a:r>
          </a:p>
        </p:txBody>
      </p:sp>
      <p:sp>
        <p:nvSpPr>
          <p:cNvPr id="9" name="TextBox 8">
            <a:extLst>
              <a:ext uri="{FF2B5EF4-FFF2-40B4-BE49-F238E27FC236}">
                <a16:creationId xmlns:a16="http://schemas.microsoft.com/office/drawing/2014/main" id="{4DC9C058-3672-4F9E-866E-CDCBD5349434}"/>
              </a:ext>
            </a:extLst>
          </p:cNvPr>
          <p:cNvSpPr txBox="1"/>
          <p:nvPr/>
        </p:nvSpPr>
        <p:spPr>
          <a:xfrm>
            <a:off x="-12577" y="3984634"/>
            <a:ext cx="2667000" cy="646112"/>
          </a:xfrm>
          <a:prstGeom prst="rect">
            <a:avLst/>
          </a:prstGeom>
          <a:noFill/>
        </p:spPr>
        <p:txBody>
          <a:bodyPr>
            <a:spAutoFit/>
          </a:bodyPr>
          <a:lstStyle/>
          <a:p>
            <a:pPr>
              <a:buClr>
                <a:srgbClr val="000000"/>
              </a:buClr>
              <a:buSzPct val="100000"/>
              <a:buFont typeface="Times New Roman" charset="0"/>
              <a:buNone/>
              <a:defRPr/>
            </a:pPr>
            <a:r>
              <a:rPr lang="en-US" dirty="0">
                <a:solidFill>
                  <a:srgbClr val="000000"/>
                </a:solidFill>
                <a:latin typeface="+mj-lt"/>
                <a:ea typeface="ＭＳ Ｐゴシック" charset="0"/>
              </a:rPr>
              <a:t>Smooth material interfaces</a:t>
            </a:r>
          </a:p>
        </p:txBody>
      </p:sp>
      <p:sp>
        <p:nvSpPr>
          <p:cNvPr id="10" name="TextBox 9">
            <a:extLst>
              <a:ext uri="{FF2B5EF4-FFF2-40B4-BE49-F238E27FC236}">
                <a16:creationId xmlns:a16="http://schemas.microsoft.com/office/drawing/2014/main" id="{02793E92-C187-4BB7-89E0-9CA1F7FB7579}"/>
              </a:ext>
            </a:extLst>
          </p:cNvPr>
          <p:cNvSpPr txBox="1"/>
          <p:nvPr/>
        </p:nvSpPr>
        <p:spPr>
          <a:xfrm>
            <a:off x="1828800" y="1752601"/>
            <a:ext cx="2667000" cy="2031325"/>
          </a:xfrm>
          <a:prstGeom prst="rect">
            <a:avLst/>
          </a:prstGeom>
          <a:noFill/>
        </p:spPr>
        <p:txBody>
          <a:bodyPr>
            <a:spAutoFit/>
          </a:bodyPr>
          <a:lstStyle/>
          <a:p>
            <a:pPr>
              <a:buClr>
                <a:srgbClr val="000000"/>
              </a:buClr>
              <a:buSzPct val="100000"/>
              <a:buFont typeface="Times New Roman" charset="0"/>
              <a:buNone/>
              <a:defRPr/>
            </a:pPr>
            <a:r>
              <a:rPr lang="en-US" dirty="0">
                <a:solidFill>
                  <a:srgbClr val="000000"/>
                </a:solidFill>
                <a:latin typeface="+mj-lt"/>
                <a:ea typeface="ＭＳ Ｐゴシック" charset="0"/>
              </a:rPr>
              <a:t>From an ascii file</a:t>
            </a:r>
          </a:p>
          <a:p>
            <a:pPr marL="342900" indent="-342900">
              <a:buClr>
                <a:srgbClr val="000000"/>
              </a:buClr>
              <a:buSzPct val="100000"/>
              <a:buFont typeface="Times New Roman" charset="0"/>
              <a:buAutoNum type="arabicPeriod"/>
              <a:defRPr/>
            </a:pPr>
            <a:r>
              <a:rPr lang="en-US" dirty="0">
                <a:solidFill>
                  <a:srgbClr val="000000"/>
                </a:solidFill>
                <a:latin typeface="+mj-lt"/>
                <a:ea typeface="ＭＳ Ｐゴシック" charset="0"/>
              </a:rPr>
              <a:t>One integer per cell</a:t>
            </a:r>
          </a:p>
          <a:p>
            <a:pPr marL="342900" indent="-342900">
              <a:buClr>
                <a:srgbClr val="000000"/>
              </a:buClr>
              <a:buSzPct val="100000"/>
              <a:buFont typeface="Times New Roman" charset="0"/>
              <a:buAutoNum type="arabicPeriod"/>
              <a:defRPr/>
            </a:pPr>
            <a:r>
              <a:rPr lang="en-US" dirty="0">
                <a:solidFill>
                  <a:srgbClr val="000000"/>
                </a:solidFill>
                <a:latin typeface="+mj-lt"/>
                <a:ea typeface="ＭＳ Ｐゴシック" charset="0"/>
              </a:rPr>
              <a:t>Integer represents dominant material in cell</a:t>
            </a:r>
          </a:p>
        </p:txBody>
      </p:sp>
      <p:sp>
        <p:nvSpPr>
          <p:cNvPr id="16" name="TextBox 15">
            <a:extLst>
              <a:ext uri="{FF2B5EF4-FFF2-40B4-BE49-F238E27FC236}">
                <a16:creationId xmlns:a16="http://schemas.microsoft.com/office/drawing/2014/main" id="{59F87FD1-B004-4EA5-B437-15D5C2EE05FF}"/>
              </a:ext>
            </a:extLst>
          </p:cNvPr>
          <p:cNvSpPr txBox="1"/>
          <p:nvPr/>
        </p:nvSpPr>
        <p:spPr>
          <a:xfrm>
            <a:off x="4830763" y="2309814"/>
            <a:ext cx="1905000" cy="954107"/>
          </a:xfrm>
          <a:prstGeom prst="rect">
            <a:avLst/>
          </a:prstGeom>
          <a:noFill/>
        </p:spPr>
        <p:txBody>
          <a:bodyPr>
            <a:spAutoFit/>
          </a:bodyPr>
          <a:lstStyle/>
          <a:p>
            <a:pPr algn="ctr">
              <a:buClr>
                <a:srgbClr val="000000"/>
              </a:buClr>
              <a:buSzPct val="100000"/>
              <a:buFont typeface="Times New Roman" charset="0"/>
              <a:buNone/>
              <a:defRPr/>
            </a:pPr>
            <a:r>
              <a:rPr lang="en-US" sz="1400" dirty="0">
                <a:solidFill>
                  <a:srgbClr val="000000"/>
                </a:solidFill>
                <a:latin typeface="+mj-lt"/>
                <a:ea typeface="ＭＳ Ｐゴシック" charset="0"/>
              </a:rPr>
              <a:t>Simple </a:t>
            </a:r>
            <a:r>
              <a:rPr lang="en-US" sz="1400" dirty="0" err="1">
                <a:solidFill>
                  <a:srgbClr val="000000"/>
                </a:solidFill>
                <a:latin typeface="+mj-lt"/>
                <a:ea typeface="ＭＳ Ｐゴシック" charset="0"/>
              </a:rPr>
              <a:t>spn</a:t>
            </a:r>
            <a:r>
              <a:rPr lang="en-US" sz="1400" dirty="0">
                <a:solidFill>
                  <a:srgbClr val="000000"/>
                </a:solidFill>
                <a:latin typeface="+mj-lt"/>
                <a:ea typeface="ＭＳ Ｐゴシック" charset="0"/>
              </a:rPr>
              <a:t> input file comprised of one integer per cell</a:t>
            </a:r>
          </a:p>
        </p:txBody>
      </p:sp>
      <p:pic>
        <p:nvPicPr>
          <p:cNvPr id="39944" name="Picture 16">
            <a:extLst>
              <a:ext uri="{FF2B5EF4-FFF2-40B4-BE49-F238E27FC236}">
                <a16:creationId xmlns:a16="http://schemas.microsoft.com/office/drawing/2014/main" id="{11CC9A19-B3E3-4857-BE8B-EFAD10913AD7}"/>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26314" y="911225"/>
            <a:ext cx="2916237"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17">
            <a:extLst>
              <a:ext uri="{FF2B5EF4-FFF2-40B4-BE49-F238E27FC236}">
                <a16:creationId xmlns:a16="http://schemas.microsoft.com/office/drawing/2014/main" id="{6CD3380C-1680-4919-B05E-C1CF801081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40514" y="3935414"/>
            <a:ext cx="3578225" cy="23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18">
            <a:extLst>
              <a:ext uri="{FF2B5EF4-FFF2-40B4-BE49-F238E27FC236}">
                <a16:creationId xmlns:a16="http://schemas.microsoft.com/office/drawing/2014/main" id="{F27E1953-ADA6-48C9-860C-3CD0C84B9A6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81288" y="3935414"/>
            <a:ext cx="3568700" cy="23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202E1CCE-A28F-40B1-B835-78A8C2B3E78D}"/>
              </a:ext>
            </a:extLst>
          </p:cNvPr>
          <p:cNvPicPr>
            <a:picLocks noChangeAspect="1"/>
          </p:cNvPicPr>
          <p:nvPr/>
        </p:nvPicPr>
        <p:blipFill>
          <a:blip r:embed="rId5"/>
          <a:srcRect/>
          <a:stretch>
            <a:fillRect/>
          </a:stretch>
        </p:blipFill>
        <p:spPr bwMode="auto">
          <a:xfrm>
            <a:off x="4684714" y="1304926"/>
            <a:ext cx="2325687" cy="906463"/>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4D21CB8D-9011-4D83-9643-53BC0C1A7AFF}"/>
              </a:ext>
            </a:extLst>
          </p:cNvPr>
          <p:cNvSpPr>
            <a:spLocks noGrp="1" noChangeArrowheads="1"/>
          </p:cNvSpPr>
          <p:nvPr>
            <p:ph type="title" idx="4294967295"/>
          </p:nvPr>
        </p:nvSpPr>
        <p:spPr>
          <a:xfrm>
            <a:off x="1524930" y="502155"/>
            <a:ext cx="6784975" cy="849313"/>
          </a:xfrm>
        </p:spPr>
        <p:txBody>
          <a:bodyPr/>
          <a:lstStyle/>
          <a:p>
            <a:r>
              <a:rPr lang="en-US" altLang="en-US" dirty="0"/>
              <a:t>Example 8. Microstructures</a:t>
            </a:r>
          </a:p>
        </p:txBody>
      </p:sp>
      <p:sp>
        <p:nvSpPr>
          <p:cNvPr id="40963" name="TextBox 6">
            <a:extLst>
              <a:ext uri="{FF2B5EF4-FFF2-40B4-BE49-F238E27FC236}">
                <a16:creationId xmlns:a16="http://schemas.microsoft.com/office/drawing/2014/main" id="{3FB09DF7-4797-47D7-AF85-4DB88272D6D5}"/>
              </a:ext>
            </a:extLst>
          </p:cNvPr>
          <p:cNvSpPr txBox="1">
            <a:spLocks noChangeArrowheads="1"/>
          </p:cNvSpPr>
          <p:nvPr/>
        </p:nvSpPr>
        <p:spPr bwMode="auto">
          <a:xfrm>
            <a:off x="1828800" y="1143001"/>
            <a:ext cx="365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bg1"/>
                </a:solidFill>
                <a:latin typeface="Times New Roman" panose="02020603050405020304" pitchFamily="18" charset="0"/>
                <a:ea typeface="MS PGothic" panose="020B0600070205080204" pitchFamily="34" charset="-128"/>
              </a:defRPr>
            </a:lvl1pPr>
            <a:lvl2pPr marL="742950" indent="-285750">
              <a:defRPr sz="2400">
                <a:solidFill>
                  <a:schemeClr val="bg1"/>
                </a:solidFill>
                <a:latin typeface="Times New Roman" panose="02020603050405020304" pitchFamily="18" charset="0"/>
                <a:ea typeface="MS PGothic" panose="020B0600070205080204" pitchFamily="34" charset="-128"/>
              </a:defRPr>
            </a:lvl2pPr>
            <a:lvl3pPr marL="1143000" indent="-228600">
              <a:defRPr sz="2400">
                <a:solidFill>
                  <a:schemeClr val="bg1"/>
                </a:solidFill>
                <a:latin typeface="Times New Roman" panose="02020603050405020304" pitchFamily="18" charset="0"/>
                <a:ea typeface="MS PGothic" panose="020B0600070205080204" pitchFamily="34" charset="-128"/>
              </a:defRPr>
            </a:lvl3pPr>
            <a:lvl4pPr marL="1600200" indent="-228600">
              <a:defRPr sz="2400">
                <a:solidFill>
                  <a:schemeClr val="bg1"/>
                </a:solidFill>
                <a:latin typeface="Times New Roman" panose="02020603050405020304" pitchFamily="18" charset="0"/>
                <a:ea typeface="MS PGothic" panose="020B0600070205080204" pitchFamily="34" charset="-128"/>
              </a:defRPr>
            </a:lvl4pPr>
            <a:lvl5pPr marL="2057400" indent="-228600">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9pPr>
          </a:lstStyle>
          <a:p>
            <a:pPr>
              <a:buClr>
                <a:srgbClr val="000000"/>
              </a:buClr>
              <a:buSzPct val="100000"/>
              <a:buFont typeface="Times New Roman" panose="02020603050405020304" pitchFamily="18" charset="0"/>
              <a:buNone/>
            </a:pPr>
            <a:r>
              <a:rPr lang="en-US" altLang="en-US" b="1">
                <a:solidFill>
                  <a:srgbClr val="000000"/>
                </a:solidFill>
                <a:latin typeface="Arial" panose="020B0604020202020204" pitchFamily="34" charset="0"/>
              </a:rPr>
              <a:t>input_spn</a:t>
            </a:r>
            <a:endParaRPr lang="en-US" altLang="en-US">
              <a:solidFill>
                <a:srgbClr val="000000"/>
              </a:solidFill>
              <a:latin typeface="Arial" panose="020B0604020202020204" pitchFamily="34" charset="0"/>
            </a:endParaRPr>
          </a:p>
        </p:txBody>
      </p:sp>
      <p:sp>
        <p:nvSpPr>
          <p:cNvPr id="40964" name="TextBox 11">
            <a:extLst>
              <a:ext uri="{FF2B5EF4-FFF2-40B4-BE49-F238E27FC236}">
                <a16:creationId xmlns:a16="http://schemas.microsoft.com/office/drawing/2014/main" id="{175563A5-D781-44A3-BD25-6975284BBE09}"/>
              </a:ext>
            </a:extLst>
          </p:cNvPr>
          <p:cNvSpPr txBox="1">
            <a:spLocks noChangeArrowheads="1"/>
          </p:cNvSpPr>
          <p:nvPr/>
        </p:nvSpPr>
        <p:spPr bwMode="auto">
          <a:xfrm>
            <a:off x="5867400" y="1295401"/>
            <a:ext cx="7467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100000"/>
              </a:lnSpc>
              <a:spcBef>
                <a:spcPct val="0"/>
              </a:spcBef>
              <a:buFont typeface="Times New Roman" panose="02020603050405020304" pitchFamily="18" charset="0"/>
              <a:buNone/>
            </a:pPr>
            <a:r>
              <a:rPr lang="en-US" altLang="en-US" sz="1800">
                <a:latin typeface="courier"/>
              </a:rPr>
              <a:t>Begin sculpt</a:t>
            </a:r>
          </a:p>
          <a:p>
            <a:pPr>
              <a:lnSpc>
                <a:spcPct val="100000"/>
              </a:lnSpc>
              <a:spcBef>
                <a:spcPct val="0"/>
              </a:spcBef>
              <a:buFont typeface="Times New Roman" panose="02020603050405020304" pitchFamily="18" charset="0"/>
              <a:buNone/>
            </a:pPr>
            <a:r>
              <a:rPr lang="en-US" altLang="en-US" sz="1800">
                <a:latin typeface="courier"/>
              </a:rPr>
              <a:t>   input_spn = TwoPhase.spn</a:t>
            </a:r>
          </a:p>
          <a:p>
            <a:pPr>
              <a:lnSpc>
                <a:spcPct val="100000"/>
              </a:lnSpc>
              <a:spcBef>
                <a:spcPct val="0"/>
              </a:spcBef>
              <a:buFont typeface="Times New Roman" panose="02020603050405020304" pitchFamily="18" charset="0"/>
              <a:buNone/>
            </a:pPr>
            <a:r>
              <a:rPr lang="en-US" altLang="en-US" sz="1800">
                <a:latin typeface="courier"/>
              </a:rPr>
              <a:t>   exodus_file = TwoPhase</a:t>
            </a:r>
          </a:p>
          <a:p>
            <a:pPr>
              <a:lnSpc>
                <a:spcPct val="100000"/>
              </a:lnSpc>
              <a:spcBef>
                <a:spcPct val="0"/>
              </a:spcBef>
              <a:buFont typeface="Times New Roman" panose="02020603050405020304" pitchFamily="18" charset="0"/>
              <a:buNone/>
            </a:pPr>
            <a:endParaRPr lang="en-US" altLang="en-US" sz="1800">
              <a:latin typeface="courier"/>
            </a:endParaRPr>
          </a:p>
          <a:p>
            <a:pPr>
              <a:lnSpc>
                <a:spcPct val="100000"/>
              </a:lnSpc>
              <a:spcBef>
                <a:spcPct val="0"/>
              </a:spcBef>
              <a:buFont typeface="Times New Roman" panose="02020603050405020304" pitchFamily="18" charset="0"/>
              <a:buNone/>
            </a:pPr>
            <a:r>
              <a:rPr lang="en-US" altLang="en-US" sz="1800">
                <a:latin typeface="courier"/>
              </a:rPr>
              <a:t>   # number of cells (required)</a:t>
            </a:r>
          </a:p>
          <a:p>
            <a:pPr>
              <a:lnSpc>
                <a:spcPct val="100000"/>
              </a:lnSpc>
              <a:spcBef>
                <a:spcPct val="0"/>
              </a:spcBef>
              <a:buFont typeface="Times New Roman" panose="02020603050405020304" pitchFamily="18" charset="0"/>
              <a:buNone/>
            </a:pPr>
            <a:r>
              <a:rPr lang="en-US" altLang="en-US" sz="1800">
                <a:latin typeface="courier"/>
              </a:rPr>
              <a:t>   nelx = 64</a:t>
            </a:r>
          </a:p>
          <a:p>
            <a:pPr>
              <a:lnSpc>
                <a:spcPct val="100000"/>
              </a:lnSpc>
              <a:spcBef>
                <a:spcPct val="0"/>
              </a:spcBef>
              <a:buFont typeface="Times New Roman" panose="02020603050405020304" pitchFamily="18" charset="0"/>
              <a:buNone/>
            </a:pPr>
            <a:r>
              <a:rPr lang="en-US" altLang="en-US" sz="1800">
                <a:latin typeface="courier"/>
              </a:rPr>
              <a:t>   nely = 64</a:t>
            </a:r>
          </a:p>
          <a:p>
            <a:pPr>
              <a:lnSpc>
                <a:spcPct val="100000"/>
              </a:lnSpc>
              <a:spcBef>
                <a:spcPct val="0"/>
              </a:spcBef>
              <a:buFont typeface="Times New Roman" panose="02020603050405020304" pitchFamily="18" charset="0"/>
              <a:buNone/>
            </a:pPr>
            <a:r>
              <a:rPr lang="en-US" altLang="en-US" sz="1800">
                <a:latin typeface="courier"/>
              </a:rPr>
              <a:t>   nelz = 64</a:t>
            </a:r>
          </a:p>
          <a:p>
            <a:pPr>
              <a:lnSpc>
                <a:spcPct val="100000"/>
              </a:lnSpc>
              <a:spcBef>
                <a:spcPct val="0"/>
              </a:spcBef>
              <a:buFont typeface="Times New Roman" panose="02020603050405020304" pitchFamily="18" charset="0"/>
              <a:buNone/>
            </a:pPr>
            <a:endParaRPr lang="en-US" altLang="en-US" sz="1800">
              <a:latin typeface="courier"/>
            </a:endParaRPr>
          </a:p>
          <a:p>
            <a:pPr>
              <a:lnSpc>
                <a:spcPct val="100000"/>
              </a:lnSpc>
              <a:spcBef>
                <a:spcPct val="0"/>
              </a:spcBef>
              <a:buFont typeface="Times New Roman" panose="02020603050405020304" pitchFamily="18" charset="0"/>
              <a:buNone/>
            </a:pPr>
            <a:r>
              <a:rPr lang="en-US" altLang="en-US" sz="1800">
                <a:latin typeface="courier"/>
              </a:rPr>
              <a:t>   # smoothing options</a:t>
            </a:r>
          </a:p>
          <a:p>
            <a:pPr>
              <a:lnSpc>
                <a:spcPct val="100000"/>
              </a:lnSpc>
              <a:spcBef>
                <a:spcPct val="0"/>
              </a:spcBef>
              <a:buFont typeface="Times New Roman" panose="02020603050405020304" pitchFamily="18" charset="0"/>
              <a:buNone/>
            </a:pPr>
            <a:r>
              <a:rPr lang="en-US" altLang="en-US" sz="1800">
                <a:latin typeface="courier"/>
              </a:rPr>
              <a:t>   smooth = 8</a:t>
            </a:r>
          </a:p>
          <a:p>
            <a:pPr>
              <a:lnSpc>
                <a:spcPct val="100000"/>
              </a:lnSpc>
              <a:spcBef>
                <a:spcPct val="0"/>
              </a:spcBef>
              <a:buFont typeface="Times New Roman" panose="02020603050405020304" pitchFamily="18" charset="0"/>
              <a:buNone/>
            </a:pPr>
            <a:r>
              <a:rPr lang="en-US" altLang="en-US" sz="1800">
                <a:latin typeface="courier"/>
              </a:rPr>
              <a:t>   csmooth = 5</a:t>
            </a:r>
          </a:p>
          <a:p>
            <a:pPr>
              <a:lnSpc>
                <a:spcPct val="100000"/>
              </a:lnSpc>
              <a:spcBef>
                <a:spcPct val="0"/>
              </a:spcBef>
              <a:buFont typeface="Times New Roman" panose="02020603050405020304" pitchFamily="18" charset="0"/>
              <a:buNone/>
            </a:pPr>
            <a:r>
              <a:rPr lang="en-US" altLang="en-US" sz="1800">
                <a:latin typeface="courier"/>
              </a:rPr>
              <a:t>   laplacian_iters = 10 </a:t>
            </a:r>
          </a:p>
          <a:p>
            <a:pPr>
              <a:lnSpc>
                <a:spcPct val="100000"/>
              </a:lnSpc>
              <a:spcBef>
                <a:spcPct val="0"/>
              </a:spcBef>
              <a:buFont typeface="Times New Roman" panose="02020603050405020304" pitchFamily="18" charset="0"/>
              <a:buNone/>
            </a:pPr>
            <a:r>
              <a:rPr lang="en-US" altLang="en-US" sz="1800">
                <a:latin typeface="courier"/>
              </a:rPr>
              <a:t>   max_opt_iters = 20</a:t>
            </a:r>
          </a:p>
          <a:p>
            <a:pPr>
              <a:lnSpc>
                <a:spcPct val="100000"/>
              </a:lnSpc>
              <a:spcBef>
                <a:spcPct val="0"/>
              </a:spcBef>
              <a:buFont typeface="Times New Roman" panose="02020603050405020304" pitchFamily="18" charset="0"/>
              <a:buNone/>
            </a:pPr>
            <a:r>
              <a:rPr lang="en-US" altLang="en-US" sz="1800">
                <a:latin typeface="courier"/>
              </a:rPr>
              <a:t>   </a:t>
            </a:r>
          </a:p>
          <a:p>
            <a:pPr>
              <a:lnSpc>
                <a:spcPct val="100000"/>
              </a:lnSpc>
              <a:spcBef>
                <a:spcPct val="0"/>
              </a:spcBef>
              <a:buFont typeface="Times New Roman" panose="02020603050405020304" pitchFamily="18" charset="0"/>
              <a:buNone/>
            </a:pPr>
            <a:r>
              <a:rPr lang="en-US" altLang="en-US" sz="1800">
                <a:latin typeface="courier"/>
              </a:rPr>
              <a:t>End Sculpt</a:t>
            </a:r>
          </a:p>
        </p:txBody>
      </p:sp>
      <p:sp>
        <p:nvSpPr>
          <p:cNvPr id="40965" name="Oval 23">
            <a:extLst>
              <a:ext uri="{FF2B5EF4-FFF2-40B4-BE49-F238E27FC236}">
                <a16:creationId xmlns:a16="http://schemas.microsoft.com/office/drawing/2014/main" id="{FD1E8039-875E-42BD-84B9-38C980E66105}"/>
              </a:ext>
            </a:extLst>
          </p:cNvPr>
          <p:cNvSpPr>
            <a:spLocks noChangeArrowheads="1"/>
          </p:cNvSpPr>
          <p:nvPr/>
        </p:nvSpPr>
        <p:spPr bwMode="auto">
          <a:xfrm>
            <a:off x="1981200" y="1801813"/>
            <a:ext cx="381000" cy="304800"/>
          </a:xfrm>
          <a:prstGeom prst="ellipse">
            <a:avLst/>
          </a:prstGeom>
          <a:solidFill>
            <a:schemeClr val="bg1"/>
          </a:solidFill>
          <a:ln w="28575">
            <a:solidFill>
              <a:srgbClr val="FF0000"/>
            </a:solidFill>
            <a:round/>
            <a:headEnd/>
            <a:tailEnd/>
          </a:ln>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82000"/>
              </a:lnSpc>
              <a:spcBef>
                <a:spcPct val="0"/>
              </a:spcBef>
              <a:buFont typeface="Times New Roman" panose="02020603050405020304" pitchFamily="18" charset="0"/>
              <a:buNone/>
            </a:pPr>
            <a:r>
              <a:rPr lang="en-US" altLang="en-US" b="0">
                <a:solidFill>
                  <a:schemeClr val="tx1"/>
                </a:solidFill>
              </a:rPr>
              <a:t>1</a:t>
            </a:r>
          </a:p>
        </p:txBody>
      </p:sp>
      <p:sp>
        <p:nvSpPr>
          <p:cNvPr id="14" name="TextBox 13">
            <a:extLst>
              <a:ext uri="{FF2B5EF4-FFF2-40B4-BE49-F238E27FC236}">
                <a16:creationId xmlns:a16="http://schemas.microsoft.com/office/drawing/2014/main" id="{51244A41-168B-415D-AA08-44AF6CE7C30F}"/>
              </a:ext>
            </a:extLst>
          </p:cNvPr>
          <p:cNvSpPr txBox="1"/>
          <p:nvPr/>
        </p:nvSpPr>
        <p:spPr>
          <a:xfrm>
            <a:off x="2441576" y="1725613"/>
            <a:ext cx="3197225" cy="523220"/>
          </a:xfrm>
          <a:prstGeom prst="rect">
            <a:avLst/>
          </a:prstGeom>
          <a:noFill/>
        </p:spPr>
        <p:txBody>
          <a:bodyPr>
            <a:spAutoFit/>
          </a:bodyPr>
          <a:lstStyle/>
          <a:p>
            <a:pPr>
              <a:buClr>
                <a:srgbClr val="000000"/>
              </a:buClr>
              <a:buSzPct val="100000"/>
              <a:buFont typeface="Times New Roman" charset="0"/>
              <a:buNone/>
              <a:defRPr/>
            </a:pPr>
            <a:r>
              <a:rPr lang="en-US" sz="1400" dirty="0">
                <a:solidFill>
                  <a:srgbClr val="000000"/>
                </a:solidFill>
                <a:latin typeface="+mj-lt"/>
                <a:ea typeface="ＭＳ Ｐゴシック" charset="0"/>
              </a:rPr>
              <a:t>Generate a conformal mesh with the following input file</a:t>
            </a:r>
          </a:p>
        </p:txBody>
      </p:sp>
      <p:sp>
        <p:nvSpPr>
          <p:cNvPr id="40967" name="Oval 24">
            <a:extLst>
              <a:ext uri="{FF2B5EF4-FFF2-40B4-BE49-F238E27FC236}">
                <a16:creationId xmlns:a16="http://schemas.microsoft.com/office/drawing/2014/main" id="{1818067D-5734-4F9D-9FC9-386B720469DB}"/>
              </a:ext>
            </a:extLst>
          </p:cNvPr>
          <p:cNvSpPr>
            <a:spLocks noChangeArrowheads="1"/>
          </p:cNvSpPr>
          <p:nvPr/>
        </p:nvSpPr>
        <p:spPr bwMode="auto">
          <a:xfrm>
            <a:off x="1970088" y="2411413"/>
            <a:ext cx="381000" cy="304800"/>
          </a:xfrm>
          <a:prstGeom prst="ellipse">
            <a:avLst/>
          </a:prstGeom>
          <a:solidFill>
            <a:schemeClr val="bg1"/>
          </a:solidFill>
          <a:ln w="28575">
            <a:solidFill>
              <a:schemeClr val="accent2"/>
            </a:solidFill>
            <a:round/>
            <a:headEnd/>
            <a:tailEnd/>
          </a:ln>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82000"/>
              </a:lnSpc>
              <a:spcBef>
                <a:spcPct val="0"/>
              </a:spcBef>
              <a:buFont typeface="Times New Roman" panose="02020603050405020304" pitchFamily="18" charset="0"/>
              <a:buNone/>
            </a:pPr>
            <a:r>
              <a:rPr lang="en-US" altLang="en-US" b="0">
                <a:solidFill>
                  <a:schemeClr val="tx1"/>
                </a:solidFill>
              </a:rPr>
              <a:t>2</a:t>
            </a:r>
          </a:p>
        </p:txBody>
      </p:sp>
      <p:sp>
        <p:nvSpPr>
          <p:cNvPr id="21" name="TextBox 20">
            <a:extLst>
              <a:ext uri="{FF2B5EF4-FFF2-40B4-BE49-F238E27FC236}">
                <a16:creationId xmlns:a16="http://schemas.microsoft.com/office/drawing/2014/main" id="{0F1AB707-702F-4437-A51A-7C12752FEB41}"/>
              </a:ext>
            </a:extLst>
          </p:cNvPr>
          <p:cNvSpPr txBox="1"/>
          <p:nvPr/>
        </p:nvSpPr>
        <p:spPr>
          <a:xfrm>
            <a:off x="2438400" y="2362201"/>
            <a:ext cx="3124200" cy="307777"/>
          </a:xfrm>
          <a:prstGeom prst="rect">
            <a:avLst/>
          </a:prstGeom>
          <a:noFill/>
        </p:spPr>
        <p:txBody>
          <a:bodyPr>
            <a:spAutoFit/>
          </a:bodyPr>
          <a:lstStyle/>
          <a:p>
            <a:pPr>
              <a:buClr>
                <a:srgbClr val="000000"/>
              </a:buClr>
              <a:buSzPct val="100000"/>
              <a:buFont typeface="Times New Roman" charset="0"/>
              <a:buNone/>
              <a:defRPr/>
            </a:pPr>
            <a:r>
              <a:rPr lang="en-US" sz="1400" dirty="0">
                <a:solidFill>
                  <a:srgbClr val="000000"/>
                </a:solidFill>
                <a:latin typeface="+mj-lt"/>
                <a:ea typeface="ＭＳ Ｐゴシック" charset="0"/>
              </a:rPr>
              <a:t>View the results in CUBIT™</a:t>
            </a:r>
          </a:p>
        </p:txBody>
      </p:sp>
      <p:sp>
        <p:nvSpPr>
          <p:cNvPr id="40969" name="Oval 11">
            <a:extLst>
              <a:ext uri="{FF2B5EF4-FFF2-40B4-BE49-F238E27FC236}">
                <a16:creationId xmlns:a16="http://schemas.microsoft.com/office/drawing/2014/main" id="{564119AE-1BD3-4465-B2F3-939EBD5B6FD6}"/>
              </a:ext>
            </a:extLst>
          </p:cNvPr>
          <p:cNvSpPr>
            <a:spLocks noChangeArrowheads="1"/>
          </p:cNvSpPr>
          <p:nvPr/>
        </p:nvSpPr>
        <p:spPr bwMode="auto">
          <a:xfrm>
            <a:off x="1987550" y="2852738"/>
            <a:ext cx="381000" cy="304800"/>
          </a:xfrm>
          <a:prstGeom prst="ellipse">
            <a:avLst/>
          </a:prstGeom>
          <a:solidFill>
            <a:schemeClr val="bg1"/>
          </a:solidFill>
          <a:ln w="28575">
            <a:solidFill>
              <a:srgbClr val="339933"/>
            </a:solidFill>
            <a:round/>
            <a:headEnd/>
            <a:tailEnd/>
          </a:ln>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82000"/>
              </a:lnSpc>
              <a:spcBef>
                <a:spcPct val="0"/>
              </a:spcBef>
              <a:buFont typeface="Times New Roman" panose="02020603050405020304" pitchFamily="18" charset="0"/>
              <a:buNone/>
            </a:pPr>
            <a:r>
              <a:rPr lang="en-US" altLang="en-US" b="0"/>
              <a:t>3</a:t>
            </a:r>
          </a:p>
        </p:txBody>
      </p:sp>
      <p:sp>
        <p:nvSpPr>
          <p:cNvPr id="23" name="TextBox 22">
            <a:extLst>
              <a:ext uri="{FF2B5EF4-FFF2-40B4-BE49-F238E27FC236}">
                <a16:creationId xmlns:a16="http://schemas.microsoft.com/office/drawing/2014/main" id="{44332832-B337-4435-BF0A-327E4AE21101}"/>
              </a:ext>
            </a:extLst>
          </p:cNvPr>
          <p:cNvSpPr txBox="1"/>
          <p:nvPr/>
        </p:nvSpPr>
        <p:spPr>
          <a:xfrm>
            <a:off x="2414588" y="2819400"/>
            <a:ext cx="3224212" cy="738664"/>
          </a:xfrm>
          <a:prstGeom prst="rect">
            <a:avLst/>
          </a:prstGeom>
          <a:noFill/>
        </p:spPr>
        <p:txBody>
          <a:bodyPr>
            <a:spAutoFit/>
          </a:bodyPr>
          <a:lstStyle/>
          <a:p>
            <a:pPr>
              <a:buClr>
                <a:srgbClr val="000000"/>
              </a:buClr>
              <a:buSzPct val="100000"/>
              <a:buFont typeface="Times New Roman" charset="0"/>
              <a:buNone/>
              <a:defRPr/>
            </a:pPr>
            <a:r>
              <a:rPr lang="en-US" sz="1400" dirty="0">
                <a:solidFill>
                  <a:srgbClr val="000000"/>
                </a:solidFill>
                <a:latin typeface="+mj-lt"/>
                <a:ea typeface="ＭＳ Ｐゴシック" charset="0"/>
              </a:rPr>
              <a:t>Modify the smoothing options and view the results.  Try the following options:</a:t>
            </a:r>
          </a:p>
        </p:txBody>
      </p:sp>
      <p:sp>
        <p:nvSpPr>
          <p:cNvPr id="40971" name="TextBox 11">
            <a:extLst>
              <a:ext uri="{FF2B5EF4-FFF2-40B4-BE49-F238E27FC236}">
                <a16:creationId xmlns:a16="http://schemas.microsoft.com/office/drawing/2014/main" id="{3D63E902-FE2F-4444-98C0-FAD8EDD72980}"/>
              </a:ext>
            </a:extLst>
          </p:cNvPr>
          <p:cNvSpPr txBox="1">
            <a:spLocks noChangeArrowheads="1"/>
          </p:cNvSpPr>
          <p:nvPr/>
        </p:nvSpPr>
        <p:spPr bwMode="auto">
          <a:xfrm>
            <a:off x="2390776" y="3743326"/>
            <a:ext cx="2009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100000"/>
              </a:lnSpc>
              <a:spcBef>
                <a:spcPct val="0"/>
              </a:spcBef>
              <a:buFont typeface="Times New Roman" panose="02020603050405020304" pitchFamily="18" charset="0"/>
              <a:buNone/>
            </a:pPr>
            <a:r>
              <a:rPr lang="en-US" altLang="en-US" sz="1800">
                <a:latin typeface="courier"/>
              </a:rPr>
              <a:t>smooth = 9</a:t>
            </a:r>
          </a:p>
          <a:p>
            <a:pPr>
              <a:lnSpc>
                <a:spcPct val="100000"/>
              </a:lnSpc>
              <a:spcBef>
                <a:spcPct val="0"/>
              </a:spcBef>
              <a:buFont typeface="Times New Roman" panose="02020603050405020304" pitchFamily="18" charset="0"/>
              <a:buNone/>
            </a:pPr>
            <a:r>
              <a:rPr lang="en-US" altLang="en-US" sz="1800">
                <a:latin typeface="courier"/>
              </a:rPr>
              <a:t>csmooth = 2</a:t>
            </a:r>
          </a:p>
        </p:txBody>
      </p:sp>
      <p:sp>
        <p:nvSpPr>
          <p:cNvPr id="40972" name="Rectangle 4">
            <a:extLst>
              <a:ext uri="{FF2B5EF4-FFF2-40B4-BE49-F238E27FC236}">
                <a16:creationId xmlns:a16="http://schemas.microsoft.com/office/drawing/2014/main" id="{FC558AB5-B2E3-4CC9-AB66-F7B3BEEC7301}"/>
              </a:ext>
            </a:extLst>
          </p:cNvPr>
          <p:cNvSpPr>
            <a:spLocks noChangeArrowheads="1"/>
          </p:cNvSpPr>
          <p:nvPr/>
        </p:nvSpPr>
        <p:spPr bwMode="auto">
          <a:xfrm>
            <a:off x="5791201" y="1295400"/>
            <a:ext cx="4589463" cy="48006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82000"/>
              </a:lnSpc>
              <a:spcBef>
                <a:spcPct val="0"/>
              </a:spcBef>
              <a:buFont typeface="Times New Roman" panose="02020603050405020304" pitchFamily="18" charset="0"/>
              <a:buNone/>
            </a:pPr>
            <a:endParaRPr lang="en-US" altLang="en-US" b="0">
              <a:solidFill>
                <a:schemeClr val="bg1"/>
              </a:solidFill>
              <a:latin typeface="Times New Roman" panose="02020603050405020304" pitchFamily="18" charset="0"/>
            </a:endParaRPr>
          </a:p>
        </p:txBody>
      </p:sp>
      <p:pic>
        <p:nvPicPr>
          <p:cNvPr id="40973" name="Picture 25">
            <a:extLst>
              <a:ext uri="{FF2B5EF4-FFF2-40B4-BE49-F238E27FC236}">
                <a16:creationId xmlns:a16="http://schemas.microsoft.com/office/drawing/2014/main" id="{9382D204-DD9A-43E8-8A7D-A154CF091C3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510089"/>
            <a:ext cx="29337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861309BF-4538-45BC-8CAD-0731CFDE7C2A}"/>
              </a:ext>
            </a:extLst>
          </p:cNvPr>
          <p:cNvSpPr>
            <a:spLocks noGrp="1" noChangeArrowheads="1"/>
          </p:cNvSpPr>
          <p:nvPr>
            <p:ph type="title" idx="4294967295"/>
          </p:nvPr>
        </p:nvSpPr>
        <p:spPr>
          <a:xfrm>
            <a:off x="1524001" y="441737"/>
            <a:ext cx="6784975" cy="849313"/>
          </a:xfrm>
        </p:spPr>
        <p:txBody>
          <a:bodyPr/>
          <a:lstStyle/>
          <a:p>
            <a:r>
              <a:rPr lang="en-US" altLang="en-US" dirty="0"/>
              <a:t>Example 9. Microstructures</a:t>
            </a:r>
          </a:p>
        </p:txBody>
      </p:sp>
      <p:sp>
        <p:nvSpPr>
          <p:cNvPr id="4" name="TextBox 3">
            <a:extLst>
              <a:ext uri="{FF2B5EF4-FFF2-40B4-BE49-F238E27FC236}">
                <a16:creationId xmlns:a16="http://schemas.microsoft.com/office/drawing/2014/main" id="{872AB88B-47E2-48E1-92ED-74AEC3EFECD9}"/>
              </a:ext>
            </a:extLst>
          </p:cNvPr>
          <p:cNvSpPr txBox="1"/>
          <p:nvPr/>
        </p:nvSpPr>
        <p:spPr>
          <a:xfrm>
            <a:off x="2514600" y="1931989"/>
            <a:ext cx="6096000" cy="646331"/>
          </a:xfrm>
          <a:prstGeom prst="rect">
            <a:avLst/>
          </a:prstGeom>
          <a:noFill/>
        </p:spPr>
        <p:txBody>
          <a:bodyPr>
            <a:spAutoFit/>
          </a:bodyPr>
          <a:lstStyle/>
          <a:p>
            <a:pPr>
              <a:buClr>
                <a:srgbClr val="000000"/>
              </a:buClr>
              <a:buSzPct val="100000"/>
              <a:buFont typeface="Times New Roman" charset="0"/>
              <a:buNone/>
              <a:defRPr/>
            </a:pPr>
            <a:r>
              <a:rPr lang="en-US" dirty="0">
                <a:solidFill>
                  <a:srgbClr val="000000"/>
                </a:solidFill>
                <a:latin typeface="+mj-lt"/>
                <a:ea typeface="ＭＳ Ｐゴシック" charset="0"/>
              </a:rPr>
              <a:t>Run the input file “</a:t>
            </a:r>
            <a:r>
              <a:rPr lang="en-US" b="1" dirty="0">
                <a:solidFill>
                  <a:srgbClr val="000000"/>
                </a:solidFill>
                <a:latin typeface="+mj-lt"/>
                <a:ea typeface="ＭＳ Ｐゴシック" charset="0"/>
              </a:rPr>
              <a:t>sculpt_micro9.i</a:t>
            </a:r>
            <a:r>
              <a:rPr lang="en-US" dirty="0">
                <a:solidFill>
                  <a:srgbClr val="000000"/>
                </a:solidFill>
                <a:latin typeface="+mj-lt"/>
                <a:ea typeface="ＭＳ Ｐゴシック" charset="0"/>
              </a:rPr>
              <a:t>” on the command line.</a:t>
            </a:r>
          </a:p>
        </p:txBody>
      </p:sp>
      <p:sp>
        <p:nvSpPr>
          <p:cNvPr id="5" name="TextBox 4">
            <a:extLst>
              <a:ext uri="{FF2B5EF4-FFF2-40B4-BE49-F238E27FC236}">
                <a16:creationId xmlns:a16="http://schemas.microsoft.com/office/drawing/2014/main" id="{ED9FD6FA-4BF0-4A41-901C-AC951FBB502C}"/>
              </a:ext>
            </a:extLst>
          </p:cNvPr>
          <p:cNvSpPr txBox="1"/>
          <p:nvPr/>
        </p:nvSpPr>
        <p:spPr>
          <a:xfrm>
            <a:off x="1905000" y="1160463"/>
            <a:ext cx="6013450" cy="923330"/>
          </a:xfrm>
          <a:prstGeom prst="rect">
            <a:avLst/>
          </a:prstGeom>
          <a:noFill/>
        </p:spPr>
        <p:txBody>
          <a:bodyPr>
            <a:spAutoFit/>
          </a:bodyPr>
          <a:lstStyle/>
          <a:p>
            <a:pPr>
              <a:buClr>
                <a:srgbClr val="000000"/>
              </a:buClr>
              <a:buSzPct val="100000"/>
              <a:buFont typeface="Times New Roman" charset="0"/>
              <a:buNone/>
              <a:defRPr/>
            </a:pPr>
            <a:r>
              <a:rPr lang="en-US" dirty="0">
                <a:solidFill>
                  <a:srgbClr val="000000"/>
                </a:solidFill>
                <a:latin typeface="+mj-lt"/>
                <a:ea typeface="ＭＳ Ｐゴシック" charset="0"/>
              </a:rPr>
              <a:t>Sculpt can be used to generate mesh-based geometry that can be used in CUBIT™ for </a:t>
            </a:r>
            <a:r>
              <a:rPr lang="en-US" dirty="0" err="1">
                <a:solidFill>
                  <a:srgbClr val="000000"/>
                </a:solidFill>
                <a:latin typeface="+mj-lt"/>
                <a:ea typeface="ＭＳ Ｐゴシック" charset="0"/>
              </a:rPr>
              <a:t>tet</a:t>
            </a:r>
            <a:r>
              <a:rPr lang="en-US" dirty="0">
                <a:solidFill>
                  <a:srgbClr val="000000"/>
                </a:solidFill>
                <a:latin typeface="+mj-lt"/>
                <a:ea typeface="ＭＳ Ｐゴシック" charset="0"/>
              </a:rPr>
              <a:t> meshing</a:t>
            </a:r>
          </a:p>
        </p:txBody>
      </p:sp>
      <p:sp>
        <p:nvSpPr>
          <p:cNvPr id="41989" name="Oval 23">
            <a:extLst>
              <a:ext uri="{FF2B5EF4-FFF2-40B4-BE49-F238E27FC236}">
                <a16:creationId xmlns:a16="http://schemas.microsoft.com/office/drawing/2014/main" id="{96626EEB-1258-4C33-83C2-F5AC0E778A01}"/>
              </a:ext>
            </a:extLst>
          </p:cNvPr>
          <p:cNvSpPr>
            <a:spLocks noChangeArrowheads="1"/>
          </p:cNvSpPr>
          <p:nvPr/>
        </p:nvSpPr>
        <p:spPr bwMode="auto">
          <a:xfrm>
            <a:off x="1981200" y="1976438"/>
            <a:ext cx="381000" cy="304800"/>
          </a:xfrm>
          <a:prstGeom prst="ellipse">
            <a:avLst/>
          </a:prstGeom>
          <a:solidFill>
            <a:schemeClr val="bg1"/>
          </a:solidFill>
          <a:ln w="28575">
            <a:solidFill>
              <a:srgbClr val="FF0000"/>
            </a:solidFill>
            <a:round/>
            <a:headEnd/>
            <a:tailEnd/>
          </a:ln>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82000"/>
              </a:lnSpc>
              <a:spcBef>
                <a:spcPct val="0"/>
              </a:spcBef>
              <a:buFont typeface="Times New Roman" panose="02020603050405020304" pitchFamily="18" charset="0"/>
              <a:buNone/>
            </a:pPr>
            <a:r>
              <a:rPr lang="en-US" altLang="en-US" b="0">
                <a:solidFill>
                  <a:schemeClr val="tx1"/>
                </a:solidFill>
              </a:rPr>
              <a:t>1</a:t>
            </a:r>
          </a:p>
        </p:txBody>
      </p:sp>
      <p:sp>
        <p:nvSpPr>
          <p:cNvPr id="41990" name="Oval 24">
            <a:extLst>
              <a:ext uri="{FF2B5EF4-FFF2-40B4-BE49-F238E27FC236}">
                <a16:creationId xmlns:a16="http://schemas.microsoft.com/office/drawing/2014/main" id="{FA8CEA9A-2B9B-4702-9868-3554F842F695}"/>
              </a:ext>
            </a:extLst>
          </p:cNvPr>
          <p:cNvSpPr>
            <a:spLocks noChangeArrowheads="1"/>
          </p:cNvSpPr>
          <p:nvPr/>
        </p:nvSpPr>
        <p:spPr bwMode="auto">
          <a:xfrm>
            <a:off x="1982788" y="2819400"/>
            <a:ext cx="381000" cy="304800"/>
          </a:xfrm>
          <a:prstGeom prst="ellipse">
            <a:avLst/>
          </a:prstGeom>
          <a:solidFill>
            <a:schemeClr val="bg1"/>
          </a:solidFill>
          <a:ln w="28575">
            <a:solidFill>
              <a:schemeClr val="accent2"/>
            </a:solidFill>
            <a:round/>
            <a:headEnd/>
            <a:tailEnd/>
          </a:ln>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82000"/>
              </a:lnSpc>
              <a:spcBef>
                <a:spcPct val="0"/>
              </a:spcBef>
              <a:buFont typeface="Times New Roman" panose="02020603050405020304" pitchFamily="18" charset="0"/>
              <a:buNone/>
            </a:pPr>
            <a:r>
              <a:rPr lang="en-US" altLang="en-US" b="0">
                <a:solidFill>
                  <a:schemeClr val="tx1"/>
                </a:solidFill>
              </a:rPr>
              <a:t>2</a:t>
            </a:r>
          </a:p>
        </p:txBody>
      </p:sp>
      <p:sp>
        <p:nvSpPr>
          <p:cNvPr id="41991" name="Oval 11">
            <a:extLst>
              <a:ext uri="{FF2B5EF4-FFF2-40B4-BE49-F238E27FC236}">
                <a16:creationId xmlns:a16="http://schemas.microsoft.com/office/drawing/2014/main" id="{8C0E9106-0F35-49D5-B151-04DE8FE87895}"/>
              </a:ext>
            </a:extLst>
          </p:cNvPr>
          <p:cNvSpPr>
            <a:spLocks noChangeArrowheads="1"/>
          </p:cNvSpPr>
          <p:nvPr/>
        </p:nvSpPr>
        <p:spPr bwMode="auto">
          <a:xfrm>
            <a:off x="1981200" y="3662363"/>
            <a:ext cx="381000" cy="304800"/>
          </a:xfrm>
          <a:prstGeom prst="ellipse">
            <a:avLst/>
          </a:prstGeom>
          <a:solidFill>
            <a:schemeClr val="bg1"/>
          </a:solidFill>
          <a:ln w="28575">
            <a:solidFill>
              <a:srgbClr val="339933"/>
            </a:solidFill>
            <a:round/>
            <a:headEnd/>
            <a:tailEnd/>
          </a:ln>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82000"/>
              </a:lnSpc>
              <a:spcBef>
                <a:spcPct val="0"/>
              </a:spcBef>
              <a:buFont typeface="Times New Roman" panose="02020603050405020304" pitchFamily="18" charset="0"/>
              <a:buNone/>
            </a:pPr>
            <a:r>
              <a:rPr lang="en-US" altLang="en-US" b="0"/>
              <a:t>3</a:t>
            </a:r>
          </a:p>
        </p:txBody>
      </p:sp>
      <p:sp>
        <p:nvSpPr>
          <p:cNvPr id="41992" name="TextBox 9">
            <a:extLst>
              <a:ext uri="{FF2B5EF4-FFF2-40B4-BE49-F238E27FC236}">
                <a16:creationId xmlns:a16="http://schemas.microsoft.com/office/drawing/2014/main" id="{7678E295-FA5A-419F-BE37-976459850CF1}"/>
              </a:ext>
            </a:extLst>
          </p:cNvPr>
          <p:cNvSpPr txBox="1">
            <a:spLocks noChangeArrowheads="1"/>
          </p:cNvSpPr>
          <p:nvPr/>
        </p:nvSpPr>
        <p:spPr bwMode="auto">
          <a:xfrm>
            <a:off x="2514600" y="2446646"/>
            <a:ext cx="7467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100000"/>
              </a:lnSpc>
              <a:spcBef>
                <a:spcPct val="0"/>
              </a:spcBef>
              <a:buFont typeface="Times New Roman" panose="02020603050405020304" pitchFamily="18" charset="0"/>
              <a:buNone/>
            </a:pPr>
            <a:r>
              <a:rPr lang="en-US" altLang="en-US" sz="1800" dirty="0">
                <a:latin typeface="courier"/>
              </a:rPr>
              <a:t>sculpt –</a:t>
            </a:r>
            <a:r>
              <a:rPr lang="en-US" altLang="en-US" sz="1800" dirty="0" err="1">
                <a:latin typeface="courier"/>
              </a:rPr>
              <a:t>i</a:t>
            </a:r>
            <a:r>
              <a:rPr lang="en-US" altLang="en-US" sz="1800" dirty="0">
                <a:latin typeface="courier"/>
              </a:rPr>
              <a:t> sculpt_micro9.i</a:t>
            </a:r>
          </a:p>
        </p:txBody>
      </p:sp>
      <p:sp>
        <p:nvSpPr>
          <p:cNvPr id="12" name="TextBox 11">
            <a:extLst>
              <a:ext uri="{FF2B5EF4-FFF2-40B4-BE49-F238E27FC236}">
                <a16:creationId xmlns:a16="http://schemas.microsoft.com/office/drawing/2014/main" id="{4870C322-F32F-4445-91BF-A9A507CE55B0}"/>
              </a:ext>
            </a:extLst>
          </p:cNvPr>
          <p:cNvSpPr txBox="1"/>
          <p:nvPr/>
        </p:nvSpPr>
        <p:spPr>
          <a:xfrm>
            <a:off x="2514600" y="2754314"/>
            <a:ext cx="7239000" cy="646331"/>
          </a:xfrm>
          <a:prstGeom prst="rect">
            <a:avLst/>
          </a:prstGeom>
          <a:noFill/>
        </p:spPr>
        <p:txBody>
          <a:bodyPr>
            <a:spAutoFit/>
          </a:bodyPr>
          <a:lstStyle/>
          <a:p>
            <a:pPr>
              <a:buClr>
                <a:srgbClr val="000000"/>
              </a:buClr>
              <a:buSzPct val="100000"/>
              <a:buFont typeface="Times New Roman" charset="0"/>
              <a:buNone/>
              <a:defRPr/>
            </a:pPr>
            <a:r>
              <a:rPr lang="en-US" dirty="0">
                <a:solidFill>
                  <a:srgbClr val="000000"/>
                </a:solidFill>
                <a:latin typeface="+mj-lt"/>
                <a:ea typeface="ＭＳ Ｐゴシック" charset="0"/>
              </a:rPr>
              <a:t>Import the resulting exodus mesh into cubit as mesh based geometry</a:t>
            </a:r>
          </a:p>
        </p:txBody>
      </p:sp>
      <p:sp>
        <p:nvSpPr>
          <p:cNvPr id="41994" name="TextBox 9">
            <a:extLst>
              <a:ext uri="{FF2B5EF4-FFF2-40B4-BE49-F238E27FC236}">
                <a16:creationId xmlns:a16="http://schemas.microsoft.com/office/drawing/2014/main" id="{CE2CDBC0-526A-41B3-953F-4AB52C37721C}"/>
              </a:ext>
            </a:extLst>
          </p:cNvPr>
          <p:cNvSpPr txBox="1">
            <a:spLocks noChangeArrowheads="1"/>
          </p:cNvSpPr>
          <p:nvPr/>
        </p:nvSpPr>
        <p:spPr bwMode="auto">
          <a:xfrm>
            <a:off x="2459418" y="3324800"/>
            <a:ext cx="7467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100000"/>
              </a:lnSpc>
              <a:spcBef>
                <a:spcPct val="0"/>
              </a:spcBef>
              <a:buFont typeface="Times New Roman" panose="02020603050405020304" pitchFamily="18" charset="0"/>
              <a:buNone/>
            </a:pPr>
            <a:r>
              <a:rPr lang="en-US" altLang="en-US" sz="1800" dirty="0">
                <a:latin typeface="courier"/>
              </a:rPr>
              <a:t>Import mesh </a:t>
            </a:r>
            <a:r>
              <a:rPr lang="en-US" altLang="en-US" sz="1800" dirty="0" err="1">
                <a:latin typeface="courier"/>
              </a:rPr>
              <a:t>geom</a:t>
            </a:r>
            <a:r>
              <a:rPr lang="en-US" altLang="en-US" sz="1800" dirty="0">
                <a:latin typeface="courier"/>
              </a:rPr>
              <a:t> “micro_clipped.e.1.0”</a:t>
            </a:r>
          </a:p>
        </p:txBody>
      </p:sp>
      <p:sp>
        <p:nvSpPr>
          <p:cNvPr id="41995" name="TextBox 9">
            <a:extLst>
              <a:ext uri="{FF2B5EF4-FFF2-40B4-BE49-F238E27FC236}">
                <a16:creationId xmlns:a16="http://schemas.microsoft.com/office/drawing/2014/main" id="{B6A2C3AB-81DB-4AD8-807E-97A9C43DAB9A}"/>
              </a:ext>
            </a:extLst>
          </p:cNvPr>
          <p:cNvSpPr txBox="1">
            <a:spLocks noChangeArrowheads="1"/>
          </p:cNvSpPr>
          <p:nvPr/>
        </p:nvSpPr>
        <p:spPr bwMode="auto">
          <a:xfrm>
            <a:off x="2469357" y="4557713"/>
            <a:ext cx="3733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100000"/>
              </a:lnSpc>
              <a:spcBef>
                <a:spcPct val="0"/>
              </a:spcBef>
              <a:buFont typeface="Times New Roman" panose="02020603050405020304" pitchFamily="18" charset="0"/>
              <a:buNone/>
            </a:pPr>
            <a:r>
              <a:rPr lang="en-US" altLang="en-US" sz="1800" dirty="0">
                <a:latin typeface="courier"/>
              </a:rPr>
              <a:t>Delete mesh</a:t>
            </a:r>
          </a:p>
          <a:p>
            <a:pPr>
              <a:lnSpc>
                <a:spcPct val="100000"/>
              </a:lnSpc>
              <a:spcBef>
                <a:spcPct val="0"/>
              </a:spcBef>
              <a:buFont typeface="Times New Roman" panose="02020603050405020304" pitchFamily="18" charset="0"/>
              <a:buNone/>
            </a:pPr>
            <a:r>
              <a:rPr lang="en-US" altLang="en-US" sz="1800" dirty="0">
                <a:latin typeface="courier"/>
              </a:rPr>
              <a:t>Vol all size 0.5</a:t>
            </a:r>
          </a:p>
          <a:p>
            <a:pPr>
              <a:lnSpc>
                <a:spcPct val="100000"/>
              </a:lnSpc>
              <a:spcBef>
                <a:spcPct val="0"/>
              </a:spcBef>
              <a:buFont typeface="Times New Roman" panose="02020603050405020304" pitchFamily="18" charset="0"/>
              <a:buNone/>
            </a:pPr>
            <a:r>
              <a:rPr lang="en-US" altLang="en-US" sz="1800" dirty="0">
                <a:latin typeface="courier"/>
              </a:rPr>
              <a:t>Vol all scheme </a:t>
            </a:r>
            <a:r>
              <a:rPr lang="en-US" altLang="en-US" sz="1800" dirty="0" err="1">
                <a:latin typeface="courier"/>
              </a:rPr>
              <a:t>tetmesh</a:t>
            </a:r>
            <a:endParaRPr lang="en-US" altLang="en-US" sz="1800" dirty="0">
              <a:latin typeface="courier"/>
            </a:endParaRPr>
          </a:p>
          <a:p>
            <a:pPr>
              <a:lnSpc>
                <a:spcPct val="100000"/>
              </a:lnSpc>
              <a:spcBef>
                <a:spcPct val="0"/>
              </a:spcBef>
              <a:buFont typeface="Times New Roman" panose="02020603050405020304" pitchFamily="18" charset="0"/>
              <a:buNone/>
            </a:pPr>
            <a:r>
              <a:rPr lang="en-US" altLang="en-US" sz="1800" dirty="0">
                <a:latin typeface="courier"/>
              </a:rPr>
              <a:t>Mesh vol all</a:t>
            </a:r>
          </a:p>
        </p:txBody>
      </p:sp>
      <p:sp>
        <p:nvSpPr>
          <p:cNvPr id="16" name="TextBox 15">
            <a:extLst>
              <a:ext uri="{FF2B5EF4-FFF2-40B4-BE49-F238E27FC236}">
                <a16:creationId xmlns:a16="http://schemas.microsoft.com/office/drawing/2014/main" id="{41FBB8DC-CFF3-44E4-BE44-78B3B2CFE7D5}"/>
              </a:ext>
            </a:extLst>
          </p:cNvPr>
          <p:cNvSpPr txBox="1"/>
          <p:nvPr/>
        </p:nvSpPr>
        <p:spPr>
          <a:xfrm>
            <a:off x="2514600" y="3641725"/>
            <a:ext cx="3200400" cy="923330"/>
          </a:xfrm>
          <a:prstGeom prst="rect">
            <a:avLst/>
          </a:prstGeom>
          <a:noFill/>
        </p:spPr>
        <p:txBody>
          <a:bodyPr>
            <a:spAutoFit/>
          </a:bodyPr>
          <a:lstStyle/>
          <a:p>
            <a:pPr>
              <a:buClr>
                <a:srgbClr val="000000"/>
              </a:buClr>
              <a:buSzPct val="100000"/>
              <a:buFont typeface="Times New Roman" charset="0"/>
              <a:buNone/>
              <a:defRPr/>
            </a:pPr>
            <a:r>
              <a:rPr lang="en-US" dirty="0">
                <a:solidFill>
                  <a:srgbClr val="000000"/>
                </a:solidFill>
                <a:latin typeface="+mj-lt"/>
                <a:ea typeface="ＭＳ Ｐゴシック" charset="0"/>
              </a:rPr>
              <a:t>Delete the triangle mesh and generate a </a:t>
            </a:r>
            <a:r>
              <a:rPr lang="en-US" dirty="0" err="1">
                <a:solidFill>
                  <a:srgbClr val="000000"/>
                </a:solidFill>
                <a:latin typeface="+mj-lt"/>
                <a:ea typeface="ＭＳ Ｐゴシック" charset="0"/>
              </a:rPr>
              <a:t>tet</a:t>
            </a:r>
            <a:r>
              <a:rPr lang="en-US" dirty="0">
                <a:solidFill>
                  <a:srgbClr val="000000"/>
                </a:solidFill>
                <a:latin typeface="+mj-lt"/>
                <a:ea typeface="ＭＳ Ｐゴシック" charset="0"/>
              </a:rPr>
              <a:t> mesh </a:t>
            </a:r>
          </a:p>
        </p:txBody>
      </p:sp>
      <p:pic>
        <p:nvPicPr>
          <p:cNvPr id="41997" name="Picture 16">
            <a:extLst>
              <a:ext uri="{FF2B5EF4-FFF2-40B4-BE49-F238E27FC236}">
                <a16:creationId xmlns:a16="http://schemas.microsoft.com/office/drawing/2014/main" id="{AFAF9DC7-06EC-4702-B25A-533A53BF1905}"/>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53400" y="663575"/>
            <a:ext cx="22923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8" name="Picture 18">
            <a:extLst>
              <a:ext uri="{FF2B5EF4-FFF2-40B4-BE49-F238E27FC236}">
                <a16:creationId xmlns:a16="http://schemas.microsoft.com/office/drawing/2014/main" id="{D1456B8C-83CF-475C-8292-64323FB210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64201" y="4102100"/>
            <a:ext cx="1865313"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9" name="Picture 19">
            <a:extLst>
              <a:ext uri="{FF2B5EF4-FFF2-40B4-BE49-F238E27FC236}">
                <a16:creationId xmlns:a16="http://schemas.microsoft.com/office/drawing/2014/main" id="{59CED8A7-121F-4DF6-ACA2-9B4C3264228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10601" y="4437064"/>
            <a:ext cx="1878013" cy="1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0" name="Picture 20">
            <a:extLst>
              <a:ext uri="{FF2B5EF4-FFF2-40B4-BE49-F238E27FC236}">
                <a16:creationId xmlns:a16="http://schemas.microsoft.com/office/drawing/2014/main" id="{9E5BCA6F-2815-42C7-BF91-8E6965CD4944}"/>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69226" y="3260726"/>
            <a:ext cx="187642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1" name="Picture 21">
            <a:extLst>
              <a:ext uri="{FF2B5EF4-FFF2-40B4-BE49-F238E27FC236}">
                <a16:creationId xmlns:a16="http://schemas.microsoft.com/office/drawing/2014/main" id="{1FB4AD7F-A8BA-4486-A052-038818A97DD3}"/>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12013" y="5459413"/>
            <a:ext cx="1966912"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ight Arrow 22">
            <a:extLst>
              <a:ext uri="{FF2B5EF4-FFF2-40B4-BE49-F238E27FC236}">
                <a16:creationId xmlns:a16="http://schemas.microsoft.com/office/drawing/2014/main" id="{F10063BF-8B06-4FEA-AB85-5B050CF46BE2}"/>
              </a:ext>
            </a:extLst>
          </p:cNvPr>
          <p:cNvSpPr>
            <a:spLocks noChangeArrowheads="1"/>
          </p:cNvSpPr>
          <p:nvPr/>
        </p:nvSpPr>
        <p:spPr bwMode="auto">
          <a:xfrm>
            <a:off x="7654926" y="4849813"/>
            <a:ext cx="525463" cy="146050"/>
          </a:xfrm>
          <a:prstGeom prst="rightArrow">
            <a:avLst>
              <a:gd name="adj1" fmla="val 50000"/>
              <a:gd name="adj2" fmla="val 50003"/>
            </a:avLst>
          </a:prstGeom>
          <a:gradFill rotWithShape="1">
            <a:gsLst>
              <a:gs pos="0">
                <a:srgbClr val="00E9A6"/>
              </a:gs>
              <a:gs pos="20000">
                <a:srgbClr val="00E3A3"/>
              </a:gs>
              <a:gs pos="100000">
                <a:srgbClr val="00AD7B"/>
              </a:gs>
            </a:gsLst>
            <a:lin ang="5400000"/>
          </a:gradFill>
          <a:ln w="9525">
            <a:solidFill>
              <a:srgbClr val="00CC98"/>
            </a:solidFill>
            <a:miter lim="800000"/>
            <a:headEnd/>
            <a:tailEnd/>
          </a:ln>
          <a:effectLst>
            <a:outerShdw blurRad="40000" dist="23000" dir="5400000" rotWithShape="0">
              <a:srgbClr val="808080">
                <a:alpha val="34999"/>
              </a:srgbClr>
            </a:outerShdw>
          </a:effectLst>
        </p:spPr>
        <p:txBody>
          <a:bodyPr anchor="ctr"/>
          <a:lstStyle>
            <a:lvl1pPr>
              <a:defRPr sz="2400">
                <a:solidFill>
                  <a:schemeClr val="bg1"/>
                </a:solidFill>
                <a:latin typeface="Times New Roman" panose="02020603050405020304" pitchFamily="18" charset="0"/>
                <a:ea typeface="MS PGothic" panose="020B0600070205080204" pitchFamily="34" charset="-128"/>
              </a:defRPr>
            </a:lvl1pPr>
            <a:lvl2pPr marL="742950" indent="-285750">
              <a:defRPr sz="2400">
                <a:solidFill>
                  <a:schemeClr val="bg1"/>
                </a:solidFill>
                <a:latin typeface="Times New Roman" panose="02020603050405020304" pitchFamily="18" charset="0"/>
                <a:ea typeface="MS PGothic" panose="020B0600070205080204" pitchFamily="34" charset="-128"/>
              </a:defRPr>
            </a:lvl2pPr>
            <a:lvl3pPr marL="1143000" indent="-228600">
              <a:defRPr sz="2400">
                <a:solidFill>
                  <a:schemeClr val="bg1"/>
                </a:solidFill>
                <a:latin typeface="Times New Roman" panose="02020603050405020304" pitchFamily="18" charset="0"/>
                <a:ea typeface="MS PGothic" panose="020B0600070205080204" pitchFamily="34" charset="-128"/>
              </a:defRPr>
            </a:lvl3pPr>
            <a:lvl4pPr marL="1600200" indent="-228600">
              <a:defRPr sz="2400">
                <a:solidFill>
                  <a:schemeClr val="bg1"/>
                </a:solidFill>
                <a:latin typeface="Times New Roman" panose="02020603050405020304" pitchFamily="18" charset="0"/>
                <a:ea typeface="MS PGothic" panose="020B0600070205080204" pitchFamily="34" charset="-128"/>
              </a:defRPr>
            </a:lvl4pPr>
            <a:lvl5pPr marL="2057400" indent="-228600">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9pPr>
          </a:lstStyle>
          <a:p>
            <a:pPr algn="ctr">
              <a:defRPr/>
            </a:pPr>
            <a:endParaRPr lang="en-US" altLang="en-US">
              <a:solidFill>
                <a:srgbClr val="FFFFFF"/>
              </a:solidFill>
              <a:latin typeface="Arial" panose="020B0604020202020204" pitchFamily="34" charset="0"/>
            </a:endParaRPr>
          </a:p>
        </p:txBody>
      </p:sp>
      <p:sp>
        <p:nvSpPr>
          <p:cNvPr id="24" name="Right Arrow 23">
            <a:extLst>
              <a:ext uri="{FF2B5EF4-FFF2-40B4-BE49-F238E27FC236}">
                <a16:creationId xmlns:a16="http://schemas.microsoft.com/office/drawing/2014/main" id="{DB755AF7-52B5-4B05-943C-B81E827F5B4B}"/>
              </a:ext>
            </a:extLst>
          </p:cNvPr>
          <p:cNvSpPr>
            <a:spLocks noChangeArrowheads="1"/>
          </p:cNvSpPr>
          <p:nvPr/>
        </p:nvSpPr>
        <p:spPr bwMode="auto">
          <a:xfrm rot="2511870">
            <a:off x="7351713" y="5334000"/>
            <a:ext cx="285750" cy="146050"/>
          </a:xfrm>
          <a:prstGeom prst="rightArrow">
            <a:avLst>
              <a:gd name="adj1" fmla="val 50000"/>
              <a:gd name="adj2" fmla="val 50000"/>
            </a:avLst>
          </a:prstGeom>
          <a:gradFill rotWithShape="1">
            <a:gsLst>
              <a:gs pos="0">
                <a:srgbClr val="00E9A6"/>
              </a:gs>
              <a:gs pos="20000">
                <a:srgbClr val="00E3A3"/>
              </a:gs>
              <a:gs pos="100000">
                <a:srgbClr val="00AD7B"/>
              </a:gs>
            </a:gsLst>
            <a:lin ang="5400000"/>
          </a:gradFill>
          <a:ln w="9525">
            <a:solidFill>
              <a:srgbClr val="00CC98"/>
            </a:solidFill>
            <a:miter lim="800000"/>
            <a:headEnd/>
            <a:tailEnd/>
          </a:ln>
          <a:effectLst>
            <a:outerShdw blurRad="40000" dist="23000" dir="5400000" rotWithShape="0">
              <a:srgbClr val="808080">
                <a:alpha val="34999"/>
              </a:srgbClr>
            </a:outerShdw>
          </a:effectLst>
        </p:spPr>
        <p:txBody>
          <a:bodyPr anchor="ctr"/>
          <a:lstStyle>
            <a:lvl1pPr>
              <a:defRPr sz="2400">
                <a:solidFill>
                  <a:schemeClr val="bg1"/>
                </a:solidFill>
                <a:latin typeface="Times New Roman" panose="02020603050405020304" pitchFamily="18" charset="0"/>
                <a:ea typeface="MS PGothic" panose="020B0600070205080204" pitchFamily="34" charset="-128"/>
              </a:defRPr>
            </a:lvl1pPr>
            <a:lvl2pPr marL="742950" indent="-285750">
              <a:defRPr sz="2400">
                <a:solidFill>
                  <a:schemeClr val="bg1"/>
                </a:solidFill>
                <a:latin typeface="Times New Roman" panose="02020603050405020304" pitchFamily="18" charset="0"/>
                <a:ea typeface="MS PGothic" panose="020B0600070205080204" pitchFamily="34" charset="-128"/>
              </a:defRPr>
            </a:lvl2pPr>
            <a:lvl3pPr marL="1143000" indent="-228600">
              <a:defRPr sz="2400">
                <a:solidFill>
                  <a:schemeClr val="bg1"/>
                </a:solidFill>
                <a:latin typeface="Times New Roman" panose="02020603050405020304" pitchFamily="18" charset="0"/>
                <a:ea typeface="MS PGothic" panose="020B0600070205080204" pitchFamily="34" charset="-128"/>
              </a:defRPr>
            </a:lvl3pPr>
            <a:lvl4pPr marL="1600200" indent="-228600">
              <a:defRPr sz="2400">
                <a:solidFill>
                  <a:schemeClr val="bg1"/>
                </a:solidFill>
                <a:latin typeface="Times New Roman" panose="02020603050405020304" pitchFamily="18" charset="0"/>
                <a:ea typeface="MS PGothic" panose="020B0600070205080204" pitchFamily="34" charset="-128"/>
              </a:defRPr>
            </a:lvl4pPr>
            <a:lvl5pPr marL="2057400" indent="-228600">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9pPr>
          </a:lstStyle>
          <a:p>
            <a:pPr algn="ctr">
              <a:defRPr/>
            </a:pPr>
            <a:endParaRPr lang="en-US" altLang="en-US">
              <a:solidFill>
                <a:srgbClr val="FFFFFF"/>
              </a:solidFill>
              <a:latin typeface="Arial" panose="020B0604020202020204" pitchFamily="34" charset="0"/>
            </a:endParaRPr>
          </a:p>
        </p:txBody>
      </p:sp>
      <p:sp>
        <p:nvSpPr>
          <p:cNvPr id="25" name="Right Arrow 24">
            <a:extLst>
              <a:ext uri="{FF2B5EF4-FFF2-40B4-BE49-F238E27FC236}">
                <a16:creationId xmlns:a16="http://schemas.microsoft.com/office/drawing/2014/main" id="{ACAAEF00-2E88-445F-A2F7-E42E5319030B}"/>
              </a:ext>
            </a:extLst>
          </p:cNvPr>
          <p:cNvSpPr>
            <a:spLocks noChangeArrowheads="1"/>
          </p:cNvSpPr>
          <p:nvPr/>
        </p:nvSpPr>
        <p:spPr bwMode="auto">
          <a:xfrm rot="-2509488">
            <a:off x="7620000" y="4214813"/>
            <a:ext cx="285750" cy="146050"/>
          </a:xfrm>
          <a:prstGeom prst="rightArrow">
            <a:avLst>
              <a:gd name="adj1" fmla="val 50000"/>
              <a:gd name="adj2" fmla="val 50000"/>
            </a:avLst>
          </a:prstGeom>
          <a:gradFill rotWithShape="1">
            <a:gsLst>
              <a:gs pos="0">
                <a:srgbClr val="00E9A6"/>
              </a:gs>
              <a:gs pos="20000">
                <a:srgbClr val="00E3A3"/>
              </a:gs>
              <a:gs pos="100000">
                <a:srgbClr val="00AD7B"/>
              </a:gs>
            </a:gsLst>
            <a:lin ang="5400000"/>
          </a:gradFill>
          <a:ln w="9525">
            <a:solidFill>
              <a:srgbClr val="00CC98"/>
            </a:solidFill>
            <a:miter lim="800000"/>
            <a:headEnd/>
            <a:tailEnd/>
          </a:ln>
          <a:effectLst>
            <a:outerShdw blurRad="40000" dist="23000" dir="5400000" rotWithShape="0">
              <a:srgbClr val="808080">
                <a:alpha val="34999"/>
              </a:srgbClr>
            </a:outerShdw>
          </a:effectLst>
        </p:spPr>
        <p:txBody>
          <a:bodyPr anchor="ctr"/>
          <a:lstStyle>
            <a:lvl1pPr>
              <a:defRPr sz="2400">
                <a:solidFill>
                  <a:schemeClr val="bg1"/>
                </a:solidFill>
                <a:latin typeface="Times New Roman" panose="02020603050405020304" pitchFamily="18" charset="0"/>
                <a:ea typeface="MS PGothic" panose="020B0600070205080204" pitchFamily="34" charset="-128"/>
              </a:defRPr>
            </a:lvl1pPr>
            <a:lvl2pPr marL="742950" indent="-285750">
              <a:defRPr sz="2400">
                <a:solidFill>
                  <a:schemeClr val="bg1"/>
                </a:solidFill>
                <a:latin typeface="Times New Roman" panose="02020603050405020304" pitchFamily="18" charset="0"/>
                <a:ea typeface="MS PGothic" panose="020B0600070205080204" pitchFamily="34" charset="-128"/>
              </a:defRPr>
            </a:lvl2pPr>
            <a:lvl3pPr marL="1143000" indent="-228600">
              <a:defRPr sz="2400">
                <a:solidFill>
                  <a:schemeClr val="bg1"/>
                </a:solidFill>
                <a:latin typeface="Times New Roman" panose="02020603050405020304" pitchFamily="18" charset="0"/>
                <a:ea typeface="MS PGothic" panose="020B0600070205080204" pitchFamily="34" charset="-128"/>
              </a:defRPr>
            </a:lvl3pPr>
            <a:lvl4pPr marL="1600200" indent="-228600">
              <a:defRPr sz="2400">
                <a:solidFill>
                  <a:schemeClr val="bg1"/>
                </a:solidFill>
                <a:latin typeface="Times New Roman" panose="02020603050405020304" pitchFamily="18" charset="0"/>
                <a:ea typeface="MS PGothic" panose="020B0600070205080204" pitchFamily="34" charset="-128"/>
              </a:defRPr>
            </a:lvl4pPr>
            <a:lvl5pPr marL="2057400" indent="-228600">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9pPr>
          </a:lstStyle>
          <a:p>
            <a:pPr algn="ctr">
              <a:defRPr/>
            </a:pPr>
            <a:endParaRPr lang="en-US" altLang="en-US">
              <a:solidFill>
                <a:srgbClr val="FFFFFF"/>
              </a:solidFill>
              <a:latin typeface="Arial" panose="020B0604020202020204" pitchFamily="34" charset="0"/>
            </a:endParaRPr>
          </a:p>
        </p:txBody>
      </p:sp>
      <p:sp>
        <p:nvSpPr>
          <p:cNvPr id="42005" name="TextBox 25">
            <a:extLst>
              <a:ext uri="{FF2B5EF4-FFF2-40B4-BE49-F238E27FC236}">
                <a16:creationId xmlns:a16="http://schemas.microsoft.com/office/drawing/2014/main" id="{F62EBBF8-4CA5-4D01-B683-C9CA4AC75189}"/>
              </a:ext>
            </a:extLst>
          </p:cNvPr>
          <p:cNvSpPr txBox="1">
            <a:spLocks noChangeArrowheads="1"/>
          </p:cNvSpPr>
          <p:nvPr/>
        </p:nvSpPr>
        <p:spPr bwMode="auto">
          <a:xfrm>
            <a:off x="9586913" y="3343275"/>
            <a:ext cx="8357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Times New Roman" panose="02020603050405020304" pitchFamily="18" charset="0"/>
                <a:ea typeface="MS PGothic" panose="020B0600070205080204" pitchFamily="34" charset="-128"/>
              </a:defRPr>
            </a:lvl1pPr>
            <a:lvl2pPr marL="742950" indent="-285750">
              <a:defRPr sz="2400">
                <a:solidFill>
                  <a:schemeClr val="bg1"/>
                </a:solidFill>
                <a:latin typeface="Times New Roman" panose="02020603050405020304" pitchFamily="18" charset="0"/>
                <a:ea typeface="MS PGothic" panose="020B0600070205080204" pitchFamily="34" charset="-128"/>
              </a:defRPr>
            </a:lvl2pPr>
            <a:lvl3pPr marL="1143000" indent="-228600">
              <a:defRPr sz="2400">
                <a:solidFill>
                  <a:schemeClr val="bg1"/>
                </a:solidFill>
                <a:latin typeface="Times New Roman" panose="02020603050405020304" pitchFamily="18" charset="0"/>
                <a:ea typeface="MS PGothic" panose="020B0600070205080204" pitchFamily="34" charset="-128"/>
              </a:defRPr>
            </a:lvl3pPr>
            <a:lvl4pPr marL="1600200" indent="-228600">
              <a:defRPr sz="2400">
                <a:solidFill>
                  <a:schemeClr val="bg1"/>
                </a:solidFill>
                <a:latin typeface="Times New Roman" panose="02020603050405020304" pitchFamily="18" charset="0"/>
                <a:ea typeface="MS PGothic" panose="020B0600070205080204" pitchFamily="34" charset="-128"/>
              </a:defRPr>
            </a:lvl4pPr>
            <a:lvl5pPr marL="2057400" indent="-228600">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9pPr>
          </a:lstStyle>
          <a:p>
            <a:r>
              <a:rPr lang="en-US" altLang="en-US" sz="1400">
                <a:solidFill>
                  <a:schemeClr val="tx1"/>
                </a:solidFill>
              </a:rPr>
              <a:t>Tetmesh </a:t>
            </a:r>
          </a:p>
          <a:p>
            <a:r>
              <a:rPr lang="en-US" altLang="en-US" sz="1400">
                <a:solidFill>
                  <a:schemeClr val="tx1"/>
                </a:solidFill>
              </a:rPr>
              <a:t>size 2.0</a:t>
            </a:r>
          </a:p>
        </p:txBody>
      </p:sp>
      <p:sp>
        <p:nvSpPr>
          <p:cNvPr id="42006" name="TextBox 26">
            <a:extLst>
              <a:ext uri="{FF2B5EF4-FFF2-40B4-BE49-F238E27FC236}">
                <a16:creationId xmlns:a16="http://schemas.microsoft.com/office/drawing/2014/main" id="{98367048-3B4B-41F0-936D-1BA5EB9927D3}"/>
              </a:ext>
            </a:extLst>
          </p:cNvPr>
          <p:cNvSpPr txBox="1">
            <a:spLocks noChangeArrowheads="1"/>
          </p:cNvSpPr>
          <p:nvPr/>
        </p:nvSpPr>
        <p:spPr bwMode="auto">
          <a:xfrm>
            <a:off x="9753600" y="5522913"/>
            <a:ext cx="8357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Times New Roman" panose="02020603050405020304" pitchFamily="18" charset="0"/>
                <a:ea typeface="MS PGothic" panose="020B0600070205080204" pitchFamily="34" charset="-128"/>
              </a:defRPr>
            </a:lvl1pPr>
            <a:lvl2pPr marL="742950" indent="-285750">
              <a:defRPr sz="2400">
                <a:solidFill>
                  <a:schemeClr val="bg1"/>
                </a:solidFill>
                <a:latin typeface="Times New Roman" panose="02020603050405020304" pitchFamily="18" charset="0"/>
                <a:ea typeface="MS PGothic" panose="020B0600070205080204" pitchFamily="34" charset="-128"/>
              </a:defRPr>
            </a:lvl2pPr>
            <a:lvl3pPr marL="1143000" indent="-228600">
              <a:defRPr sz="2400">
                <a:solidFill>
                  <a:schemeClr val="bg1"/>
                </a:solidFill>
                <a:latin typeface="Times New Roman" panose="02020603050405020304" pitchFamily="18" charset="0"/>
                <a:ea typeface="MS PGothic" panose="020B0600070205080204" pitchFamily="34" charset="-128"/>
              </a:defRPr>
            </a:lvl3pPr>
            <a:lvl4pPr marL="1600200" indent="-228600">
              <a:defRPr sz="2400">
                <a:solidFill>
                  <a:schemeClr val="bg1"/>
                </a:solidFill>
                <a:latin typeface="Times New Roman" panose="02020603050405020304" pitchFamily="18" charset="0"/>
                <a:ea typeface="MS PGothic" panose="020B0600070205080204" pitchFamily="34" charset="-128"/>
              </a:defRPr>
            </a:lvl4pPr>
            <a:lvl5pPr marL="2057400" indent="-228600">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9pPr>
          </a:lstStyle>
          <a:p>
            <a:r>
              <a:rPr lang="en-US" altLang="en-US" sz="1400">
                <a:solidFill>
                  <a:schemeClr val="tx1"/>
                </a:solidFill>
              </a:rPr>
              <a:t>Tetmesh </a:t>
            </a:r>
          </a:p>
          <a:p>
            <a:r>
              <a:rPr lang="en-US" altLang="en-US" sz="1400">
                <a:solidFill>
                  <a:schemeClr val="tx1"/>
                </a:solidFill>
              </a:rPr>
              <a:t>size 1.0</a:t>
            </a:r>
          </a:p>
        </p:txBody>
      </p:sp>
      <p:sp>
        <p:nvSpPr>
          <p:cNvPr id="42007" name="TextBox 27">
            <a:extLst>
              <a:ext uri="{FF2B5EF4-FFF2-40B4-BE49-F238E27FC236}">
                <a16:creationId xmlns:a16="http://schemas.microsoft.com/office/drawing/2014/main" id="{3E2C87AA-A66A-4547-AB67-34A27D01F679}"/>
              </a:ext>
            </a:extLst>
          </p:cNvPr>
          <p:cNvSpPr txBox="1">
            <a:spLocks noChangeArrowheads="1"/>
          </p:cNvSpPr>
          <p:nvPr/>
        </p:nvSpPr>
        <p:spPr bwMode="auto">
          <a:xfrm>
            <a:off x="6375400" y="6189663"/>
            <a:ext cx="8357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Times New Roman" panose="02020603050405020304" pitchFamily="18" charset="0"/>
                <a:ea typeface="MS PGothic" panose="020B0600070205080204" pitchFamily="34" charset="-128"/>
              </a:defRPr>
            </a:lvl1pPr>
            <a:lvl2pPr marL="742950" indent="-285750">
              <a:defRPr sz="2400">
                <a:solidFill>
                  <a:schemeClr val="bg1"/>
                </a:solidFill>
                <a:latin typeface="Times New Roman" panose="02020603050405020304" pitchFamily="18" charset="0"/>
                <a:ea typeface="MS PGothic" panose="020B0600070205080204" pitchFamily="34" charset="-128"/>
              </a:defRPr>
            </a:lvl2pPr>
            <a:lvl3pPr marL="1143000" indent="-228600">
              <a:defRPr sz="2400">
                <a:solidFill>
                  <a:schemeClr val="bg1"/>
                </a:solidFill>
                <a:latin typeface="Times New Roman" panose="02020603050405020304" pitchFamily="18" charset="0"/>
                <a:ea typeface="MS PGothic" panose="020B0600070205080204" pitchFamily="34" charset="-128"/>
              </a:defRPr>
            </a:lvl3pPr>
            <a:lvl4pPr marL="1600200" indent="-228600">
              <a:defRPr sz="2400">
                <a:solidFill>
                  <a:schemeClr val="bg1"/>
                </a:solidFill>
                <a:latin typeface="Times New Roman" panose="02020603050405020304" pitchFamily="18" charset="0"/>
                <a:ea typeface="MS PGothic" panose="020B0600070205080204" pitchFamily="34" charset="-128"/>
              </a:defRPr>
            </a:lvl4pPr>
            <a:lvl5pPr marL="2057400" indent="-228600">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9pPr>
          </a:lstStyle>
          <a:p>
            <a:r>
              <a:rPr lang="en-US" altLang="en-US" sz="1400">
                <a:solidFill>
                  <a:schemeClr val="tx1"/>
                </a:solidFill>
              </a:rPr>
              <a:t>Tetmesh </a:t>
            </a:r>
          </a:p>
          <a:p>
            <a:r>
              <a:rPr lang="en-US" altLang="en-US" sz="1400">
                <a:solidFill>
                  <a:schemeClr val="tx1"/>
                </a:solidFill>
              </a:rPr>
              <a:t>size 0.5</a:t>
            </a:r>
          </a:p>
        </p:txBody>
      </p:sp>
      <p:sp>
        <p:nvSpPr>
          <p:cNvPr id="42008" name="TextBox 28">
            <a:extLst>
              <a:ext uri="{FF2B5EF4-FFF2-40B4-BE49-F238E27FC236}">
                <a16:creationId xmlns:a16="http://schemas.microsoft.com/office/drawing/2014/main" id="{B4D4370B-9563-4B7A-B729-058D42F7C19C}"/>
              </a:ext>
            </a:extLst>
          </p:cNvPr>
          <p:cNvSpPr txBox="1">
            <a:spLocks noChangeArrowheads="1"/>
          </p:cNvSpPr>
          <p:nvPr/>
        </p:nvSpPr>
        <p:spPr bwMode="auto">
          <a:xfrm>
            <a:off x="5756275" y="5399088"/>
            <a:ext cx="11304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Times New Roman" panose="02020603050405020304" pitchFamily="18" charset="0"/>
                <a:ea typeface="MS PGothic" panose="020B0600070205080204" pitchFamily="34" charset="-128"/>
              </a:defRPr>
            </a:lvl1pPr>
            <a:lvl2pPr marL="742950" indent="-285750">
              <a:defRPr sz="2400">
                <a:solidFill>
                  <a:schemeClr val="bg1"/>
                </a:solidFill>
                <a:latin typeface="Times New Roman" panose="02020603050405020304" pitchFamily="18" charset="0"/>
                <a:ea typeface="MS PGothic" panose="020B0600070205080204" pitchFamily="34" charset="-128"/>
              </a:defRPr>
            </a:lvl2pPr>
            <a:lvl3pPr marL="1143000" indent="-228600">
              <a:defRPr sz="2400">
                <a:solidFill>
                  <a:schemeClr val="bg1"/>
                </a:solidFill>
                <a:latin typeface="Times New Roman" panose="02020603050405020304" pitchFamily="18" charset="0"/>
                <a:ea typeface="MS PGothic" panose="020B0600070205080204" pitchFamily="34" charset="-128"/>
              </a:defRPr>
            </a:lvl3pPr>
            <a:lvl4pPr marL="1600200" indent="-228600">
              <a:defRPr sz="2400">
                <a:solidFill>
                  <a:schemeClr val="bg1"/>
                </a:solidFill>
                <a:latin typeface="Times New Roman" panose="02020603050405020304" pitchFamily="18" charset="0"/>
                <a:ea typeface="MS PGothic" panose="020B0600070205080204" pitchFamily="34" charset="-128"/>
              </a:defRPr>
            </a:lvl4pPr>
            <a:lvl5pPr marL="2057400" indent="-228600">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9pPr>
          </a:lstStyle>
          <a:p>
            <a:r>
              <a:rPr lang="en-US" altLang="en-US" sz="1400">
                <a:solidFill>
                  <a:schemeClr val="tx1"/>
                </a:solidFill>
              </a:rPr>
              <a:t>Mesh-Based </a:t>
            </a:r>
          </a:p>
          <a:p>
            <a:r>
              <a:rPr lang="en-US" altLang="en-US" sz="1400">
                <a:solidFill>
                  <a:schemeClr val="tx1"/>
                </a:solidFill>
              </a:rPr>
              <a:t>Geometry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71A151B7-8E2E-491E-8094-62EDD500B0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2850" y="1377950"/>
            <a:ext cx="3873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1">
            <a:extLst>
              <a:ext uri="{FF2B5EF4-FFF2-40B4-BE49-F238E27FC236}">
                <a16:creationId xmlns:a16="http://schemas.microsoft.com/office/drawing/2014/main" id="{6A2A4C37-E52C-4443-A5BA-4913213E1719}"/>
              </a:ext>
            </a:extLst>
          </p:cNvPr>
          <p:cNvSpPr>
            <a:spLocks noGrp="1" noChangeArrowheads="1"/>
          </p:cNvSpPr>
          <p:nvPr>
            <p:ph type="title" idx="4294967295"/>
          </p:nvPr>
        </p:nvSpPr>
        <p:spPr>
          <a:xfrm>
            <a:off x="1588547" y="575003"/>
            <a:ext cx="6784975" cy="849313"/>
          </a:xfrm>
        </p:spPr>
        <p:txBody>
          <a:bodyPr>
            <a:normAutofit fontScale="90000"/>
          </a:bodyPr>
          <a:lstStyle/>
          <a:p>
            <a:r>
              <a:rPr lang="en-US" altLang="en-US" dirty="0"/>
              <a:t>Example 1 Simple Sculpt Mesh</a:t>
            </a:r>
          </a:p>
        </p:txBody>
      </p:sp>
      <p:sp>
        <p:nvSpPr>
          <p:cNvPr id="9220" name="Oval 57">
            <a:extLst>
              <a:ext uri="{FF2B5EF4-FFF2-40B4-BE49-F238E27FC236}">
                <a16:creationId xmlns:a16="http://schemas.microsoft.com/office/drawing/2014/main" id="{BE8EECDD-C290-441C-BD5A-8FFA0F0678B2}"/>
              </a:ext>
            </a:extLst>
          </p:cNvPr>
          <p:cNvSpPr>
            <a:spLocks noChangeArrowheads="1"/>
          </p:cNvSpPr>
          <p:nvPr/>
        </p:nvSpPr>
        <p:spPr bwMode="auto">
          <a:xfrm>
            <a:off x="4419600" y="1905000"/>
            <a:ext cx="381000" cy="304800"/>
          </a:xfrm>
          <a:prstGeom prst="ellipse">
            <a:avLst/>
          </a:prstGeom>
          <a:solidFill>
            <a:schemeClr val="bg1"/>
          </a:solidFill>
          <a:ln w="28575">
            <a:solidFill>
              <a:srgbClr val="996600"/>
            </a:solidFill>
            <a:round/>
            <a:headEnd/>
            <a:tailEnd/>
          </a:ln>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82000"/>
              </a:lnSpc>
              <a:spcBef>
                <a:spcPct val="0"/>
              </a:spcBef>
              <a:buFont typeface="Times New Roman" panose="02020603050405020304" pitchFamily="18" charset="0"/>
              <a:buNone/>
            </a:pPr>
            <a:r>
              <a:rPr lang="en-US" altLang="en-US" b="0"/>
              <a:t>6</a:t>
            </a:r>
          </a:p>
        </p:txBody>
      </p:sp>
      <p:sp>
        <p:nvSpPr>
          <p:cNvPr id="9221" name="AutoShape 67">
            <a:extLst>
              <a:ext uri="{FF2B5EF4-FFF2-40B4-BE49-F238E27FC236}">
                <a16:creationId xmlns:a16="http://schemas.microsoft.com/office/drawing/2014/main" id="{A547FDD5-D42A-442B-9F9E-1A20810DB117}"/>
              </a:ext>
            </a:extLst>
          </p:cNvPr>
          <p:cNvSpPr>
            <a:spLocks noChangeArrowheads="1"/>
          </p:cNvSpPr>
          <p:nvPr/>
        </p:nvSpPr>
        <p:spPr bwMode="auto">
          <a:xfrm rot="-2252190">
            <a:off x="4092575" y="1638300"/>
            <a:ext cx="304800" cy="533400"/>
          </a:xfrm>
          <a:prstGeom prst="upArrow">
            <a:avLst>
              <a:gd name="adj1" fmla="val 25148"/>
              <a:gd name="adj2" fmla="val 98178"/>
            </a:avLst>
          </a:prstGeom>
          <a:solidFill>
            <a:srgbClr val="996633"/>
          </a:solidFill>
          <a:ln w="9525">
            <a:solidFill>
              <a:schemeClr val="tx1"/>
            </a:solidFill>
            <a:miter lim="800000"/>
            <a:headEnd/>
            <a:tailEnd/>
          </a:ln>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82000"/>
              </a:lnSpc>
              <a:spcBef>
                <a:spcPct val="0"/>
              </a:spcBef>
              <a:buFont typeface="Times New Roman" panose="02020603050405020304" pitchFamily="18" charset="0"/>
              <a:buNone/>
            </a:pPr>
            <a:endParaRPr lang="en-US" altLang="en-US" b="0">
              <a:solidFill>
                <a:schemeClr val="bg1"/>
              </a:solidFill>
            </a:endParaRPr>
          </a:p>
        </p:txBody>
      </p:sp>
      <p:pic>
        <p:nvPicPr>
          <p:cNvPr id="9222" name="Picture 7">
            <a:extLst>
              <a:ext uri="{FF2B5EF4-FFF2-40B4-BE49-F238E27FC236}">
                <a16:creationId xmlns:a16="http://schemas.microsoft.com/office/drawing/2014/main" id="{029B8565-B48D-4E79-9693-F146CC88C6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1" y="2209800"/>
            <a:ext cx="468471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Oval 57">
            <a:extLst>
              <a:ext uri="{FF2B5EF4-FFF2-40B4-BE49-F238E27FC236}">
                <a16:creationId xmlns:a16="http://schemas.microsoft.com/office/drawing/2014/main" id="{160D88DA-CFB7-464B-AA79-739C52373AD8}"/>
              </a:ext>
            </a:extLst>
          </p:cNvPr>
          <p:cNvSpPr>
            <a:spLocks noChangeArrowheads="1"/>
          </p:cNvSpPr>
          <p:nvPr/>
        </p:nvSpPr>
        <p:spPr bwMode="auto">
          <a:xfrm>
            <a:off x="1828800" y="2438400"/>
            <a:ext cx="381000" cy="304800"/>
          </a:xfrm>
          <a:prstGeom prst="ellipse">
            <a:avLst/>
          </a:prstGeom>
          <a:solidFill>
            <a:schemeClr val="bg1"/>
          </a:solidFill>
          <a:ln w="28575">
            <a:solidFill>
              <a:srgbClr val="996600"/>
            </a:solidFill>
            <a:round/>
            <a:headEnd/>
            <a:tailEnd/>
          </a:ln>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82000"/>
              </a:lnSpc>
              <a:spcBef>
                <a:spcPct val="0"/>
              </a:spcBef>
              <a:buFont typeface="Times New Roman" panose="02020603050405020304" pitchFamily="18" charset="0"/>
              <a:buNone/>
            </a:pPr>
            <a:r>
              <a:rPr lang="en-US" altLang="en-US" b="0"/>
              <a:t>6</a:t>
            </a:r>
          </a:p>
        </p:txBody>
      </p:sp>
      <p:sp>
        <p:nvSpPr>
          <p:cNvPr id="11" name="TextBox 10">
            <a:extLst>
              <a:ext uri="{FF2B5EF4-FFF2-40B4-BE49-F238E27FC236}">
                <a16:creationId xmlns:a16="http://schemas.microsoft.com/office/drawing/2014/main" id="{B165D4F0-0B93-48B0-A1F5-8281EA2BE145}"/>
              </a:ext>
            </a:extLst>
          </p:cNvPr>
          <p:cNvSpPr txBox="1"/>
          <p:nvPr/>
        </p:nvSpPr>
        <p:spPr>
          <a:xfrm>
            <a:off x="6934200" y="5867401"/>
            <a:ext cx="2667000" cy="276225"/>
          </a:xfrm>
          <a:prstGeom prst="rect">
            <a:avLst/>
          </a:prstGeom>
          <a:noFill/>
        </p:spPr>
        <p:txBody>
          <a:bodyPr>
            <a:spAutoFit/>
          </a:bodyPr>
          <a:lstStyle/>
          <a:p>
            <a:pPr>
              <a:buClr>
                <a:srgbClr val="000000"/>
              </a:buClr>
              <a:buSzPct val="100000"/>
              <a:buFont typeface="Times New Roman" charset="0"/>
              <a:buNone/>
              <a:defRPr/>
            </a:pPr>
            <a:r>
              <a:rPr lang="en-US" sz="1200" dirty="0">
                <a:solidFill>
                  <a:srgbClr val="000000"/>
                </a:solidFill>
                <a:latin typeface="+mj-lt"/>
                <a:ea typeface="ＭＳ Ｐゴシック" charset="0"/>
              </a:rPr>
              <a:t>Slice through Asteroid Mesh</a:t>
            </a:r>
          </a:p>
        </p:txBody>
      </p:sp>
      <p:sp>
        <p:nvSpPr>
          <p:cNvPr id="12" name="TextBox 11">
            <a:extLst>
              <a:ext uri="{FF2B5EF4-FFF2-40B4-BE49-F238E27FC236}">
                <a16:creationId xmlns:a16="http://schemas.microsoft.com/office/drawing/2014/main" id="{35C71DCB-E1F6-4A38-9A8E-A0DBE47F188E}"/>
              </a:ext>
            </a:extLst>
          </p:cNvPr>
          <p:cNvSpPr txBox="1"/>
          <p:nvPr/>
        </p:nvSpPr>
        <p:spPr>
          <a:xfrm>
            <a:off x="2209800" y="2401888"/>
            <a:ext cx="3124200" cy="923330"/>
          </a:xfrm>
          <a:prstGeom prst="rect">
            <a:avLst/>
          </a:prstGeom>
          <a:noFill/>
        </p:spPr>
        <p:txBody>
          <a:bodyPr>
            <a:spAutoFit/>
          </a:bodyPr>
          <a:lstStyle/>
          <a:p>
            <a:pPr>
              <a:buClr>
                <a:srgbClr val="000000"/>
              </a:buClr>
              <a:buSzPct val="100000"/>
              <a:buFont typeface="Times New Roman" charset="0"/>
              <a:buNone/>
              <a:defRPr/>
            </a:pPr>
            <a:r>
              <a:rPr lang="en-US" dirty="0">
                <a:solidFill>
                  <a:srgbClr val="000000"/>
                </a:solidFill>
                <a:latin typeface="+mj-lt"/>
                <a:ea typeface="ＭＳ Ｐゴシック" charset="0"/>
              </a:rPr>
              <a:t>Select the slice tool to view the interior of the mesh</a:t>
            </a:r>
          </a:p>
        </p:txBody>
      </p:sp>
      <p:sp>
        <p:nvSpPr>
          <p:cNvPr id="13" name="TextBox 12">
            <a:extLst>
              <a:ext uri="{FF2B5EF4-FFF2-40B4-BE49-F238E27FC236}">
                <a16:creationId xmlns:a16="http://schemas.microsoft.com/office/drawing/2014/main" id="{BA0FB171-1BC3-4389-BD60-6CE21EF4E64E}"/>
              </a:ext>
            </a:extLst>
          </p:cNvPr>
          <p:cNvSpPr txBox="1"/>
          <p:nvPr/>
        </p:nvSpPr>
        <p:spPr>
          <a:xfrm>
            <a:off x="1828800" y="3657600"/>
            <a:ext cx="3352800" cy="1477328"/>
          </a:xfrm>
          <a:prstGeom prst="rect">
            <a:avLst/>
          </a:prstGeom>
          <a:noFill/>
        </p:spPr>
        <p:txBody>
          <a:bodyPr>
            <a:spAutoFit/>
          </a:bodyPr>
          <a:lstStyle/>
          <a:p>
            <a:pPr>
              <a:buClr>
                <a:srgbClr val="000000"/>
              </a:buClr>
              <a:buSzPct val="100000"/>
              <a:buFont typeface="Times New Roman" charset="0"/>
              <a:buNone/>
              <a:defRPr/>
            </a:pPr>
            <a:r>
              <a:rPr lang="en-US" dirty="0">
                <a:solidFill>
                  <a:srgbClr val="000000"/>
                </a:solidFill>
                <a:latin typeface="+mj-lt"/>
                <a:ea typeface="ＭＳ Ｐゴシック" charset="0"/>
              </a:rPr>
              <a:t>Sculpt generates a uniform grid of hexes on the interior, but fits a layer of hexes at the boundary</a:t>
            </a:r>
          </a:p>
        </p:txBody>
      </p:sp>
      <p:sp>
        <p:nvSpPr>
          <p:cNvPr id="9227" name="TextBox 13">
            <a:extLst>
              <a:ext uri="{FF2B5EF4-FFF2-40B4-BE49-F238E27FC236}">
                <a16:creationId xmlns:a16="http://schemas.microsoft.com/office/drawing/2014/main" id="{72A92435-F62E-4EB0-BDD3-0FD9726DF004}"/>
              </a:ext>
            </a:extLst>
          </p:cNvPr>
          <p:cNvSpPr txBox="1">
            <a:spLocks noChangeArrowheads="1"/>
          </p:cNvSpPr>
          <p:nvPr/>
        </p:nvSpPr>
        <p:spPr bwMode="auto">
          <a:xfrm>
            <a:off x="1828800" y="5105401"/>
            <a:ext cx="3352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100000"/>
              </a:lnSpc>
              <a:spcBef>
                <a:spcPct val="0"/>
              </a:spcBef>
              <a:buFont typeface="Times New Roman" panose="02020603050405020304" pitchFamily="18" charset="0"/>
              <a:buNone/>
            </a:pPr>
            <a:r>
              <a:rPr lang="en-US" altLang="en-US" sz="1800" b="0"/>
              <a:t>Sculpt creates a “Free Mesh” with no association to the geometry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FDF2A53D-0422-44CE-8F2D-E282521D658E}"/>
              </a:ext>
            </a:extLst>
          </p:cNvPr>
          <p:cNvSpPr>
            <a:spLocks noGrp="1" noChangeArrowheads="1"/>
          </p:cNvSpPr>
          <p:nvPr>
            <p:ph type="title" idx="4294967295"/>
          </p:nvPr>
        </p:nvSpPr>
        <p:spPr>
          <a:xfrm>
            <a:off x="1676401" y="592931"/>
            <a:ext cx="6784975" cy="849313"/>
          </a:xfrm>
        </p:spPr>
        <p:txBody>
          <a:bodyPr/>
          <a:lstStyle/>
          <a:p>
            <a:r>
              <a:rPr lang="en-US" altLang="en-US" dirty="0"/>
              <a:t>Sculpt Procedure</a:t>
            </a:r>
          </a:p>
        </p:txBody>
      </p:sp>
      <p:pic>
        <p:nvPicPr>
          <p:cNvPr id="10243" name="Picture 3">
            <a:extLst>
              <a:ext uri="{FF2B5EF4-FFF2-40B4-BE49-F238E27FC236}">
                <a16:creationId xmlns:a16="http://schemas.microsoft.com/office/drawing/2014/main" id="{F6EAF105-C868-48C9-8D7D-16D93D7CE5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98650" y="2243138"/>
            <a:ext cx="1646238"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a:extLst>
              <a:ext uri="{FF2B5EF4-FFF2-40B4-BE49-F238E27FC236}">
                <a16:creationId xmlns:a16="http://schemas.microsoft.com/office/drawing/2014/main" id="{BA67B1DD-CD9F-41FF-8F2C-37E16C0A45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4264" y="2243138"/>
            <a:ext cx="1635125"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a:extLst>
              <a:ext uri="{FF2B5EF4-FFF2-40B4-BE49-F238E27FC236}">
                <a16:creationId xmlns:a16="http://schemas.microsoft.com/office/drawing/2014/main" id="{C05A63C7-5A5D-4A5C-8DD6-362DD996E6C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8763" y="2243138"/>
            <a:ext cx="1638300"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a:extLst>
              <a:ext uri="{FF2B5EF4-FFF2-40B4-BE49-F238E27FC236}">
                <a16:creationId xmlns:a16="http://schemas.microsoft.com/office/drawing/2014/main" id="{07C34ED5-BC3C-4624-BC20-25C4392FA94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56439" y="2243138"/>
            <a:ext cx="1635125"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a:extLst>
              <a:ext uri="{FF2B5EF4-FFF2-40B4-BE49-F238E27FC236}">
                <a16:creationId xmlns:a16="http://schemas.microsoft.com/office/drawing/2014/main" id="{3A50517B-1A80-42D6-8CC5-F1BBD8511E9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770939" y="2243138"/>
            <a:ext cx="1635125"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C6107E54-4ACD-4B24-9D77-5E2479F24245}"/>
              </a:ext>
            </a:extLst>
          </p:cNvPr>
          <p:cNvSpPr txBox="1"/>
          <p:nvPr/>
        </p:nvSpPr>
        <p:spPr>
          <a:xfrm>
            <a:off x="1905001" y="1600200"/>
            <a:ext cx="5066965" cy="323486"/>
          </a:xfrm>
          <a:prstGeom prst="rect">
            <a:avLst/>
          </a:prstGeom>
          <a:noFill/>
        </p:spPr>
        <p:txBody>
          <a:bodyPr wrap="none">
            <a:spAutoFit/>
          </a:bodyPr>
          <a:lstStyle/>
          <a:p>
            <a:pPr>
              <a:lnSpc>
                <a:spcPct val="82000"/>
              </a:lnSpc>
              <a:buClr>
                <a:srgbClr val="000000"/>
              </a:buClr>
              <a:buSzPct val="100000"/>
              <a:buFont typeface="Times New Roman" charset="0"/>
              <a:buNone/>
              <a:defRPr/>
            </a:pPr>
            <a:r>
              <a:rPr lang="en-US" dirty="0">
                <a:solidFill>
                  <a:srgbClr val="000000"/>
                </a:solidFill>
                <a:latin typeface="+mj-lt"/>
                <a:ea typeface="ＭＳ Ｐゴシック" charset="0"/>
              </a:rPr>
              <a:t>Overlay Grid Procedure used by Sculpt</a:t>
            </a:r>
          </a:p>
        </p:txBody>
      </p:sp>
      <p:sp>
        <p:nvSpPr>
          <p:cNvPr id="15" name="TextBox 14">
            <a:extLst>
              <a:ext uri="{FF2B5EF4-FFF2-40B4-BE49-F238E27FC236}">
                <a16:creationId xmlns:a16="http://schemas.microsoft.com/office/drawing/2014/main" id="{12C98D7F-54EF-4ACC-9DDD-68A91DF193B9}"/>
              </a:ext>
            </a:extLst>
          </p:cNvPr>
          <p:cNvSpPr txBox="1"/>
          <p:nvPr/>
        </p:nvSpPr>
        <p:spPr>
          <a:xfrm>
            <a:off x="1828800" y="3962401"/>
            <a:ext cx="1600200" cy="1200329"/>
          </a:xfrm>
          <a:prstGeom prst="rect">
            <a:avLst/>
          </a:prstGeom>
          <a:noFill/>
        </p:spPr>
        <p:txBody>
          <a:bodyPr>
            <a:spAutoFit/>
          </a:bodyPr>
          <a:lstStyle/>
          <a:p>
            <a:pPr>
              <a:buClr>
                <a:srgbClr val="000000"/>
              </a:buClr>
              <a:buSzPct val="100000"/>
              <a:buFont typeface="Times New Roman" charset="0"/>
              <a:buNone/>
              <a:defRPr/>
            </a:pPr>
            <a:r>
              <a:rPr lang="en-US" dirty="0">
                <a:solidFill>
                  <a:srgbClr val="000000"/>
                </a:solidFill>
                <a:latin typeface="+mj-lt"/>
                <a:ea typeface="ＭＳ Ｐゴシック" charset="0"/>
              </a:rPr>
              <a:t>Cartesian Grid overlaid on geometry</a:t>
            </a:r>
          </a:p>
        </p:txBody>
      </p:sp>
      <p:sp>
        <p:nvSpPr>
          <p:cNvPr id="16" name="TextBox 15">
            <a:extLst>
              <a:ext uri="{FF2B5EF4-FFF2-40B4-BE49-F238E27FC236}">
                <a16:creationId xmlns:a16="http://schemas.microsoft.com/office/drawing/2014/main" id="{173B57BD-F583-455A-B276-DB210C3E3367}"/>
              </a:ext>
            </a:extLst>
          </p:cNvPr>
          <p:cNvSpPr txBox="1"/>
          <p:nvPr/>
        </p:nvSpPr>
        <p:spPr>
          <a:xfrm>
            <a:off x="3581400" y="3962400"/>
            <a:ext cx="1600200" cy="1477328"/>
          </a:xfrm>
          <a:prstGeom prst="rect">
            <a:avLst/>
          </a:prstGeom>
          <a:noFill/>
        </p:spPr>
        <p:txBody>
          <a:bodyPr>
            <a:spAutoFit/>
          </a:bodyPr>
          <a:lstStyle/>
          <a:p>
            <a:pPr>
              <a:buClr>
                <a:srgbClr val="000000"/>
              </a:buClr>
              <a:buSzPct val="100000"/>
              <a:buFont typeface="Times New Roman" charset="0"/>
              <a:buNone/>
              <a:defRPr/>
            </a:pPr>
            <a:r>
              <a:rPr lang="en-US" dirty="0">
                <a:solidFill>
                  <a:srgbClr val="000000"/>
                </a:solidFill>
                <a:latin typeface="+mj-lt"/>
                <a:ea typeface="ＭＳ Ｐゴシック" charset="0"/>
              </a:rPr>
              <a:t>Nearby nodes projected to boundaries</a:t>
            </a:r>
          </a:p>
        </p:txBody>
      </p:sp>
      <p:sp>
        <p:nvSpPr>
          <p:cNvPr id="17" name="TextBox 16">
            <a:extLst>
              <a:ext uri="{FF2B5EF4-FFF2-40B4-BE49-F238E27FC236}">
                <a16:creationId xmlns:a16="http://schemas.microsoft.com/office/drawing/2014/main" id="{FA894251-D527-4C4F-948E-111C676D1548}"/>
              </a:ext>
            </a:extLst>
          </p:cNvPr>
          <p:cNvSpPr txBox="1"/>
          <p:nvPr/>
        </p:nvSpPr>
        <p:spPr>
          <a:xfrm>
            <a:off x="5334000" y="3962400"/>
            <a:ext cx="1600200" cy="1477328"/>
          </a:xfrm>
          <a:prstGeom prst="rect">
            <a:avLst/>
          </a:prstGeom>
          <a:noFill/>
        </p:spPr>
        <p:txBody>
          <a:bodyPr>
            <a:spAutoFit/>
          </a:bodyPr>
          <a:lstStyle/>
          <a:p>
            <a:pPr>
              <a:buClr>
                <a:srgbClr val="000000"/>
              </a:buClr>
              <a:buSzPct val="100000"/>
              <a:buFont typeface="Times New Roman" charset="0"/>
              <a:buNone/>
              <a:defRPr/>
            </a:pPr>
            <a:r>
              <a:rPr lang="en-US" dirty="0">
                <a:solidFill>
                  <a:srgbClr val="000000"/>
                </a:solidFill>
                <a:latin typeface="+mj-lt"/>
                <a:ea typeface="ＭＳ Ｐゴシック" charset="0"/>
              </a:rPr>
              <a:t>Mesh pulled away from the boundaries</a:t>
            </a:r>
          </a:p>
        </p:txBody>
      </p:sp>
      <p:sp>
        <p:nvSpPr>
          <p:cNvPr id="18" name="TextBox 17">
            <a:extLst>
              <a:ext uri="{FF2B5EF4-FFF2-40B4-BE49-F238E27FC236}">
                <a16:creationId xmlns:a16="http://schemas.microsoft.com/office/drawing/2014/main" id="{C2FC872B-A3D7-44A2-8C12-DD111864880D}"/>
              </a:ext>
            </a:extLst>
          </p:cNvPr>
          <p:cNvSpPr txBox="1"/>
          <p:nvPr/>
        </p:nvSpPr>
        <p:spPr>
          <a:xfrm>
            <a:off x="7010400" y="3962401"/>
            <a:ext cx="1600200" cy="923925"/>
          </a:xfrm>
          <a:prstGeom prst="rect">
            <a:avLst/>
          </a:prstGeom>
          <a:noFill/>
        </p:spPr>
        <p:txBody>
          <a:bodyPr>
            <a:spAutoFit/>
          </a:bodyPr>
          <a:lstStyle/>
          <a:p>
            <a:pPr>
              <a:buClr>
                <a:srgbClr val="000000"/>
              </a:buClr>
              <a:buSzPct val="100000"/>
              <a:buFont typeface="Times New Roman" charset="0"/>
              <a:buNone/>
              <a:defRPr/>
            </a:pPr>
            <a:r>
              <a:rPr lang="en-US" dirty="0">
                <a:solidFill>
                  <a:srgbClr val="000000"/>
                </a:solidFill>
                <a:latin typeface="+mj-lt"/>
                <a:ea typeface="ＭＳ Ｐゴシック" charset="0"/>
              </a:rPr>
              <a:t>And Layer of hexes inserted</a:t>
            </a:r>
          </a:p>
        </p:txBody>
      </p:sp>
      <p:sp>
        <p:nvSpPr>
          <p:cNvPr id="19" name="TextBox 18">
            <a:extLst>
              <a:ext uri="{FF2B5EF4-FFF2-40B4-BE49-F238E27FC236}">
                <a16:creationId xmlns:a16="http://schemas.microsoft.com/office/drawing/2014/main" id="{370F7E6D-E1A1-458B-BFE4-C4C0D4FE77A0}"/>
              </a:ext>
            </a:extLst>
          </p:cNvPr>
          <p:cNvSpPr txBox="1"/>
          <p:nvPr/>
        </p:nvSpPr>
        <p:spPr>
          <a:xfrm>
            <a:off x="8763000" y="3962401"/>
            <a:ext cx="1600200" cy="1477963"/>
          </a:xfrm>
          <a:prstGeom prst="rect">
            <a:avLst/>
          </a:prstGeom>
          <a:noFill/>
        </p:spPr>
        <p:txBody>
          <a:bodyPr>
            <a:spAutoFit/>
          </a:bodyPr>
          <a:lstStyle/>
          <a:p>
            <a:pPr>
              <a:buClr>
                <a:srgbClr val="000000"/>
              </a:buClr>
              <a:buSzPct val="100000"/>
              <a:buFont typeface="Times New Roman" charset="0"/>
              <a:buNone/>
              <a:defRPr/>
            </a:pPr>
            <a:r>
              <a:rPr lang="en-US" dirty="0">
                <a:solidFill>
                  <a:srgbClr val="000000"/>
                </a:solidFill>
                <a:latin typeface="+mj-lt"/>
                <a:ea typeface="ＭＳ Ｐゴシック" charset="0"/>
              </a:rPr>
              <a:t>Smoothing performed to improve element quality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B00F7EE3-4521-421F-95BC-DF447B2A07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1362539"/>
            <a:ext cx="2266950" cy="536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1">
            <a:extLst>
              <a:ext uri="{FF2B5EF4-FFF2-40B4-BE49-F238E27FC236}">
                <a16:creationId xmlns:a16="http://schemas.microsoft.com/office/drawing/2014/main" id="{CF6AE196-225D-44EB-945D-F2ADC25A99AB}"/>
              </a:ext>
            </a:extLst>
          </p:cNvPr>
          <p:cNvSpPr>
            <a:spLocks noGrp="1" noChangeArrowheads="1"/>
          </p:cNvSpPr>
          <p:nvPr>
            <p:ph type="title" idx="4294967295"/>
          </p:nvPr>
        </p:nvSpPr>
        <p:spPr>
          <a:xfrm>
            <a:off x="1524001" y="616414"/>
            <a:ext cx="6784975" cy="849313"/>
          </a:xfrm>
        </p:spPr>
        <p:txBody>
          <a:bodyPr>
            <a:normAutofit fontScale="90000"/>
          </a:bodyPr>
          <a:lstStyle/>
          <a:p>
            <a:r>
              <a:rPr lang="en-US" altLang="en-US"/>
              <a:t>Example 2. Sculpt Application</a:t>
            </a:r>
          </a:p>
        </p:txBody>
      </p:sp>
      <p:sp>
        <p:nvSpPr>
          <p:cNvPr id="4" name="TextBox 3">
            <a:extLst>
              <a:ext uri="{FF2B5EF4-FFF2-40B4-BE49-F238E27FC236}">
                <a16:creationId xmlns:a16="http://schemas.microsoft.com/office/drawing/2014/main" id="{CF5603BD-8944-4EBF-98A7-1FD4DAF01550}"/>
              </a:ext>
            </a:extLst>
          </p:cNvPr>
          <p:cNvSpPr txBox="1"/>
          <p:nvPr/>
        </p:nvSpPr>
        <p:spPr>
          <a:xfrm>
            <a:off x="1828800" y="1372064"/>
            <a:ext cx="5791200" cy="646113"/>
          </a:xfrm>
          <a:prstGeom prst="rect">
            <a:avLst/>
          </a:prstGeom>
          <a:noFill/>
        </p:spPr>
        <p:txBody>
          <a:bodyPr>
            <a:spAutoFit/>
          </a:bodyPr>
          <a:lstStyle/>
          <a:p>
            <a:pPr>
              <a:buClr>
                <a:srgbClr val="000000"/>
              </a:buClr>
              <a:buSzPct val="100000"/>
              <a:buFont typeface="Times New Roman" charset="0"/>
              <a:buNone/>
              <a:defRPr/>
            </a:pPr>
            <a:r>
              <a:rPr lang="en-US" dirty="0">
                <a:solidFill>
                  <a:srgbClr val="000000"/>
                </a:solidFill>
                <a:latin typeface="+mj-lt"/>
                <a:ea typeface="ＭＳ Ｐゴシック" charset="0"/>
              </a:rPr>
              <a:t>Sculpt is a separate application from Cubit that runs in parallel on multiple processors</a:t>
            </a:r>
          </a:p>
        </p:txBody>
      </p:sp>
      <p:sp>
        <p:nvSpPr>
          <p:cNvPr id="11269" name="Oval 23">
            <a:extLst>
              <a:ext uri="{FF2B5EF4-FFF2-40B4-BE49-F238E27FC236}">
                <a16:creationId xmlns:a16="http://schemas.microsoft.com/office/drawing/2014/main" id="{D067EEA2-FD48-4385-A173-E8BC514857A7}"/>
              </a:ext>
            </a:extLst>
          </p:cNvPr>
          <p:cNvSpPr>
            <a:spLocks noChangeArrowheads="1"/>
          </p:cNvSpPr>
          <p:nvPr/>
        </p:nvSpPr>
        <p:spPr bwMode="auto">
          <a:xfrm>
            <a:off x="1905000" y="2210263"/>
            <a:ext cx="381000" cy="304800"/>
          </a:xfrm>
          <a:prstGeom prst="ellipse">
            <a:avLst/>
          </a:prstGeom>
          <a:solidFill>
            <a:schemeClr val="bg1"/>
          </a:solidFill>
          <a:ln w="28575">
            <a:solidFill>
              <a:srgbClr val="FF0000"/>
            </a:solidFill>
            <a:round/>
            <a:headEnd/>
            <a:tailEnd/>
          </a:ln>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82000"/>
              </a:lnSpc>
              <a:spcBef>
                <a:spcPct val="0"/>
              </a:spcBef>
              <a:buFont typeface="Times New Roman" panose="02020603050405020304" pitchFamily="18" charset="0"/>
              <a:buNone/>
            </a:pPr>
            <a:r>
              <a:rPr lang="en-US" altLang="en-US" b="0">
                <a:solidFill>
                  <a:schemeClr val="tx1"/>
                </a:solidFill>
              </a:rPr>
              <a:t>1</a:t>
            </a:r>
          </a:p>
        </p:txBody>
      </p:sp>
      <p:sp>
        <p:nvSpPr>
          <p:cNvPr id="11270" name="Oval 24">
            <a:extLst>
              <a:ext uri="{FF2B5EF4-FFF2-40B4-BE49-F238E27FC236}">
                <a16:creationId xmlns:a16="http://schemas.microsoft.com/office/drawing/2014/main" id="{80470FE2-9819-4D05-9357-0167E66A3A42}"/>
              </a:ext>
            </a:extLst>
          </p:cNvPr>
          <p:cNvSpPr>
            <a:spLocks noChangeArrowheads="1"/>
          </p:cNvSpPr>
          <p:nvPr/>
        </p:nvSpPr>
        <p:spPr bwMode="auto">
          <a:xfrm>
            <a:off x="1905000" y="2819863"/>
            <a:ext cx="381000" cy="304800"/>
          </a:xfrm>
          <a:prstGeom prst="ellipse">
            <a:avLst/>
          </a:prstGeom>
          <a:solidFill>
            <a:schemeClr val="bg1"/>
          </a:solidFill>
          <a:ln w="28575">
            <a:solidFill>
              <a:schemeClr val="accent2"/>
            </a:solidFill>
            <a:round/>
            <a:headEnd/>
            <a:tailEnd/>
          </a:ln>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82000"/>
              </a:lnSpc>
              <a:spcBef>
                <a:spcPct val="0"/>
              </a:spcBef>
              <a:buFont typeface="Times New Roman" panose="02020603050405020304" pitchFamily="18" charset="0"/>
              <a:buNone/>
            </a:pPr>
            <a:r>
              <a:rPr lang="en-US" altLang="en-US" b="0">
                <a:solidFill>
                  <a:schemeClr val="tx1"/>
                </a:solidFill>
              </a:rPr>
              <a:t>2</a:t>
            </a:r>
          </a:p>
        </p:txBody>
      </p:sp>
      <p:sp>
        <p:nvSpPr>
          <p:cNvPr id="11271" name="AutoShape 26">
            <a:extLst>
              <a:ext uri="{FF2B5EF4-FFF2-40B4-BE49-F238E27FC236}">
                <a16:creationId xmlns:a16="http://schemas.microsoft.com/office/drawing/2014/main" id="{651C30CD-7153-4307-A387-234D3738C685}"/>
              </a:ext>
            </a:extLst>
          </p:cNvPr>
          <p:cNvSpPr>
            <a:spLocks noChangeArrowheads="1"/>
          </p:cNvSpPr>
          <p:nvPr/>
        </p:nvSpPr>
        <p:spPr bwMode="auto">
          <a:xfrm rot="19347810">
            <a:off x="8023225" y="1943563"/>
            <a:ext cx="304800" cy="533400"/>
          </a:xfrm>
          <a:prstGeom prst="upArrow">
            <a:avLst>
              <a:gd name="adj1" fmla="val 25148"/>
              <a:gd name="adj2" fmla="val 98178"/>
            </a:avLst>
          </a:prstGeom>
          <a:solidFill>
            <a:schemeClr val="accent2"/>
          </a:solidFill>
          <a:ln w="9525">
            <a:solidFill>
              <a:schemeClr val="tx1"/>
            </a:solidFill>
            <a:miter lim="800000"/>
            <a:headEnd/>
            <a:tailEnd/>
          </a:ln>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82000"/>
              </a:lnSpc>
              <a:spcBef>
                <a:spcPct val="0"/>
              </a:spcBef>
              <a:buFont typeface="Times New Roman" panose="02020603050405020304" pitchFamily="18" charset="0"/>
              <a:buNone/>
            </a:pPr>
            <a:endParaRPr lang="en-US" altLang="en-US" b="0">
              <a:solidFill>
                <a:schemeClr val="tx1"/>
              </a:solidFill>
            </a:endParaRPr>
          </a:p>
        </p:txBody>
      </p:sp>
      <p:sp>
        <p:nvSpPr>
          <p:cNvPr id="11272" name="Oval 24">
            <a:extLst>
              <a:ext uri="{FF2B5EF4-FFF2-40B4-BE49-F238E27FC236}">
                <a16:creationId xmlns:a16="http://schemas.microsoft.com/office/drawing/2014/main" id="{6EE5A8E3-EF28-45B8-BDEF-89E320A35936}"/>
              </a:ext>
            </a:extLst>
          </p:cNvPr>
          <p:cNvSpPr>
            <a:spLocks noChangeArrowheads="1"/>
          </p:cNvSpPr>
          <p:nvPr/>
        </p:nvSpPr>
        <p:spPr bwMode="auto">
          <a:xfrm>
            <a:off x="7926388" y="2361076"/>
            <a:ext cx="381000" cy="304800"/>
          </a:xfrm>
          <a:prstGeom prst="ellipse">
            <a:avLst/>
          </a:prstGeom>
          <a:solidFill>
            <a:schemeClr val="bg1"/>
          </a:solidFill>
          <a:ln w="28575">
            <a:solidFill>
              <a:schemeClr val="accent2"/>
            </a:solidFill>
            <a:round/>
            <a:headEnd/>
            <a:tailEnd/>
          </a:ln>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82000"/>
              </a:lnSpc>
              <a:spcBef>
                <a:spcPct val="0"/>
              </a:spcBef>
              <a:buFont typeface="Times New Roman" panose="02020603050405020304" pitchFamily="18" charset="0"/>
              <a:buNone/>
            </a:pPr>
            <a:r>
              <a:rPr lang="en-US" altLang="en-US" b="0">
                <a:solidFill>
                  <a:schemeClr val="tx1"/>
                </a:solidFill>
              </a:rPr>
              <a:t>2</a:t>
            </a:r>
          </a:p>
        </p:txBody>
      </p:sp>
      <p:sp>
        <p:nvSpPr>
          <p:cNvPr id="11273" name="AutoShape 29">
            <a:extLst>
              <a:ext uri="{FF2B5EF4-FFF2-40B4-BE49-F238E27FC236}">
                <a16:creationId xmlns:a16="http://schemas.microsoft.com/office/drawing/2014/main" id="{E5D27CDE-3BA6-4E9F-9BEC-28A595954509}"/>
              </a:ext>
            </a:extLst>
          </p:cNvPr>
          <p:cNvSpPr>
            <a:spLocks noChangeArrowheads="1"/>
          </p:cNvSpPr>
          <p:nvPr/>
        </p:nvSpPr>
        <p:spPr bwMode="auto">
          <a:xfrm rot="19347810">
            <a:off x="9655175" y="2095963"/>
            <a:ext cx="304800" cy="533400"/>
          </a:xfrm>
          <a:prstGeom prst="upArrow">
            <a:avLst>
              <a:gd name="adj1" fmla="val 25148"/>
              <a:gd name="adj2" fmla="val 98178"/>
            </a:avLst>
          </a:prstGeom>
          <a:solidFill>
            <a:srgbClr val="339933"/>
          </a:solidFill>
          <a:ln w="9525">
            <a:solidFill>
              <a:schemeClr val="tx1"/>
            </a:solidFill>
            <a:miter lim="800000"/>
            <a:headEnd/>
            <a:tailEnd/>
          </a:ln>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82000"/>
              </a:lnSpc>
              <a:spcBef>
                <a:spcPct val="0"/>
              </a:spcBef>
              <a:buFont typeface="Times New Roman" panose="02020603050405020304" pitchFamily="18" charset="0"/>
              <a:buNone/>
            </a:pPr>
            <a:endParaRPr lang="en-US" altLang="en-US" b="0">
              <a:solidFill>
                <a:schemeClr val="bg1"/>
              </a:solidFill>
            </a:endParaRPr>
          </a:p>
        </p:txBody>
      </p:sp>
      <p:sp>
        <p:nvSpPr>
          <p:cNvPr id="11274" name="Oval 11">
            <a:extLst>
              <a:ext uri="{FF2B5EF4-FFF2-40B4-BE49-F238E27FC236}">
                <a16:creationId xmlns:a16="http://schemas.microsoft.com/office/drawing/2014/main" id="{7A887B1B-5E3F-4540-AA54-66EE062DBC18}"/>
              </a:ext>
            </a:extLst>
          </p:cNvPr>
          <p:cNvSpPr>
            <a:spLocks noChangeArrowheads="1"/>
          </p:cNvSpPr>
          <p:nvPr/>
        </p:nvSpPr>
        <p:spPr bwMode="auto">
          <a:xfrm>
            <a:off x="9525000" y="2515063"/>
            <a:ext cx="381000" cy="304800"/>
          </a:xfrm>
          <a:prstGeom prst="ellipse">
            <a:avLst/>
          </a:prstGeom>
          <a:solidFill>
            <a:schemeClr val="bg1"/>
          </a:solidFill>
          <a:ln w="28575">
            <a:solidFill>
              <a:srgbClr val="339933"/>
            </a:solidFill>
            <a:round/>
            <a:headEnd/>
            <a:tailEnd/>
          </a:ln>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82000"/>
              </a:lnSpc>
              <a:spcBef>
                <a:spcPct val="0"/>
              </a:spcBef>
              <a:buFont typeface="Times New Roman" panose="02020603050405020304" pitchFamily="18" charset="0"/>
              <a:buNone/>
            </a:pPr>
            <a:r>
              <a:rPr lang="en-US" altLang="en-US" b="0"/>
              <a:t>3</a:t>
            </a:r>
          </a:p>
        </p:txBody>
      </p:sp>
      <p:sp>
        <p:nvSpPr>
          <p:cNvPr id="11275" name="AutoShape 60">
            <a:extLst>
              <a:ext uri="{FF2B5EF4-FFF2-40B4-BE49-F238E27FC236}">
                <a16:creationId xmlns:a16="http://schemas.microsoft.com/office/drawing/2014/main" id="{27440A63-4D2C-4AED-B056-0F05CC33A508}"/>
              </a:ext>
            </a:extLst>
          </p:cNvPr>
          <p:cNvSpPr>
            <a:spLocks noChangeArrowheads="1"/>
          </p:cNvSpPr>
          <p:nvPr/>
        </p:nvSpPr>
        <p:spPr bwMode="auto">
          <a:xfrm rot="19347810">
            <a:off x="8175625" y="3562813"/>
            <a:ext cx="304800" cy="533400"/>
          </a:xfrm>
          <a:prstGeom prst="upArrow">
            <a:avLst>
              <a:gd name="adj1" fmla="val 25148"/>
              <a:gd name="adj2" fmla="val 98178"/>
            </a:avLst>
          </a:prstGeom>
          <a:solidFill>
            <a:srgbClr val="FF9900"/>
          </a:solidFill>
          <a:ln w="9525">
            <a:solidFill>
              <a:schemeClr val="tx1"/>
            </a:solidFill>
            <a:miter lim="800000"/>
            <a:headEnd/>
            <a:tailEnd/>
          </a:ln>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82000"/>
              </a:lnSpc>
              <a:spcBef>
                <a:spcPct val="0"/>
              </a:spcBef>
              <a:buFont typeface="Times New Roman" panose="02020603050405020304" pitchFamily="18" charset="0"/>
              <a:buNone/>
            </a:pPr>
            <a:endParaRPr lang="en-US" altLang="en-US" b="0">
              <a:solidFill>
                <a:schemeClr val="bg1"/>
              </a:solidFill>
            </a:endParaRPr>
          </a:p>
        </p:txBody>
      </p:sp>
      <p:sp>
        <p:nvSpPr>
          <p:cNvPr id="11276" name="Oval 62">
            <a:extLst>
              <a:ext uri="{FF2B5EF4-FFF2-40B4-BE49-F238E27FC236}">
                <a16:creationId xmlns:a16="http://schemas.microsoft.com/office/drawing/2014/main" id="{D3536211-4FFD-4A30-AF86-3F4E58DAD4CC}"/>
              </a:ext>
            </a:extLst>
          </p:cNvPr>
          <p:cNvSpPr>
            <a:spLocks noChangeArrowheads="1"/>
          </p:cNvSpPr>
          <p:nvPr/>
        </p:nvSpPr>
        <p:spPr bwMode="auto">
          <a:xfrm>
            <a:off x="8083550" y="4039063"/>
            <a:ext cx="381000" cy="304800"/>
          </a:xfrm>
          <a:prstGeom prst="ellipse">
            <a:avLst/>
          </a:prstGeom>
          <a:solidFill>
            <a:schemeClr val="bg1"/>
          </a:solidFill>
          <a:ln w="28575">
            <a:solidFill>
              <a:srgbClr val="FF9900"/>
            </a:solidFill>
            <a:round/>
            <a:headEnd/>
            <a:tailEnd/>
          </a:ln>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82000"/>
              </a:lnSpc>
              <a:spcBef>
                <a:spcPct val="0"/>
              </a:spcBef>
              <a:buFont typeface="Times New Roman" panose="02020603050405020304" pitchFamily="18" charset="0"/>
              <a:buNone/>
            </a:pPr>
            <a:r>
              <a:rPr lang="en-US" altLang="en-US" b="0"/>
              <a:t>4</a:t>
            </a:r>
          </a:p>
        </p:txBody>
      </p:sp>
      <p:sp>
        <p:nvSpPr>
          <p:cNvPr id="11277" name="Oval 11">
            <a:extLst>
              <a:ext uri="{FF2B5EF4-FFF2-40B4-BE49-F238E27FC236}">
                <a16:creationId xmlns:a16="http://schemas.microsoft.com/office/drawing/2014/main" id="{7BAB1257-A8C4-407F-87A0-AE7DF4B7E798}"/>
              </a:ext>
            </a:extLst>
          </p:cNvPr>
          <p:cNvSpPr>
            <a:spLocks noChangeArrowheads="1"/>
          </p:cNvSpPr>
          <p:nvPr/>
        </p:nvSpPr>
        <p:spPr bwMode="auto">
          <a:xfrm>
            <a:off x="1905000" y="3277063"/>
            <a:ext cx="381000" cy="304800"/>
          </a:xfrm>
          <a:prstGeom prst="ellipse">
            <a:avLst/>
          </a:prstGeom>
          <a:solidFill>
            <a:schemeClr val="bg1"/>
          </a:solidFill>
          <a:ln w="28575">
            <a:solidFill>
              <a:srgbClr val="339933"/>
            </a:solidFill>
            <a:round/>
            <a:headEnd/>
            <a:tailEnd/>
          </a:ln>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82000"/>
              </a:lnSpc>
              <a:spcBef>
                <a:spcPct val="0"/>
              </a:spcBef>
              <a:buFont typeface="Times New Roman" panose="02020603050405020304" pitchFamily="18" charset="0"/>
              <a:buNone/>
            </a:pPr>
            <a:r>
              <a:rPr lang="en-US" altLang="en-US" b="0"/>
              <a:t>3</a:t>
            </a:r>
          </a:p>
        </p:txBody>
      </p:sp>
      <p:sp>
        <p:nvSpPr>
          <p:cNvPr id="11278" name="Oval 62">
            <a:extLst>
              <a:ext uri="{FF2B5EF4-FFF2-40B4-BE49-F238E27FC236}">
                <a16:creationId xmlns:a16="http://schemas.microsoft.com/office/drawing/2014/main" id="{3B6E7333-8F8E-4C47-A3E7-6B692A28EACE}"/>
              </a:ext>
            </a:extLst>
          </p:cNvPr>
          <p:cNvSpPr>
            <a:spLocks noChangeArrowheads="1"/>
          </p:cNvSpPr>
          <p:nvPr/>
        </p:nvSpPr>
        <p:spPr bwMode="auto">
          <a:xfrm>
            <a:off x="1905000" y="3734263"/>
            <a:ext cx="381000" cy="304800"/>
          </a:xfrm>
          <a:prstGeom prst="ellipse">
            <a:avLst/>
          </a:prstGeom>
          <a:solidFill>
            <a:schemeClr val="bg1"/>
          </a:solidFill>
          <a:ln w="28575">
            <a:solidFill>
              <a:srgbClr val="FF9900"/>
            </a:solidFill>
            <a:round/>
            <a:headEnd/>
            <a:tailEnd/>
          </a:ln>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82000"/>
              </a:lnSpc>
              <a:spcBef>
                <a:spcPct val="0"/>
              </a:spcBef>
              <a:buFont typeface="Times New Roman" panose="02020603050405020304" pitchFamily="18" charset="0"/>
              <a:buNone/>
            </a:pPr>
            <a:r>
              <a:rPr lang="en-US" altLang="en-US" b="0"/>
              <a:t>4</a:t>
            </a:r>
          </a:p>
        </p:txBody>
      </p:sp>
      <p:sp>
        <p:nvSpPr>
          <p:cNvPr id="20" name="TextBox 19">
            <a:extLst>
              <a:ext uri="{FF2B5EF4-FFF2-40B4-BE49-F238E27FC236}">
                <a16:creationId xmlns:a16="http://schemas.microsoft.com/office/drawing/2014/main" id="{904C563E-06C3-4BCB-A2EE-2B3B249CA9A6}"/>
              </a:ext>
            </a:extLst>
          </p:cNvPr>
          <p:cNvSpPr txBox="1"/>
          <p:nvPr/>
        </p:nvSpPr>
        <p:spPr>
          <a:xfrm>
            <a:off x="2324100" y="2743664"/>
            <a:ext cx="3048000" cy="307777"/>
          </a:xfrm>
          <a:prstGeom prst="rect">
            <a:avLst/>
          </a:prstGeom>
          <a:noFill/>
        </p:spPr>
        <p:txBody>
          <a:bodyPr>
            <a:spAutoFit/>
          </a:bodyPr>
          <a:lstStyle/>
          <a:p>
            <a:pPr>
              <a:buClr>
                <a:srgbClr val="000000"/>
              </a:buClr>
              <a:buSzPct val="100000"/>
              <a:buFont typeface="Times New Roman" charset="0"/>
              <a:buNone/>
              <a:defRPr/>
            </a:pPr>
            <a:r>
              <a:rPr lang="en-US" sz="1400" dirty="0">
                <a:solidFill>
                  <a:srgbClr val="000000"/>
                </a:solidFill>
                <a:latin typeface="+mj-lt"/>
                <a:ea typeface="ＭＳ Ｐゴシック" charset="0"/>
              </a:rPr>
              <a:t>Click on Advanced Settings</a:t>
            </a:r>
          </a:p>
        </p:txBody>
      </p:sp>
      <p:sp>
        <p:nvSpPr>
          <p:cNvPr id="21" name="TextBox 20">
            <a:extLst>
              <a:ext uri="{FF2B5EF4-FFF2-40B4-BE49-F238E27FC236}">
                <a16:creationId xmlns:a16="http://schemas.microsoft.com/office/drawing/2014/main" id="{3349C663-C44D-4264-8632-39689B34E499}"/>
              </a:ext>
            </a:extLst>
          </p:cNvPr>
          <p:cNvSpPr txBox="1"/>
          <p:nvPr/>
        </p:nvSpPr>
        <p:spPr>
          <a:xfrm>
            <a:off x="2333625" y="3221502"/>
            <a:ext cx="3048000" cy="307777"/>
          </a:xfrm>
          <a:prstGeom prst="rect">
            <a:avLst/>
          </a:prstGeom>
          <a:noFill/>
        </p:spPr>
        <p:txBody>
          <a:bodyPr>
            <a:spAutoFit/>
          </a:bodyPr>
          <a:lstStyle/>
          <a:p>
            <a:pPr>
              <a:buClr>
                <a:srgbClr val="000000"/>
              </a:buClr>
              <a:buSzPct val="100000"/>
              <a:buFont typeface="Times New Roman" charset="0"/>
              <a:buNone/>
              <a:defRPr/>
            </a:pPr>
            <a:r>
              <a:rPr lang="en-US" sz="1400" dirty="0">
                <a:solidFill>
                  <a:srgbClr val="000000"/>
                </a:solidFill>
                <a:latin typeface="+mj-lt"/>
                <a:ea typeface="ＭＳ Ｐゴシック" charset="0"/>
              </a:rPr>
              <a:t>Select the Parallel Tab</a:t>
            </a:r>
          </a:p>
        </p:txBody>
      </p:sp>
      <p:sp>
        <p:nvSpPr>
          <p:cNvPr id="22" name="TextBox 21">
            <a:extLst>
              <a:ext uri="{FF2B5EF4-FFF2-40B4-BE49-F238E27FC236}">
                <a16:creationId xmlns:a16="http://schemas.microsoft.com/office/drawing/2014/main" id="{07612CF6-93BD-41AD-9FAC-D9A38BC65CFC}"/>
              </a:ext>
            </a:extLst>
          </p:cNvPr>
          <p:cNvSpPr txBox="1"/>
          <p:nvPr/>
        </p:nvSpPr>
        <p:spPr>
          <a:xfrm>
            <a:off x="2333626" y="3669177"/>
            <a:ext cx="4905375" cy="307777"/>
          </a:xfrm>
          <a:prstGeom prst="rect">
            <a:avLst/>
          </a:prstGeom>
          <a:noFill/>
        </p:spPr>
        <p:txBody>
          <a:bodyPr>
            <a:spAutoFit/>
          </a:bodyPr>
          <a:lstStyle/>
          <a:p>
            <a:pPr>
              <a:buClr>
                <a:srgbClr val="000000"/>
              </a:buClr>
              <a:buSzPct val="100000"/>
              <a:buFont typeface="Times New Roman" charset="0"/>
              <a:buNone/>
              <a:defRPr/>
            </a:pPr>
            <a:r>
              <a:rPr lang="en-US" sz="1400" dirty="0">
                <a:solidFill>
                  <a:srgbClr val="000000"/>
                </a:solidFill>
                <a:latin typeface="+mj-lt"/>
                <a:ea typeface="ＭＳ Ｐゴシック" charset="0"/>
              </a:rPr>
              <a:t>Unselect the option to Combine Parallel Files</a:t>
            </a:r>
          </a:p>
        </p:txBody>
      </p:sp>
      <p:sp>
        <p:nvSpPr>
          <p:cNvPr id="23" name="TextBox 22">
            <a:extLst>
              <a:ext uri="{FF2B5EF4-FFF2-40B4-BE49-F238E27FC236}">
                <a16:creationId xmlns:a16="http://schemas.microsoft.com/office/drawing/2014/main" id="{8EF552BC-BD40-448C-8230-E4C85EF926FC}"/>
              </a:ext>
            </a:extLst>
          </p:cNvPr>
          <p:cNvSpPr txBox="1"/>
          <p:nvPr/>
        </p:nvSpPr>
        <p:spPr>
          <a:xfrm>
            <a:off x="2311214" y="4147830"/>
            <a:ext cx="4905375" cy="307777"/>
          </a:xfrm>
          <a:prstGeom prst="rect">
            <a:avLst/>
          </a:prstGeom>
          <a:noFill/>
        </p:spPr>
        <p:txBody>
          <a:bodyPr>
            <a:spAutoFit/>
          </a:bodyPr>
          <a:lstStyle/>
          <a:p>
            <a:pPr>
              <a:buClr>
                <a:srgbClr val="000000"/>
              </a:buClr>
              <a:buSzPct val="100000"/>
              <a:buFont typeface="Times New Roman" charset="0"/>
              <a:buNone/>
              <a:defRPr/>
            </a:pPr>
            <a:r>
              <a:rPr lang="en-US" sz="1400" dirty="0">
                <a:solidFill>
                  <a:srgbClr val="000000"/>
                </a:solidFill>
                <a:latin typeface="+mj-lt"/>
                <a:ea typeface="ＭＳ Ｐゴシック" charset="0"/>
              </a:rPr>
              <a:t>Click the Mesh Button</a:t>
            </a:r>
          </a:p>
        </p:txBody>
      </p:sp>
      <p:sp>
        <p:nvSpPr>
          <p:cNvPr id="24" name="TextBox 23">
            <a:extLst>
              <a:ext uri="{FF2B5EF4-FFF2-40B4-BE49-F238E27FC236}">
                <a16:creationId xmlns:a16="http://schemas.microsoft.com/office/drawing/2014/main" id="{77A5F8C4-A67A-4572-99EF-6896AFD77D77}"/>
              </a:ext>
            </a:extLst>
          </p:cNvPr>
          <p:cNvSpPr txBox="1"/>
          <p:nvPr/>
        </p:nvSpPr>
        <p:spPr>
          <a:xfrm>
            <a:off x="2362200" y="2057863"/>
            <a:ext cx="5029200" cy="523220"/>
          </a:xfrm>
          <a:prstGeom prst="rect">
            <a:avLst/>
          </a:prstGeom>
          <a:noFill/>
        </p:spPr>
        <p:txBody>
          <a:bodyPr>
            <a:spAutoFit/>
          </a:bodyPr>
          <a:lstStyle/>
          <a:p>
            <a:pPr>
              <a:buClr>
                <a:srgbClr val="000000"/>
              </a:buClr>
              <a:buSzPct val="100000"/>
              <a:buFont typeface="Times New Roman" charset="0"/>
              <a:buNone/>
              <a:defRPr/>
            </a:pPr>
            <a:r>
              <a:rPr lang="en-US" sz="1400" dirty="0">
                <a:solidFill>
                  <a:srgbClr val="000000"/>
                </a:solidFill>
                <a:latin typeface="+mj-lt"/>
                <a:ea typeface="ＭＳ Ｐゴシック" charset="0"/>
              </a:rPr>
              <a:t>First, delete the current mesh by typing </a:t>
            </a:r>
            <a:r>
              <a:rPr lang="en-US" sz="1400" b="1" dirty="0">
                <a:solidFill>
                  <a:srgbClr val="000000"/>
                </a:solidFill>
                <a:latin typeface="+mj-lt"/>
                <a:ea typeface="ＭＳ Ｐゴシック" charset="0"/>
              </a:rPr>
              <a:t>Delete Mesh</a:t>
            </a:r>
            <a:r>
              <a:rPr lang="en-US" sz="1400" dirty="0">
                <a:solidFill>
                  <a:srgbClr val="000000"/>
                </a:solidFill>
                <a:latin typeface="+mj-lt"/>
                <a:ea typeface="ＭＳ Ｐゴシック" charset="0"/>
              </a:rPr>
              <a:t> in the Command Line Window</a:t>
            </a:r>
          </a:p>
        </p:txBody>
      </p:sp>
      <p:sp>
        <p:nvSpPr>
          <p:cNvPr id="11284" name="Oval 56">
            <a:extLst>
              <a:ext uri="{FF2B5EF4-FFF2-40B4-BE49-F238E27FC236}">
                <a16:creationId xmlns:a16="http://schemas.microsoft.com/office/drawing/2014/main" id="{894FC2E0-022C-4608-AABA-FDF5B2F812CB}"/>
              </a:ext>
            </a:extLst>
          </p:cNvPr>
          <p:cNvSpPr>
            <a:spLocks noChangeArrowheads="1"/>
          </p:cNvSpPr>
          <p:nvPr/>
        </p:nvSpPr>
        <p:spPr bwMode="auto">
          <a:xfrm>
            <a:off x="1905000" y="4191463"/>
            <a:ext cx="381000" cy="304800"/>
          </a:xfrm>
          <a:prstGeom prst="ellipse">
            <a:avLst/>
          </a:prstGeom>
          <a:noFill/>
          <a:ln w="28575">
            <a:solidFill>
              <a:srgbClr val="FF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82000"/>
              </a:lnSpc>
              <a:spcBef>
                <a:spcPct val="0"/>
              </a:spcBef>
              <a:buFont typeface="Times New Roman" panose="02020603050405020304" pitchFamily="18" charset="0"/>
              <a:buNone/>
            </a:pPr>
            <a:r>
              <a:rPr lang="en-US" altLang="en-US" b="0"/>
              <a:t>5</a:t>
            </a:r>
          </a:p>
        </p:txBody>
      </p:sp>
      <p:sp>
        <p:nvSpPr>
          <p:cNvPr id="26" name="TextBox 25">
            <a:extLst>
              <a:ext uri="{FF2B5EF4-FFF2-40B4-BE49-F238E27FC236}">
                <a16:creationId xmlns:a16="http://schemas.microsoft.com/office/drawing/2014/main" id="{A0717D0B-C180-439D-8BB1-17DE38EF6098}"/>
              </a:ext>
            </a:extLst>
          </p:cNvPr>
          <p:cNvSpPr txBox="1"/>
          <p:nvPr/>
        </p:nvSpPr>
        <p:spPr>
          <a:xfrm>
            <a:off x="1905000" y="5486863"/>
            <a:ext cx="5410200" cy="923330"/>
          </a:xfrm>
          <a:prstGeom prst="rect">
            <a:avLst/>
          </a:prstGeom>
          <a:noFill/>
        </p:spPr>
        <p:txBody>
          <a:bodyPr>
            <a:spAutoFit/>
          </a:bodyPr>
          <a:lstStyle/>
          <a:p>
            <a:pPr>
              <a:buClr>
                <a:srgbClr val="000000"/>
              </a:buClr>
              <a:buSzPct val="100000"/>
              <a:buFont typeface="Times New Roman" charset="0"/>
              <a:buNone/>
              <a:defRPr/>
            </a:pPr>
            <a:r>
              <a:rPr lang="en-US" dirty="0">
                <a:solidFill>
                  <a:srgbClr val="000000"/>
                </a:solidFill>
                <a:latin typeface="+mj-lt"/>
                <a:ea typeface="ＭＳ Ｐゴシック" charset="0"/>
              </a:rPr>
              <a:t>In this case we have generated 4 separate meshes.  One mesh from each processor</a:t>
            </a:r>
          </a:p>
        </p:txBody>
      </p:sp>
      <p:sp>
        <p:nvSpPr>
          <p:cNvPr id="11286" name="Oval 57">
            <a:extLst>
              <a:ext uri="{FF2B5EF4-FFF2-40B4-BE49-F238E27FC236}">
                <a16:creationId xmlns:a16="http://schemas.microsoft.com/office/drawing/2014/main" id="{50EBFF81-D9D1-4129-8BC3-067EAE0AFEC3}"/>
              </a:ext>
            </a:extLst>
          </p:cNvPr>
          <p:cNvSpPr>
            <a:spLocks noChangeArrowheads="1"/>
          </p:cNvSpPr>
          <p:nvPr/>
        </p:nvSpPr>
        <p:spPr bwMode="auto">
          <a:xfrm>
            <a:off x="1905000" y="4629613"/>
            <a:ext cx="381000" cy="304800"/>
          </a:xfrm>
          <a:prstGeom prst="ellipse">
            <a:avLst/>
          </a:prstGeom>
          <a:solidFill>
            <a:schemeClr val="bg1"/>
          </a:solidFill>
          <a:ln w="28575">
            <a:solidFill>
              <a:srgbClr val="996600"/>
            </a:solidFill>
            <a:round/>
            <a:headEnd/>
            <a:tailEnd/>
          </a:ln>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82000"/>
              </a:lnSpc>
              <a:spcBef>
                <a:spcPct val="0"/>
              </a:spcBef>
              <a:buFont typeface="Times New Roman" panose="02020603050405020304" pitchFamily="18" charset="0"/>
              <a:buNone/>
            </a:pPr>
            <a:r>
              <a:rPr lang="en-US" altLang="en-US" b="0"/>
              <a:t>6</a:t>
            </a:r>
          </a:p>
        </p:txBody>
      </p:sp>
      <p:sp>
        <p:nvSpPr>
          <p:cNvPr id="11287" name="Text Box 13">
            <a:extLst>
              <a:ext uri="{FF2B5EF4-FFF2-40B4-BE49-F238E27FC236}">
                <a16:creationId xmlns:a16="http://schemas.microsoft.com/office/drawing/2014/main" id="{8164246D-264D-475A-AB0A-60CB10B3A329}"/>
              </a:ext>
            </a:extLst>
          </p:cNvPr>
          <p:cNvSpPr txBox="1">
            <a:spLocks noChangeArrowheads="1"/>
          </p:cNvSpPr>
          <p:nvPr/>
        </p:nvSpPr>
        <p:spPr bwMode="auto">
          <a:xfrm>
            <a:off x="2324100" y="4574051"/>
            <a:ext cx="449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100000"/>
              </a:lnSpc>
              <a:spcBef>
                <a:spcPct val="0"/>
              </a:spcBef>
              <a:buFont typeface="Times New Roman" panose="02020603050405020304" pitchFamily="18" charset="0"/>
              <a:buNone/>
            </a:pPr>
            <a:r>
              <a:rPr lang="en-US" altLang="en-US" sz="1400" b="0" dirty="0"/>
              <a:t>In Command Window issue the command</a:t>
            </a:r>
          </a:p>
          <a:p>
            <a:pPr>
              <a:lnSpc>
                <a:spcPct val="100000"/>
              </a:lnSpc>
              <a:spcBef>
                <a:spcPct val="0"/>
              </a:spcBef>
              <a:buFont typeface="Times New Roman" panose="02020603050405020304" pitchFamily="18" charset="0"/>
              <a:buNone/>
            </a:pPr>
            <a:r>
              <a:rPr lang="en-US" altLang="en-US" sz="1400" dirty="0"/>
              <a:t>Draw Block All</a:t>
            </a:r>
          </a:p>
        </p:txBody>
      </p:sp>
      <p:sp>
        <p:nvSpPr>
          <p:cNvPr id="11288" name="AutoShape 64">
            <a:extLst>
              <a:ext uri="{FF2B5EF4-FFF2-40B4-BE49-F238E27FC236}">
                <a16:creationId xmlns:a16="http://schemas.microsoft.com/office/drawing/2014/main" id="{9C4887FA-8D55-484F-BF12-02279CF79A20}"/>
              </a:ext>
            </a:extLst>
          </p:cNvPr>
          <p:cNvSpPr>
            <a:spLocks noChangeArrowheads="1"/>
          </p:cNvSpPr>
          <p:nvPr/>
        </p:nvSpPr>
        <p:spPr bwMode="auto">
          <a:xfrm rot="19347810">
            <a:off x="9883775" y="6439363"/>
            <a:ext cx="304800" cy="533400"/>
          </a:xfrm>
          <a:prstGeom prst="upArrow">
            <a:avLst>
              <a:gd name="adj1" fmla="val 25148"/>
              <a:gd name="adj2" fmla="val 98178"/>
            </a:avLst>
          </a:prstGeom>
          <a:solidFill>
            <a:srgbClr val="FF00FF"/>
          </a:solidFill>
          <a:ln w="9525">
            <a:solidFill>
              <a:schemeClr val="tx1"/>
            </a:solidFill>
            <a:miter lim="800000"/>
            <a:headEnd/>
            <a:tailEnd/>
          </a:ln>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82000"/>
              </a:lnSpc>
              <a:spcBef>
                <a:spcPct val="0"/>
              </a:spcBef>
              <a:buFont typeface="Times New Roman" panose="02020603050405020304" pitchFamily="18" charset="0"/>
              <a:buNone/>
            </a:pPr>
            <a:endParaRPr lang="en-US" altLang="en-US" b="0">
              <a:solidFill>
                <a:schemeClr val="bg1"/>
              </a:solidFill>
            </a:endParaRPr>
          </a:p>
        </p:txBody>
      </p:sp>
      <p:sp>
        <p:nvSpPr>
          <p:cNvPr id="11289" name="Oval 56">
            <a:extLst>
              <a:ext uri="{FF2B5EF4-FFF2-40B4-BE49-F238E27FC236}">
                <a16:creationId xmlns:a16="http://schemas.microsoft.com/office/drawing/2014/main" id="{7DFEA79D-A69D-470E-800A-2783EFC0CD57}"/>
              </a:ext>
            </a:extLst>
          </p:cNvPr>
          <p:cNvSpPr>
            <a:spLocks noChangeArrowheads="1"/>
          </p:cNvSpPr>
          <p:nvPr/>
        </p:nvSpPr>
        <p:spPr bwMode="auto">
          <a:xfrm>
            <a:off x="10134600" y="6477463"/>
            <a:ext cx="381000" cy="304800"/>
          </a:xfrm>
          <a:prstGeom prst="ellipse">
            <a:avLst/>
          </a:prstGeom>
          <a:solidFill>
            <a:schemeClr val="bg1"/>
          </a:solidFill>
          <a:ln w="28575">
            <a:solidFill>
              <a:srgbClr val="FF33CC"/>
            </a:solidFill>
            <a:round/>
            <a:headEnd/>
            <a:tailEnd/>
          </a:ln>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82000"/>
              </a:lnSpc>
              <a:spcBef>
                <a:spcPct val="0"/>
              </a:spcBef>
              <a:buFont typeface="Times New Roman" panose="02020603050405020304" pitchFamily="18" charset="0"/>
              <a:buNone/>
            </a:pPr>
            <a:r>
              <a:rPr lang="en-US" altLang="en-US" b="0"/>
              <a:t>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F6935BDA-077E-4847-BFBD-DC29457830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62"/>
          <a:stretch>
            <a:fillRect/>
          </a:stretch>
        </p:blipFill>
        <p:spPr bwMode="auto">
          <a:xfrm>
            <a:off x="1612901" y="1339851"/>
            <a:ext cx="2849563" cy="360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1">
            <a:extLst>
              <a:ext uri="{FF2B5EF4-FFF2-40B4-BE49-F238E27FC236}">
                <a16:creationId xmlns:a16="http://schemas.microsoft.com/office/drawing/2014/main" id="{2A1CF705-66B0-49DD-ACC6-52B4436A8C1E}"/>
              </a:ext>
            </a:extLst>
          </p:cNvPr>
          <p:cNvSpPr>
            <a:spLocks noGrp="1" noChangeArrowheads="1"/>
          </p:cNvSpPr>
          <p:nvPr>
            <p:ph type="title" idx="4294967295"/>
          </p:nvPr>
        </p:nvSpPr>
        <p:spPr>
          <a:xfrm>
            <a:off x="1524001" y="547109"/>
            <a:ext cx="6784975" cy="849313"/>
          </a:xfrm>
        </p:spPr>
        <p:txBody>
          <a:bodyPr>
            <a:normAutofit fontScale="90000"/>
          </a:bodyPr>
          <a:lstStyle/>
          <a:p>
            <a:r>
              <a:rPr lang="en-US" altLang="en-US" dirty="0"/>
              <a:t>Example 2. Sculpt Application</a:t>
            </a:r>
          </a:p>
        </p:txBody>
      </p:sp>
      <p:sp>
        <p:nvSpPr>
          <p:cNvPr id="5" name="TextBox 4">
            <a:extLst>
              <a:ext uri="{FF2B5EF4-FFF2-40B4-BE49-F238E27FC236}">
                <a16:creationId xmlns:a16="http://schemas.microsoft.com/office/drawing/2014/main" id="{5E9EDAEE-386C-40D0-8D44-650B9B209948}"/>
              </a:ext>
            </a:extLst>
          </p:cNvPr>
          <p:cNvSpPr txBox="1"/>
          <p:nvPr/>
        </p:nvSpPr>
        <p:spPr>
          <a:xfrm>
            <a:off x="4724400" y="1671638"/>
            <a:ext cx="5410200" cy="307777"/>
          </a:xfrm>
          <a:prstGeom prst="rect">
            <a:avLst/>
          </a:prstGeom>
          <a:noFill/>
        </p:spPr>
        <p:txBody>
          <a:bodyPr>
            <a:spAutoFit/>
          </a:bodyPr>
          <a:lstStyle/>
          <a:p>
            <a:pPr>
              <a:buClr>
                <a:srgbClr val="000000"/>
              </a:buClr>
              <a:buSzPct val="100000"/>
              <a:buFont typeface="Times New Roman" charset="0"/>
              <a:buNone/>
              <a:defRPr/>
            </a:pPr>
            <a:r>
              <a:rPr lang="en-US" sz="1400" dirty="0">
                <a:solidFill>
                  <a:srgbClr val="000000"/>
                </a:solidFill>
                <a:latin typeface="+mj-lt"/>
                <a:ea typeface="ＭＳ Ｐゴシック" charset="0"/>
              </a:rPr>
              <a:t>Observe the Tree View in the Power Tools Window</a:t>
            </a:r>
          </a:p>
        </p:txBody>
      </p:sp>
      <p:sp>
        <p:nvSpPr>
          <p:cNvPr id="12293" name="AutoShape 69">
            <a:extLst>
              <a:ext uri="{FF2B5EF4-FFF2-40B4-BE49-F238E27FC236}">
                <a16:creationId xmlns:a16="http://schemas.microsoft.com/office/drawing/2014/main" id="{C810061D-E8E9-4AE7-95A4-F825369C40C6}"/>
              </a:ext>
            </a:extLst>
          </p:cNvPr>
          <p:cNvSpPr>
            <a:spLocks noChangeArrowheads="1"/>
          </p:cNvSpPr>
          <p:nvPr/>
        </p:nvSpPr>
        <p:spPr bwMode="auto">
          <a:xfrm rot="19347810">
            <a:off x="3298825" y="2243137"/>
            <a:ext cx="304800" cy="533400"/>
          </a:xfrm>
          <a:prstGeom prst="upArrow">
            <a:avLst>
              <a:gd name="adj1" fmla="val 25148"/>
              <a:gd name="adj2" fmla="val 98178"/>
            </a:avLst>
          </a:prstGeom>
          <a:solidFill>
            <a:srgbClr val="CC3300"/>
          </a:solidFill>
          <a:ln w="9525">
            <a:solidFill>
              <a:schemeClr val="tx1"/>
            </a:solidFill>
            <a:miter lim="800000"/>
            <a:headEnd/>
            <a:tailEnd/>
          </a:ln>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82000"/>
              </a:lnSpc>
              <a:spcBef>
                <a:spcPct val="0"/>
              </a:spcBef>
              <a:buFont typeface="Times New Roman" panose="02020603050405020304" pitchFamily="18" charset="0"/>
              <a:buNone/>
            </a:pPr>
            <a:endParaRPr lang="en-US" altLang="en-US" b="0"/>
          </a:p>
        </p:txBody>
      </p:sp>
      <p:sp>
        <p:nvSpPr>
          <p:cNvPr id="12294" name="Oval 70">
            <a:extLst>
              <a:ext uri="{FF2B5EF4-FFF2-40B4-BE49-F238E27FC236}">
                <a16:creationId xmlns:a16="http://schemas.microsoft.com/office/drawing/2014/main" id="{BCD188AF-56CA-477A-AB0D-3B6A7AE8CC6D}"/>
              </a:ext>
            </a:extLst>
          </p:cNvPr>
          <p:cNvSpPr>
            <a:spLocks noChangeArrowheads="1"/>
          </p:cNvSpPr>
          <p:nvPr/>
        </p:nvSpPr>
        <p:spPr bwMode="auto">
          <a:xfrm>
            <a:off x="3657600" y="2433637"/>
            <a:ext cx="381000" cy="304800"/>
          </a:xfrm>
          <a:prstGeom prst="ellipse">
            <a:avLst/>
          </a:prstGeom>
          <a:solidFill>
            <a:schemeClr val="bg1"/>
          </a:solidFill>
          <a:ln w="28575">
            <a:solidFill>
              <a:srgbClr val="CC3300"/>
            </a:solidFill>
            <a:round/>
            <a:headEnd/>
            <a:tailEnd/>
          </a:ln>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82000"/>
              </a:lnSpc>
              <a:spcBef>
                <a:spcPct val="0"/>
              </a:spcBef>
              <a:buFont typeface="Times New Roman" panose="02020603050405020304" pitchFamily="18" charset="0"/>
              <a:buNone/>
            </a:pPr>
            <a:r>
              <a:rPr lang="en-US" altLang="en-US" b="0"/>
              <a:t>7</a:t>
            </a:r>
          </a:p>
        </p:txBody>
      </p:sp>
      <p:sp>
        <p:nvSpPr>
          <p:cNvPr id="12295" name="Oval 70">
            <a:extLst>
              <a:ext uri="{FF2B5EF4-FFF2-40B4-BE49-F238E27FC236}">
                <a16:creationId xmlns:a16="http://schemas.microsoft.com/office/drawing/2014/main" id="{C10C91CC-0A93-4F87-9AF0-B6F4DA389703}"/>
              </a:ext>
            </a:extLst>
          </p:cNvPr>
          <p:cNvSpPr>
            <a:spLocks noChangeArrowheads="1"/>
          </p:cNvSpPr>
          <p:nvPr/>
        </p:nvSpPr>
        <p:spPr bwMode="auto">
          <a:xfrm>
            <a:off x="4648200" y="2128837"/>
            <a:ext cx="381000" cy="304800"/>
          </a:xfrm>
          <a:prstGeom prst="ellipse">
            <a:avLst/>
          </a:prstGeom>
          <a:solidFill>
            <a:schemeClr val="bg1"/>
          </a:solidFill>
          <a:ln w="28575">
            <a:solidFill>
              <a:srgbClr val="CC3300"/>
            </a:solidFill>
            <a:round/>
            <a:headEnd/>
            <a:tailEnd/>
          </a:ln>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82000"/>
              </a:lnSpc>
              <a:spcBef>
                <a:spcPct val="0"/>
              </a:spcBef>
              <a:buFont typeface="Times New Roman" panose="02020603050405020304" pitchFamily="18" charset="0"/>
              <a:buNone/>
            </a:pPr>
            <a:r>
              <a:rPr lang="en-US" altLang="en-US" b="0"/>
              <a:t>7</a:t>
            </a:r>
          </a:p>
        </p:txBody>
      </p:sp>
      <p:sp>
        <p:nvSpPr>
          <p:cNvPr id="9" name="TextBox 8">
            <a:extLst>
              <a:ext uri="{FF2B5EF4-FFF2-40B4-BE49-F238E27FC236}">
                <a16:creationId xmlns:a16="http://schemas.microsoft.com/office/drawing/2014/main" id="{101E8CCA-EA04-447F-B6C9-9B0431B60FC1}"/>
              </a:ext>
            </a:extLst>
          </p:cNvPr>
          <p:cNvSpPr txBox="1"/>
          <p:nvPr/>
        </p:nvSpPr>
        <p:spPr>
          <a:xfrm>
            <a:off x="5105400" y="2052637"/>
            <a:ext cx="5029200" cy="523220"/>
          </a:xfrm>
          <a:prstGeom prst="rect">
            <a:avLst/>
          </a:prstGeom>
          <a:noFill/>
        </p:spPr>
        <p:txBody>
          <a:bodyPr>
            <a:spAutoFit/>
          </a:bodyPr>
          <a:lstStyle/>
          <a:p>
            <a:pPr>
              <a:buClr>
                <a:srgbClr val="000000"/>
              </a:buClr>
              <a:buSzPct val="100000"/>
              <a:buFont typeface="Times New Roman" charset="0"/>
              <a:buNone/>
              <a:defRPr/>
            </a:pPr>
            <a:r>
              <a:rPr lang="en-US" sz="1400" dirty="0">
                <a:solidFill>
                  <a:srgbClr val="000000"/>
                </a:solidFill>
                <a:latin typeface="+mj-lt"/>
                <a:ea typeface="ＭＳ Ｐゴシック" charset="0"/>
              </a:rPr>
              <a:t>Select the Groups to reveal the current groups in Cubit</a:t>
            </a:r>
          </a:p>
        </p:txBody>
      </p:sp>
      <p:sp>
        <p:nvSpPr>
          <p:cNvPr id="12297" name="TextBox 9">
            <a:extLst>
              <a:ext uri="{FF2B5EF4-FFF2-40B4-BE49-F238E27FC236}">
                <a16:creationId xmlns:a16="http://schemas.microsoft.com/office/drawing/2014/main" id="{FCD65681-938F-4B36-9A68-BF7EEE8E0491}"/>
              </a:ext>
            </a:extLst>
          </p:cNvPr>
          <p:cNvSpPr txBox="1">
            <a:spLocks noChangeArrowheads="1"/>
          </p:cNvSpPr>
          <p:nvPr/>
        </p:nvSpPr>
        <p:spPr bwMode="auto">
          <a:xfrm>
            <a:off x="4648200" y="2738438"/>
            <a:ext cx="5410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100000"/>
              </a:lnSpc>
              <a:spcBef>
                <a:spcPct val="0"/>
              </a:spcBef>
              <a:buFont typeface="Times New Roman" panose="02020603050405020304" pitchFamily="18" charset="0"/>
              <a:buNone/>
            </a:pPr>
            <a:r>
              <a:rPr lang="en-US" altLang="en-US" sz="1800" b="0"/>
              <a:t>Note that several groups with the base name “</a:t>
            </a:r>
            <a:r>
              <a:rPr lang="en-US" altLang="ja-JP" sz="1800" b="0"/>
              <a:t>free_elements</a:t>
            </a:r>
            <a:r>
              <a:rPr lang="en-US" altLang="en-US" sz="1800" b="0"/>
              <a:t>”</a:t>
            </a:r>
            <a:r>
              <a:rPr lang="en-US" altLang="ja-JP" sz="1800" b="0"/>
              <a:t> are created. </a:t>
            </a:r>
            <a:endParaRPr lang="en-US" altLang="en-US" sz="1800" b="0"/>
          </a:p>
        </p:txBody>
      </p:sp>
      <p:sp>
        <p:nvSpPr>
          <p:cNvPr id="11" name="TextBox 10">
            <a:extLst>
              <a:ext uri="{FF2B5EF4-FFF2-40B4-BE49-F238E27FC236}">
                <a16:creationId xmlns:a16="http://schemas.microsoft.com/office/drawing/2014/main" id="{973B9696-59DE-4465-8844-1BDB14BBA892}"/>
              </a:ext>
            </a:extLst>
          </p:cNvPr>
          <p:cNvSpPr txBox="1"/>
          <p:nvPr/>
        </p:nvSpPr>
        <p:spPr>
          <a:xfrm>
            <a:off x="4648200" y="3424238"/>
            <a:ext cx="5410200" cy="954107"/>
          </a:xfrm>
          <a:prstGeom prst="rect">
            <a:avLst/>
          </a:prstGeom>
          <a:noFill/>
        </p:spPr>
        <p:txBody>
          <a:bodyPr>
            <a:spAutoFit/>
          </a:bodyPr>
          <a:lstStyle/>
          <a:p>
            <a:pPr>
              <a:buClr>
                <a:srgbClr val="000000"/>
              </a:buClr>
              <a:buSzPct val="100000"/>
              <a:buFont typeface="Times New Roman" charset="0"/>
              <a:buNone/>
              <a:defRPr/>
            </a:pPr>
            <a:r>
              <a:rPr lang="en-US" sz="1400" dirty="0">
                <a:solidFill>
                  <a:srgbClr val="000000"/>
                </a:solidFill>
                <a:latin typeface="+mj-lt"/>
                <a:ea typeface="ＭＳ Ｐゴシック" charset="0"/>
              </a:rPr>
              <a:t>Each group represents the set of elements generated on one processor.  Nodes and faces are not shared between groups (because </a:t>
            </a:r>
            <a:r>
              <a:rPr lang="en-US" sz="1400" b="1" dirty="0">
                <a:solidFill>
                  <a:srgbClr val="000000"/>
                </a:solidFill>
                <a:latin typeface="+mj-lt"/>
                <a:ea typeface="ＭＳ Ｐゴシック" charset="0"/>
              </a:rPr>
              <a:t>combine</a:t>
            </a:r>
            <a:r>
              <a:rPr lang="en-US" sz="1400" dirty="0">
                <a:solidFill>
                  <a:srgbClr val="000000"/>
                </a:solidFill>
                <a:latin typeface="+mj-lt"/>
                <a:ea typeface="ＭＳ Ｐゴシック" charset="0"/>
              </a:rPr>
              <a:t> option was not used)</a:t>
            </a:r>
          </a:p>
        </p:txBody>
      </p:sp>
      <p:sp>
        <p:nvSpPr>
          <p:cNvPr id="12299" name="Oval 20">
            <a:extLst>
              <a:ext uri="{FF2B5EF4-FFF2-40B4-BE49-F238E27FC236}">
                <a16:creationId xmlns:a16="http://schemas.microsoft.com/office/drawing/2014/main" id="{08DB6176-F53F-44C3-AD77-6FEC9CC44137}"/>
              </a:ext>
            </a:extLst>
          </p:cNvPr>
          <p:cNvSpPr>
            <a:spLocks noChangeArrowheads="1"/>
          </p:cNvSpPr>
          <p:nvPr/>
        </p:nvSpPr>
        <p:spPr bwMode="auto">
          <a:xfrm>
            <a:off x="4648200" y="4745037"/>
            <a:ext cx="381000" cy="304800"/>
          </a:xfrm>
          <a:prstGeom prst="ellipse">
            <a:avLst/>
          </a:prstGeom>
          <a:solidFill>
            <a:schemeClr val="bg1"/>
          </a:solidFill>
          <a:ln w="28575">
            <a:solidFill>
              <a:srgbClr val="FF0000"/>
            </a:solidFill>
            <a:round/>
            <a:headEnd/>
            <a:tailEnd/>
          </a:ln>
        </p:spPr>
        <p:txBody>
          <a:bodyPr wrap="none" anchor="ct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gn="ctr">
              <a:lnSpc>
                <a:spcPct val="82000"/>
              </a:lnSpc>
              <a:spcBef>
                <a:spcPct val="0"/>
              </a:spcBef>
              <a:buFont typeface="Times New Roman" panose="02020603050405020304" pitchFamily="18" charset="0"/>
              <a:buNone/>
            </a:pPr>
            <a:r>
              <a:rPr lang="en-US" altLang="en-US" b="0"/>
              <a:t>8</a:t>
            </a:r>
          </a:p>
        </p:txBody>
      </p:sp>
      <p:sp>
        <p:nvSpPr>
          <p:cNvPr id="14" name="TextBox 13">
            <a:extLst>
              <a:ext uri="{FF2B5EF4-FFF2-40B4-BE49-F238E27FC236}">
                <a16:creationId xmlns:a16="http://schemas.microsoft.com/office/drawing/2014/main" id="{D22B4A54-80C8-46D5-ADB7-19EC149A4F9B}"/>
              </a:ext>
            </a:extLst>
          </p:cNvPr>
          <p:cNvSpPr txBox="1"/>
          <p:nvPr/>
        </p:nvSpPr>
        <p:spPr>
          <a:xfrm>
            <a:off x="5029200" y="4668837"/>
            <a:ext cx="5410200" cy="1600438"/>
          </a:xfrm>
          <a:prstGeom prst="rect">
            <a:avLst/>
          </a:prstGeom>
          <a:noFill/>
        </p:spPr>
        <p:txBody>
          <a:bodyPr>
            <a:spAutoFit/>
          </a:bodyPr>
          <a:lstStyle/>
          <a:p>
            <a:pPr>
              <a:buClr>
                <a:srgbClr val="000000"/>
              </a:buClr>
              <a:buSzPct val="100000"/>
              <a:buFont typeface="Times New Roman" charset="0"/>
              <a:buNone/>
              <a:defRPr/>
            </a:pPr>
            <a:r>
              <a:rPr lang="en-US" sz="1400" dirty="0">
                <a:solidFill>
                  <a:srgbClr val="000000"/>
                </a:solidFill>
                <a:latin typeface="+mj-lt"/>
                <a:ea typeface="ＭＳ Ｐゴシック" charset="0"/>
              </a:rPr>
              <a:t>Draw each group independently to see the mesh each processor generated.  From the command line use:</a:t>
            </a:r>
          </a:p>
          <a:p>
            <a:pPr>
              <a:buClr>
                <a:srgbClr val="000000"/>
              </a:buClr>
              <a:buSzPct val="100000"/>
              <a:buFont typeface="Times New Roman" charset="0"/>
              <a:buNone/>
              <a:defRPr/>
            </a:pPr>
            <a:r>
              <a:rPr lang="en-US" sz="1400" b="1" dirty="0">
                <a:solidFill>
                  <a:srgbClr val="000000"/>
                </a:solidFill>
                <a:latin typeface="+mj-lt"/>
                <a:ea typeface="ＭＳ Ｐゴシック" charset="0"/>
              </a:rPr>
              <a:t>Draw group 3</a:t>
            </a:r>
          </a:p>
          <a:p>
            <a:pPr>
              <a:buClr>
                <a:srgbClr val="000000"/>
              </a:buClr>
              <a:buSzPct val="100000"/>
              <a:buFont typeface="Times New Roman" charset="0"/>
              <a:buNone/>
              <a:defRPr/>
            </a:pPr>
            <a:r>
              <a:rPr lang="en-US" sz="1400" b="1" dirty="0">
                <a:solidFill>
                  <a:srgbClr val="000000"/>
                </a:solidFill>
                <a:latin typeface="+mj-lt"/>
                <a:ea typeface="ＭＳ Ｐゴシック" charset="0"/>
              </a:rPr>
              <a:t>Draw group 4</a:t>
            </a:r>
          </a:p>
          <a:p>
            <a:pPr>
              <a:buClr>
                <a:srgbClr val="000000"/>
              </a:buClr>
              <a:buSzPct val="100000"/>
              <a:buFont typeface="Times New Roman" charset="0"/>
              <a:buNone/>
              <a:defRPr/>
            </a:pPr>
            <a:r>
              <a:rPr lang="en-US" sz="1400" b="1" dirty="0">
                <a:solidFill>
                  <a:srgbClr val="000000"/>
                </a:solidFill>
                <a:latin typeface="+mj-lt"/>
                <a:ea typeface="ＭＳ Ｐゴシック" charset="0"/>
              </a:rPr>
              <a:t>Draw group 5</a:t>
            </a:r>
          </a:p>
          <a:p>
            <a:pPr>
              <a:buClr>
                <a:srgbClr val="000000"/>
              </a:buClr>
              <a:buSzPct val="100000"/>
              <a:buFont typeface="Times New Roman" charset="0"/>
              <a:buNone/>
              <a:defRPr/>
            </a:pPr>
            <a:r>
              <a:rPr lang="en-US" sz="1400" b="1" dirty="0">
                <a:solidFill>
                  <a:srgbClr val="000000"/>
                </a:solidFill>
                <a:latin typeface="+mj-lt"/>
                <a:ea typeface="ＭＳ Ｐゴシック" charset="0"/>
              </a:rPr>
              <a:t>Draw group 6</a:t>
            </a:r>
          </a:p>
        </p:txBody>
      </p:sp>
      <p:pic>
        <p:nvPicPr>
          <p:cNvPr id="12301" name="Picture 14">
            <a:extLst>
              <a:ext uri="{FF2B5EF4-FFF2-40B4-BE49-F238E27FC236}">
                <a16:creationId xmlns:a16="http://schemas.microsoft.com/office/drawing/2014/main" id="{48921854-9AE9-40A7-9A93-7AB717F8FA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5176838"/>
            <a:ext cx="23622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937CF565-EB3E-49B3-A3F0-08CA8B82B0F2}"/>
              </a:ext>
            </a:extLst>
          </p:cNvPr>
          <p:cNvSpPr txBox="1"/>
          <p:nvPr/>
        </p:nvSpPr>
        <p:spPr>
          <a:xfrm>
            <a:off x="1676400" y="6319838"/>
            <a:ext cx="1524000" cy="461963"/>
          </a:xfrm>
          <a:prstGeom prst="rect">
            <a:avLst/>
          </a:prstGeom>
          <a:noFill/>
        </p:spPr>
        <p:txBody>
          <a:bodyPr>
            <a:spAutoFit/>
          </a:bodyPr>
          <a:lstStyle/>
          <a:p>
            <a:pPr>
              <a:buClr>
                <a:srgbClr val="000000"/>
              </a:buClr>
              <a:buSzPct val="100000"/>
              <a:buFont typeface="Times New Roman" charset="0"/>
              <a:buNone/>
              <a:defRPr/>
            </a:pPr>
            <a:r>
              <a:rPr lang="en-US" sz="1200" dirty="0">
                <a:solidFill>
                  <a:srgbClr val="000000"/>
                </a:solidFill>
                <a:latin typeface="+mj-lt"/>
                <a:ea typeface="ＭＳ Ｐゴシック" charset="0"/>
              </a:rPr>
              <a:t>Mesh from one processor</a:t>
            </a:r>
          </a:p>
        </p:txBody>
      </p:sp>
      <p:sp>
        <p:nvSpPr>
          <p:cNvPr id="21" name="TextBox 20">
            <a:extLst>
              <a:ext uri="{FF2B5EF4-FFF2-40B4-BE49-F238E27FC236}">
                <a16:creationId xmlns:a16="http://schemas.microsoft.com/office/drawing/2014/main" id="{0A54573D-50EF-47DF-85B2-206D6A902E39}"/>
              </a:ext>
            </a:extLst>
          </p:cNvPr>
          <p:cNvSpPr txBox="1"/>
          <p:nvPr/>
        </p:nvSpPr>
        <p:spPr>
          <a:xfrm>
            <a:off x="7543800" y="5405438"/>
            <a:ext cx="2667000" cy="1015663"/>
          </a:xfrm>
          <a:prstGeom prst="rect">
            <a:avLst/>
          </a:prstGeom>
          <a:noFill/>
          <a:ln>
            <a:solidFill>
              <a:schemeClr val="tx1"/>
            </a:solidFill>
          </a:ln>
        </p:spPr>
        <p:txBody>
          <a:bodyPr>
            <a:spAutoFit/>
          </a:bodyPr>
          <a:lstStyle/>
          <a:p>
            <a:pPr>
              <a:buClr>
                <a:srgbClr val="000000"/>
              </a:buClr>
              <a:buSzPct val="100000"/>
              <a:buFont typeface="Times New Roman" charset="0"/>
              <a:buNone/>
              <a:defRPr/>
            </a:pPr>
            <a:r>
              <a:rPr lang="en-US" sz="1200" b="1" dirty="0">
                <a:solidFill>
                  <a:srgbClr val="000000"/>
                </a:solidFill>
                <a:latin typeface="+mj-lt"/>
                <a:ea typeface="ＭＳ Ｐゴシック" charset="0"/>
              </a:rPr>
              <a:t>Tip</a:t>
            </a:r>
            <a:r>
              <a:rPr lang="en-US" sz="1200" dirty="0">
                <a:solidFill>
                  <a:srgbClr val="000000"/>
                </a:solidFill>
                <a:latin typeface="+mj-lt"/>
                <a:ea typeface="ＭＳ Ｐゴシック" charset="0"/>
              </a:rPr>
              <a:t>: Groups and Blocks are not deleted when the mesh is deleted.  Use </a:t>
            </a:r>
            <a:r>
              <a:rPr lang="en-US" sz="1200" b="1" dirty="0">
                <a:solidFill>
                  <a:srgbClr val="000000"/>
                </a:solidFill>
                <a:latin typeface="+mj-lt"/>
                <a:ea typeface="ＭＳ Ｐゴシック" charset="0"/>
              </a:rPr>
              <a:t>delete block all </a:t>
            </a:r>
            <a:r>
              <a:rPr lang="en-US" sz="1200" dirty="0">
                <a:solidFill>
                  <a:srgbClr val="000000"/>
                </a:solidFill>
                <a:latin typeface="+mj-lt"/>
                <a:ea typeface="ＭＳ Ｐゴシック" charset="0"/>
              </a:rPr>
              <a:t>and </a:t>
            </a:r>
            <a:r>
              <a:rPr lang="en-US" sz="1200" b="1" dirty="0">
                <a:solidFill>
                  <a:srgbClr val="000000"/>
                </a:solidFill>
                <a:latin typeface="+mj-lt"/>
                <a:ea typeface="ＭＳ Ｐゴシック" charset="0"/>
              </a:rPr>
              <a:t>delete group all </a:t>
            </a:r>
            <a:r>
              <a:rPr lang="en-US" sz="1200" dirty="0">
                <a:solidFill>
                  <a:srgbClr val="000000"/>
                </a:solidFill>
                <a:latin typeface="+mj-lt"/>
                <a:ea typeface="ＭＳ Ｐゴシック" charset="0"/>
              </a:rPr>
              <a:t>to get rid of them.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own Arrow 67">
            <a:extLst>
              <a:ext uri="{FF2B5EF4-FFF2-40B4-BE49-F238E27FC236}">
                <a16:creationId xmlns:a16="http://schemas.microsoft.com/office/drawing/2014/main" id="{0F6CEF32-48B3-4AED-9265-D5D94EA91D6B}"/>
              </a:ext>
            </a:extLst>
          </p:cNvPr>
          <p:cNvSpPr>
            <a:spLocks noChangeArrowheads="1"/>
          </p:cNvSpPr>
          <p:nvPr/>
        </p:nvSpPr>
        <p:spPr bwMode="auto">
          <a:xfrm>
            <a:off x="3505200" y="2687637"/>
            <a:ext cx="228600" cy="1295400"/>
          </a:xfrm>
          <a:prstGeom prst="downArrow">
            <a:avLst>
              <a:gd name="adj1" fmla="val 50000"/>
              <a:gd name="adj2" fmla="val 50003"/>
            </a:avLst>
          </a:prstGeom>
          <a:solidFill>
            <a:schemeClr val="tx1"/>
          </a:solidFill>
          <a:ln w="9525">
            <a:solidFill>
              <a:schemeClr val="tx1"/>
            </a:solidFill>
            <a:round/>
            <a:headEnd/>
            <a:tailEnd/>
          </a:ln>
        </p:spPr>
        <p:txBody>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82000"/>
              </a:lnSpc>
              <a:spcBef>
                <a:spcPct val="0"/>
              </a:spcBef>
              <a:buFont typeface="Times New Roman" panose="02020603050405020304" pitchFamily="18" charset="0"/>
              <a:buNone/>
            </a:pPr>
            <a:endParaRPr lang="en-US" altLang="en-US" b="0">
              <a:solidFill>
                <a:schemeClr val="bg1"/>
              </a:solidFill>
              <a:latin typeface="Times New Roman" panose="02020603050405020304" pitchFamily="18" charset="0"/>
            </a:endParaRPr>
          </a:p>
        </p:txBody>
      </p:sp>
      <p:sp>
        <p:nvSpPr>
          <p:cNvPr id="13315" name="Title 1">
            <a:extLst>
              <a:ext uri="{FF2B5EF4-FFF2-40B4-BE49-F238E27FC236}">
                <a16:creationId xmlns:a16="http://schemas.microsoft.com/office/drawing/2014/main" id="{AFBF13FC-D5DD-44F4-BBAA-8722EE139557}"/>
              </a:ext>
            </a:extLst>
          </p:cNvPr>
          <p:cNvSpPr>
            <a:spLocks noGrp="1" noChangeArrowheads="1"/>
          </p:cNvSpPr>
          <p:nvPr>
            <p:ph type="title" idx="4294967295"/>
          </p:nvPr>
        </p:nvSpPr>
        <p:spPr>
          <a:xfrm>
            <a:off x="1752601" y="712788"/>
            <a:ext cx="6784975" cy="849313"/>
          </a:xfrm>
        </p:spPr>
        <p:txBody>
          <a:bodyPr/>
          <a:lstStyle/>
          <a:p>
            <a:r>
              <a:rPr lang="en-US" altLang="en-US"/>
              <a:t>Sculpt Application</a:t>
            </a:r>
          </a:p>
        </p:txBody>
      </p:sp>
      <p:sp>
        <p:nvSpPr>
          <p:cNvPr id="11269" name="Rectangle 3">
            <a:extLst>
              <a:ext uri="{FF2B5EF4-FFF2-40B4-BE49-F238E27FC236}">
                <a16:creationId xmlns:a16="http://schemas.microsoft.com/office/drawing/2014/main" id="{A4765262-0AF1-4EAD-AC6F-7AEBA1D0E214}"/>
              </a:ext>
            </a:extLst>
          </p:cNvPr>
          <p:cNvSpPr>
            <a:spLocks noChangeArrowheads="1"/>
          </p:cNvSpPr>
          <p:nvPr/>
        </p:nvSpPr>
        <p:spPr bwMode="auto">
          <a:xfrm>
            <a:off x="2452688" y="1773237"/>
            <a:ext cx="2514600" cy="914400"/>
          </a:xfrm>
          <a:prstGeom prst="rect">
            <a:avLst/>
          </a:prstGeom>
          <a:solidFill>
            <a:srgbClr val="00B8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76000"/>
              </a:lnSpc>
              <a:spcBef>
                <a:spcPts val="600"/>
              </a:spcBef>
              <a:buClr>
                <a:srgbClr val="000000"/>
              </a:buClr>
              <a:buSzPct val="100000"/>
              <a:buFont typeface="Arial" charset="0"/>
              <a:buChar char="•"/>
              <a:defRPr sz="2400" b="1">
                <a:solidFill>
                  <a:srgbClr val="000000"/>
                </a:solidFill>
                <a:latin typeface="Arial" charset="0"/>
                <a:ea typeface="MS PGothic" charset="-128"/>
                <a:cs typeface="Arial Unicode MS" charset="0"/>
              </a:defRPr>
            </a:lvl1pPr>
            <a:lvl2pPr marL="742950" indent="-285750">
              <a:lnSpc>
                <a:spcPct val="104000"/>
              </a:lnSpc>
              <a:spcBef>
                <a:spcPts val="550"/>
              </a:spcBef>
              <a:buClr>
                <a:srgbClr val="000000"/>
              </a:buClr>
              <a:buSzPct val="100000"/>
              <a:buFont typeface="Verdana" charset="0"/>
              <a:buChar char="–"/>
              <a:defRPr sz="2200">
                <a:solidFill>
                  <a:srgbClr val="000000"/>
                </a:solidFill>
                <a:latin typeface="Verdana" charset="0"/>
                <a:ea typeface="Arial Unicode MS" charset="0"/>
                <a:cs typeface="Arial Unicode MS" charset="0"/>
              </a:defRPr>
            </a:lvl2pPr>
            <a:lvl3pPr marL="1143000" indent="-228600">
              <a:lnSpc>
                <a:spcPct val="82000"/>
              </a:lnSpc>
              <a:spcBef>
                <a:spcPts val="500"/>
              </a:spcBef>
              <a:buClr>
                <a:srgbClr val="000000"/>
              </a:buClr>
              <a:buSzPct val="100000"/>
              <a:buFont typeface="Times New Roman" charset="0"/>
              <a:buChar char="•"/>
              <a:defRPr sz="2000" b="1">
                <a:solidFill>
                  <a:srgbClr val="000000"/>
                </a:solidFill>
                <a:latin typeface="Times New Roman" charset="0"/>
                <a:ea typeface="Arial Unicode MS" charset="0"/>
                <a:cs typeface="Arial Unicode MS" charset="0"/>
              </a:defRPr>
            </a:lvl3pPr>
            <a:lvl4pPr marL="1600200" indent="-228600">
              <a:lnSpc>
                <a:spcPct val="82000"/>
              </a:lnSpc>
              <a:spcBef>
                <a:spcPts val="450"/>
              </a:spcBef>
              <a:buClr>
                <a:srgbClr val="000000"/>
              </a:buClr>
              <a:buSzPct val="100000"/>
              <a:buFont typeface="Times New Roman" charset="0"/>
              <a:buChar char="–"/>
              <a:defRPr>
                <a:solidFill>
                  <a:srgbClr val="000000"/>
                </a:solidFill>
                <a:latin typeface="Times New Roman" charset="0"/>
                <a:ea typeface="Arial Unicode MS" charset="0"/>
                <a:cs typeface="Arial Unicode MS" charset="0"/>
              </a:defRPr>
            </a:lvl4pPr>
            <a:lvl5pPr marL="2057400" indent="-228600">
              <a:lnSpc>
                <a:spcPct val="82000"/>
              </a:lnSpc>
              <a:spcBef>
                <a:spcPts val="450"/>
              </a:spcBef>
              <a:buClr>
                <a:srgbClr val="000000"/>
              </a:buClr>
              <a:buSzPct val="100000"/>
              <a:buFont typeface="Times New Roman" charset="0"/>
              <a:buChar char="•"/>
              <a:defRPr>
                <a:solidFill>
                  <a:srgbClr val="000000"/>
                </a:solidFill>
                <a:latin typeface="Times New Roman" charset="0"/>
                <a:ea typeface="Arial Unicode MS" charset="0"/>
                <a:cs typeface="Arial Unicode MS" charset="0"/>
              </a:defRPr>
            </a:lvl5pPr>
            <a:lvl6pPr marL="2514600" indent="-228600" defTabSz="457200" eaLnBrk="0" fontAlgn="base" hangingPunct="0">
              <a:lnSpc>
                <a:spcPct val="82000"/>
              </a:lnSpc>
              <a:spcBef>
                <a:spcPts val="450"/>
              </a:spcBef>
              <a:spcAft>
                <a:spcPct val="0"/>
              </a:spcAft>
              <a:buClr>
                <a:srgbClr val="000000"/>
              </a:buClr>
              <a:buSzPct val="100000"/>
              <a:buFont typeface="Times New Roman" charset="0"/>
              <a:buChar char="•"/>
              <a:defRPr>
                <a:solidFill>
                  <a:srgbClr val="000000"/>
                </a:solidFill>
                <a:latin typeface="Times New Roman" charset="0"/>
                <a:ea typeface="Arial Unicode MS" charset="0"/>
                <a:cs typeface="Arial Unicode MS" charset="0"/>
              </a:defRPr>
            </a:lvl6pPr>
            <a:lvl7pPr marL="2971800" indent="-228600" defTabSz="457200" eaLnBrk="0" fontAlgn="base" hangingPunct="0">
              <a:lnSpc>
                <a:spcPct val="82000"/>
              </a:lnSpc>
              <a:spcBef>
                <a:spcPts val="450"/>
              </a:spcBef>
              <a:spcAft>
                <a:spcPct val="0"/>
              </a:spcAft>
              <a:buClr>
                <a:srgbClr val="000000"/>
              </a:buClr>
              <a:buSzPct val="100000"/>
              <a:buFont typeface="Times New Roman" charset="0"/>
              <a:buChar char="•"/>
              <a:defRPr>
                <a:solidFill>
                  <a:srgbClr val="000000"/>
                </a:solidFill>
                <a:latin typeface="Times New Roman" charset="0"/>
                <a:ea typeface="Arial Unicode MS" charset="0"/>
                <a:cs typeface="Arial Unicode MS" charset="0"/>
              </a:defRPr>
            </a:lvl7pPr>
            <a:lvl8pPr marL="3429000" indent="-228600" defTabSz="457200" eaLnBrk="0" fontAlgn="base" hangingPunct="0">
              <a:lnSpc>
                <a:spcPct val="82000"/>
              </a:lnSpc>
              <a:spcBef>
                <a:spcPts val="450"/>
              </a:spcBef>
              <a:spcAft>
                <a:spcPct val="0"/>
              </a:spcAft>
              <a:buClr>
                <a:srgbClr val="000000"/>
              </a:buClr>
              <a:buSzPct val="100000"/>
              <a:buFont typeface="Times New Roman" charset="0"/>
              <a:buChar char="•"/>
              <a:defRPr>
                <a:solidFill>
                  <a:srgbClr val="000000"/>
                </a:solidFill>
                <a:latin typeface="Times New Roman" charset="0"/>
                <a:ea typeface="Arial Unicode MS" charset="0"/>
                <a:cs typeface="Arial Unicode MS" charset="0"/>
              </a:defRPr>
            </a:lvl8pPr>
            <a:lvl9pPr marL="3886200" indent="-228600" defTabSz="457200" eaLnBrk="0" fontAlgn="base" hangingPunct="0">
              <a:lnSpc>
                <a:spcPct val="82000"/>
              </a:lnSpc>
              <a:spcBef>
                <a:spcPts val="450"/>
              </a:spcBef>
              <a:spcAft>
                <a:spcPct val="0"/>
              </a:spcAft>
              <a:buClr>
                <a:srgbClr val="000000"/>
              </a:buClr>
              <a:buSzPct val="100000"/>
              <a:buFont typeface="Times New Roman" charset="0"/>
              <a:buChar char="•"/>
              <a:defRPr>
                <a:solidFill>
                  <a:srgbClr val="000000"/>
                </a:solidFill>
                <a:latin typeface="Times New Roman" charset="0"/>
                <a:ea typeface="Arial Unicode MS" charset="0"/>
                <a:cs typeface="Arial Unicode MS" charset="0"/>
              </a:defRPr>
            </a:lvl9pPr>
          </a:lstStyle>
          <a:p>
            <a:pPr>
              <a:lnSpc>
                <a:spcPct val="82000"/>
              </a:lnSpc>
              <a:spcBef>
                <a:spcPct val="0"/>
              </a:spcBef>
              <a:buFont typeface="Times New Roman" charset="0"/>
              <a:buNone/>
              <a:defRPr/>
            </a:pPr>
            <a:endParaRPr lang="en-US" altLang="en-US" b="0">
              <a:solidFill>
                <a:schemeClr val="bg1"/>
              </a:solidFill>
              <a:latin typeface="Times New Roman" charset="0"/>
            </a:endParaRPr>
          </a:p>
        </p:txBody>
      </p:sp>
      <p:sp>
        <p:nvSpPr>
          <p:cNvPr id="5" name="TextBox 4">
            <a:extLst>
              <a:ext uri="{FF2B5EF4-FFF2-40B4-BE49-F238E27FC236}">
                <a16:creationId xmlns:a16="http://schemas.microsoft.com/office/drawing/2014/main" id="{D69FF0AD-E590-405E-AD7A-18A06D8DE9C6}"/>
              </a:ext>
            </a:extLst>
          </p:cNvPr>
          <p:cNvSpPr txBox="1"/>
          <p:nvPr/>
        </p:nvSpPr>
        <p:spPr>
          <a:xfrm>
            <a:off x="3227388" y="2051050"/>
            <a:ext cx="1066800" cy="368300"/>
          </a:xfrm>
          <a:prstGeom prst="rect">
            <a:avLst/>
          </a:prstGeom>
          <a:noFill/>
        </p:spPr>
        <p:txBody>
          <a:bodyPr>
            <a:spAutoFit/>
          </a:bodyPr>
          <a:lstStyle/>
          <a:p>
            <a:pPr>
              <a:buClr>
                <a:srgbClr val="000000"/>
              </a:buClr>
              <a:buSzPct val="100000"/>
              <a:buFont typeface="Times New Roman" charset="0"/>
              <a:buNone/>
              <a:defRPr/>
            </a:pPr>
            <a:r>
              <a:rPr lang="en-US" dirty="0">
                <a:solidFill>
                  <a:srgbClr val="000000"/>
                </a:solidFill>
                <a:latin typeface="+mj-lt"/>
                <a:ea typeface="ＭＳ Ｐゴシック" charset="0"/>
              </a:rPr>
              <a:t>CUBIT</a:t>
            </a:r>
          </a:p>
        </p:txBody>
      </p:sp>
      <p:sp>
        <p:nvSpPr>
          <p:cNvPr id="13318" name="Rectangle 5">
            <a:extLst>
              <a:ext uri="{FF2B5EF4-FFF2-40B4-BE49-F238E27FC236}">
                <a16:creationId xmlns:a16="http://schemas.microsoft.com/office/drawing/2014/main" id="{76BEADC0-FA33-41B4-9640-8B3856239ED7}"/>
              </a:ext>
            </a:extLst>
          </p:cNvPr>
          <p:cNvSpPr>
            <a:spLocks noChangeArrowheads="1"/>
          </p:cNvSpPr>
          <p:nvPr/>
        </p:nvSpPr>
        <p:spPr bwMode="auto">
          <a:xfrm>
            <a:off x="2452688" y="3983037"/>
            <a:ext cx="2514600" cy="457200"/>
          </a:xfrm>
          <a:prstGeom prst="rect">
            <a:avLst/>
          </a:prstGeom>
          <a:solidFill>
            <a:srgbClr val="FF6600"/>
          </a:solidFill>
          <a:ln w="9525">
            <a:solidFill>
              <a:schemeClr val="tx1"/>
            </a:solidFill>
            <a:round/>
            <a:headEnd/>
            <a:tailEnd/>
          </a:ln>
        </p:spPr>
        <p:txBody>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82000"/>
              </a:lnSpc>
              <a:spcBef>
                <a:spcPct val="0"/>
              </a:spcBef>
              <a:buFont typeface="Times New Roman" panose="02020603050405020304" pitchFamily="18" charset="0"/>
              <a:buNone/>
            </a:pPr>
            <a:endParaRPr lang="en-US" altLang="en-US" b="0">
              <a:solidFill>
                <a:schemeClr val="bg1"/>
              </a:solidFill>
              <a:latin typeface="Times New Roman" panose="02020603050405020304" pitchFamily="18" charset="0"/>
            </a:endParaRPr>
          </a:p>
        </p:txBody>
      </p:sp>
      <p:sp>
        <p:nvSpPr>
          <p:cNvPr id="7" name="TextBox 6">
            <a:extLst>
              <a:ext uri="{FF2B5EF4-FFF2-40B4-BE49-F238E27FC236}">
                <a16:creationId xmlns:a16="http://schemas.microsoft.com/office/drawing/2014/main" id="{08DD2E37-0765-47EF-B615-A9ABF310F34A}"/>
              </a:ext>
            </a:extLst>
          </p:cNvPr>
          <p:cNvSpPr txBox="1"/>
          <p:nvPr/>
        </p:nvSpPr>
        <p:spPr>
          <a:xfrm>
            <a:off x="3290888" y="3994151"/>
            <a:ext cx="1066800" cy="369887"/>
          </a:xfrm>
          <a:prstGeom prst="rect">
            <a:avLst/>
          </a:prstGeom>
          <a:noFill/>
        </p:spPr>
        <p:txBody>
          <a:bodyPr>
            <a:spAutoFit/>
          </a:bodyPr>
          <a:lstStyle/>
          <a:p>
            <a:pPr>
              <a:buClr>
                <a:srgbClr val="000000"/>
              </a:buClr>
              <a:buSzPct val="100000"/>
              <a:buFont typeface="Times New Roman" charset="0"/>
              <a:buNone/>
              <a:defRPr/>
            </a:pPr>
            <a:r>
              <a:rPr lang="en-US" dirty="0">
                <a:solidFill>
                  <a:srgbClr val="000000"/>
                </a:solidFill>
                <a:latin typeface="+mj-lt"/>
                <a:ea typeface="ＭＳ Ｐゴシック" charset="0"/>
              </a:rPr>
              <a:t>sculpt</a:t>
            </a:r>
          </a:p>
        </p:txBody>
      </p:sp>
      <p:sp>
        <p:nvSpPr>
          <p:cNvPr id="13320" name="Rectangle 7">
            <a:extLst>
              <a:ext uri="{FF2B5EF4-FFF2-40B4-BE49-F238E27FC236}">
                <a16:creationId xmlns:a16="http://schemas.microsoft.com/office/drawing/2014/main" id="{4C7A8CF0-C5BA-4DD9-AF28-2E4CF1D129EC}"/>
              </a:ext>
            </a:extLst>
          </p:cNvPr>
          <p:cNvSpPr>
            <a:spLocks noChangeArrowheads="1"/>
          </p:cNvSpPr>
          <p:nvPr/>
        </p:nvSpPr>
        <p:spPr bwMode="auto">
          <a:xfrm>
            <a:off x="2452688" y="4668837"/>
            <a:ext cx="2514600" cy="457200"/>
          </a:xfrm>
          <a:prstGeom prst="rect">
            <a:avLst/>
          </a:prstGeom>
          <a:solidFill>
            <a:srgbClr val="FFFF00"/>
          </a:solidFill>
          <a:ln w="9525">
            <a:solidFill>
              <a:schemeClr val="tx1"/>
            </a:solidFill>
            <a:round/>
            <a:headEnd/>
            <a:tailEnd/>
          </a:ln>
        </p:spPr>
        <p:txBody>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82000"/>
              </a:lnSpc>
              <a:spcBef>
                <a:spcPct val="0"/>
              </a:spcBef>
              <a:buFont typeface="Times New Roman" panose="02020603050405020304" pitchFamily="18" charset="0"/>
              <a:buNone/>
            </a:pPr>
            <a:endParaRPr lang="en-US" altLang="en-US" b="0">
              <a:solidFill>
                <a:schemeClr val="bg1"/>
              </a:solidFill>
              <a:latin typeface="Times New Roman" panose="02020603050405020304" pitchFamily="18" charset="0"/>
            </a:endParaRPr>
          </a:p>
        </p:txBody>
      </p:sp>
      <p:sp>
        <p:nvSpPr>
          <p:cNvPr id="9" name="TextBox 8">
            <a:extLst>
              <a:ext uri="{FF2B5EF4-FFF2-40B4-BE49-F238E27FC236}">
                <a16:creationId xmlns:a16="http://schemas.microsoft.com/office/drawing/2014/main" id="{F99C8067-5396-48EB-8E63-9512275969EC}"/>
              </a:ext>
            </a:extLst>
          </p:cNvPr>
          <p:cNvSpPr txBox="1"/>
          <p:nvPr/>
        </p:nvSpPr>
        <p:spPr>
          <a:xfrm>
            <a:off x="3214688" y="4668837"/>
            <a:ext cx="1143000" cy="338554"/>
          </a:xfrm>
          <a:prstGeom prst="rect">
            <a:avLst/>
          </a:prstGeom>
          <a:noFill/>
        </p:spPr>
        <p:txBody>
          <a:bodyPr wrap="square">
            <a:spAutoFit/>
          </a:bodyPr>
          <a:lstStyle/>
          <a:p>
            <a:pPr>
              <a:buClr>
                <a:srgbClr val="000000"/>
              </a:buClr>
              <a:buSzPct val="100000"/>
              <a:buFont typeface="Times New Roman" charset="0"/>
              <a:buNone/>
              <a:defRPr/>
            </a:pPr>
            <a:r>
              <a:rPr lang="en-US" sz="1600" dirty="0">
                <a:solidFill>
                  <a:srgbClr val="000000"/>
                </a:solidFill>
                <a:latin typeface="+mj-lt"/>
                <a:ea typeface="ＭＳ Ｐゴシック" charset="0"/>
              </a:rPr>
              <a:t>mpiexec</a:t>
            </a:r>
          </a:p>
        </p:txBody>
      </p:sp>
      <p:sp>
        <p:nvSpPr>
          <p:cNvPr id="10" name="Snip Single Corner Rectangle 9">
            <a:extLst>
              <a:ext uri="{FF2B5EF4-FFF2-40B4-BE49-F238E27FC236}">
                <a16:creationId xmlns:a16="http://schemas.microsoft.com/office/drawing/2014/main" id="{D09008EA-928F-46CC-A459-52B5E6B68ED0}"/>
              </a:ext>
            </a:extLst>
          </p:cNvPr>
          <p:cNvSpPr/>
          <p:nvPr/>
        </p:nvSpPr>
        <p:spPr bwMode="auto">
          <a:xfrm>
            <a:off x="3367088" y="2992437"/>
            <a:ext cx="533400" cy="685800"/>
          </a:xfrm>
          <a:prstGeom prst="snip1Rect">
            <a:avLst/>
          </a:prstGeom>
          <a:solidFill>
            <a:srgbClr val="FFFFFF"/>
          </a:solidFill>
          <a:ln w="9525" cap="flat" cmpd="sng" algn="ctr">
            <a:solidFill>
              <a:schemeClr val="tx1"/>
            </a:solidFill>
            <a:prstDash val="solid"/>
            <a:round/>
            <a:headEnd type="none" w="med" len="med"/>
            <a:tailEnd type="none" w="med" len="med"/>
          </a:ln>
          <a:effectLst/>
        </p:spPr>
        <p:txBody>
          <a:bodyPr/>
          <a:lstStyle/>
          <a:p>
            <a:pPr>
              <a:lnSpc>
                <a:spcPct val="82000"/>
              </a:lnSpc>
              <a:buClr>
                <a:srgbClr val="000000"/>
              </a:buClr>
              <a:buSzPct val="100000"/>
              <a:buFont typeface="Times New Roman" charset="0"/>
              <a:buNone/>
              <a:defRPr/>
            </a:pPr>
            <a:endParaRPr lang="en-US">
              <a:latin typeface="Times New Roman" charset="0"/>
              <a:ea typeface="ＭＳ Ｐゴシック" charset="0"/>
            </a:endParaRPr>
          </a:p>
        </p:txBody>
      </p:sp>
      <p:cxnSp>
        <p:nvCxnSpPr>
          <p:cNvPr id="11276" name="Straight Connector 12">
            <a:extLst>
              <a:ext uri="{FF2B5EF4-FFF2-40B4-BE49-F238E27FC236}">
                <a16:creationId xmlns:a16="http://schemas.microsoft.com/office/drawing/2014/main" id="{873CEC1E-E219-4218-A223-DC9B9B014693}"/>
              </a:ext>
            </a:extLst>
          </p:cNvPr>
          <p:cNvCxnSpPr>
            <a:cxnSpLocks noChangeShapeType="1"/>
          </p:cNvCxnSpPr>
          <p:nvPr/>
        </p:nvCxnSpPr>
        <p:spPr bwMode="auto">
          <a:xfrm>
            <a:off x="3443288" y="3297237"/>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277" name="Straight Connector 13">
            <a:extLst>
              <a:ext uri="{FF2B5EF4-FFF2-40B4-BE49-F238E27FC236}">
                <a16:creationId xmlns:a16="http://schemas.microsoft.com/office/drawing/2014/main" id="{28050D26-8D89-4017-8D68-D1A03B708B8F}"/>
              </a:ext>
            </a:extLst>
          </p:cNvPr>
          <p:cNvCxnSpPr>
            <a:cxnSpLocks noChangeShapeType="1"/>
          </p:cNvCxnSpPr>
          <p:nvPr/>
        </p:nvCxnSpPr>
        <p:spPr bwMode="auto">
          <a:xfrm>
            <a:off x="3443288" y="3373437"/>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278" name="Straight Connector 14">
            <a:extLst>
              <a:ext uri="{FF2B5EF4-FFF2-40B4-BE49-F238E27FC236}">
                <a16:creationId xmlns:a16="http://schemas.microsoft.com/office/drawing/2014/main" id="{AF3C7C2A-5FD1-4854-927D-1DFE44C81539}"/>
              </a:ext>
            </a:extLst>
          </p:cNvPr>
          <p:cNvCxnSpPr>
            <a:cxnSpLocks noChangeShapeType="1"/>
          </p:cNvCxnSpPr>
          <p:nvPr/>
        </p:nvCxnSpPr>
        <p:spPr bwMode="auto">
          <a:xfrm>
            <a:off x="3443288" y="3449637"/>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279" name="Straight Connector 15">
            <a:extLst>
              <a:ext uri="{FF2B5EF4-FFF2-40B4-BE49-F238E27FC236}">
                <a16:creationId xmlns:a16="http://schemas.microsoft.com/office/drawing/2014/main" id="{EB7B6368-CB30-49AA-85C8-18964ACA60FD}"/>
              </a:ext>
            </a:extLst>
          </p:cNvPr>
          <p:cNvCxnSpPr>
            <a:cxnSpLocks noChangeShapeType="1"/>
          </p:cNvCxnSpPr>
          <p:nvPr/>
        </p:nvCxnSpPr>
        <p:spPr bwMode="auto">
          <a:xfrm>
            <a:off x="3443288" y="3525837"/>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280" name="Straight Connector 16">
            <a:extLst>
              <a:ext uri="{FF2B5EF4-FFF2-40B4-BE49-F238E27FC236}">
                <a16:creationId xmlns:a16="http://schemas.microsoft.com/office/drawing/2014/main" id="{5BB48F30-75C3-4B4A-AC7B-199F6FEF53F8}"/>
              </a:ext>
            </a:extLst>
          </p:cNvPr>
          <p:cNvCxnSpPr>
            <a:cxnSpLocks noChangeShapeType="1"/>
          </p:cNvCxnSpPr>
          <p:nvPr/>
        </p:nvCxnSpPr>
        <p:spPr bwMode="auto">
          <a:xfrm>
            <a:off x="3443288" y="3602037"/>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3328" name="Rectangle 17">
            <a:extLst>
              <a:ext uri="{FF2B5EF4-FFF2-40B4-BE49-F238E27FC236}">
                <a16:creationId xmlns:a16="http://schemas.microsoft.com/office/drawing/2014/main" id="{BFFD8D17-8478-45F7-B597-B1C6F238ABAF}"/>
              </a:ext>
            </a:extLst>
          </p:cNvPr>
          <p:cNvSpPr>
            <a:spLocks noChangeArrowheads="1"/>
          </p:cNvSpPr>
          <p:nvPr/>
        </p:nvSpPr>
        <p:spPr bwMode="auto">
          <a:xfrm>
            <a:off x="5500688" y="3449637"/>
            <a:ext cx="1143000" cy="609600"/>
          </a:xfrm>
          <a:prstGeom prst="rect">
            <a:avLst/>
          </a:prstGeom>
          <a:solidFill>
            <a:srgbClr val="CCFFCC"/>
          </a:solidFill>
          <a:ln w="9525">
            <a:solidFill>
              <a:schemeClr val="tx1"/>
            </a:solidFill>
            <a:round/>
            <a:headEnd/>
            <a:tailEnd/>
          </a:ln>
        </p:spPr>
        <p:txBody>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82000"/>
              </a:lnSpc>
              <a:spcBef>
                <a:spcPct val="0"/>
              </a:spcBef>
              <a:buFont typeface="Times New Roman" panose="02020603050405020304" pitchFamily="18" charset="0"/>
              <a:buNone/>
            </a:pPr>
            <a:endParaRPr lang="en-US" altLang="en-US" b="0">
              <a:solidFill>
                <a:schemeClr val="bg1"/>
              </a:solidFill>
              <a:latin typeface="Times New Roman" panose="02020603050405020304" pitchFamily="18" charset="0"/>
            </a:endParaRPr>
          </a:p>
        </p:txBody>
      </p:sp>
      <p:sp>
        <p:nvSpPr>
          <p:cNvPr id="19" name="TextBox 18">
            <a:extLst>
              <a:ext uri="{FF2B5EF4-FFF2-40B4-BE49-F238E27FC236}">
                <a16:creationId xmlns:a16="http://schemas.microsoft.com/office/drawing/2014/main" id="{8215ACAA-5518-40FA-B6E4-250208FA3CD3}"/>
              </a:ext>
            </a:extLst>
          </p:cNvPr>
          <p:cNvSpPr txBox="1"/>
          <p:nvPr/>
        </p:nvSpPr>
        <p:spPr>
          <a:xfrm>
            <a:off x="5618163" y="3532188"/>
            <a:ext cx="1066800" cy="353943"/>
          </a:xfrm>
          <a:prstGeom prst="rect">
            <a:avLst/>
          </a:prstGeom>
          <a:noFill/>
        </p:spPr>
        <p:txBody>
          <a:bodyPr>
            <a:spAutoFit/>
          </a:bodyPr>
          <a:lstStyle/>
          <a:p>
            <a:pPr>
              <a:buClr>
                <a:srgbClr val="000000"/>
              </a:buClr>
              <a:buSzPct val="100000"/>
              <a:buFont typeface="Times New Roman" charset="0"/>
              <a:buNone/>
              <a:defRPr/>
            </a:pPr>
            <a:r>
              <a:rPr lang="en-US" sz="1700" dirty="0">
                <a:solidFill>
                  <a:srgbClr val="000000"/>
                </a:solidFill>
                <a:latin typeface="+mj-lt"/>
                <a:ea typeface="ＭＳ Ｐゴシック" charset="0"/>
              </a:rPr>
              <a:t>psculpt</a:t>
            </a:r>
          </a:p>
        </p:txBody>
      </p:sp>
      <p:sp>
        <p:nvSpPr>
          <p:cNvPr id="13330" name="Rectangle 19">
            <a:extLst>
              <a:ext uri="{FF2B5EF4-FFF2-40B4-BE49-F238E27FC236}">
                <a16:creationId xmlns:a16="http://schemas.microsoft.com/office/drawing/2014/main" id="{C28A6E19-4351-4607-93C5-C60367FF845A}"/>
              </a:ext>
            </a:extLst>
          </p:cNvPr>
          <p:cNvSpPr>
            <a:spLocks noChangeArrowheads="1"/>
          </p:cNvSpPr>
          <p:nvPr/>
        </p:nvSpPr>
        <p:spPr bwMode="auto">
          <a:xfrm>
            <a:off x="5500688" y="4211637"/>
            <a:ext cx="1143000" cy="609600"/>
          </a:xfrm>
          <a:prstGeom prst="rect">
            <a:avLst/>
          </a:prstGeom>
          <a:solidFill>
            <a:srgbClr val="CCFFCC"/>
          </a:solidFill>
          <a:ln w="9525">
            <a:solidFill>
              <a:schemeClr val="tx1"/>
            </a:solidFill>
            <a:round/>
            <a:headEnd/>
            <a:tailEnd/>
          </a:ln>
        </p:spPr>
        <p:txBody>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82000"/>
              </a:lnSpc>
              <a:spcBef>
                <a:spcPct val="0"/>
              </a:spcBef>
              <a:buFont typeface="Times New Roman" panose="02020603050405020304" pitchFamily="18" charset="0"/>
              <a:buNone/>
            </a:pPr>
            <a:endParaRPr lang="en-US" altLang="en-US" b="0">
              <a:solidFill>
                <a:schemeClr val="bg1"/>
              </a:solidFill>
              <a:latin typeface="Times New Roman" panose="02020603050405020304" pitchFamily="18" charset="0"/>
            </a:endParaRPr>
          </a:p>
        </p:txBody>
      </p:sp>
      <p:sp>
        <p:nvSpPr>
          <p:cNvPr id="21" name="TextBox 20">
            <a:extLst>
              <a:ext uri="{FF2B5EF4-FFF2-40B4-BE49-F238E27FC236}">
                <a16:creationId xmlns:a16="http://schemas.microsoft.com/office/drawing/2014/main" id="{D69750B3-29FF-4145-B046-DDFAEB63CC17}"/>
              </a:ext>
            </a:extLst>
          </p:cNvPr>
          <p:cNvSpPr txBox="1"/>
          <p:nvPr/>
        </p:nvSpPr>
        <p:spPr>
          <a:xfrm>
            <a:off x="5618163" y="4294188"/>
            <a:ext cx="1066800" cy="353943"/>
          </a:xfrm>
          <a:prstGeom prst="rect">
            <a:avLst/>
          </a:prstGeom>
          <a:noFill/>
        </p:spPr>
        <p:txBody>
          <a:bodyPr>
            <a:spAutoFit/>
          </a:bodyPr>
          <a:lstStyle/>
          <a:p>
            <a:pPr>
              <a:buClr>
                <a:srgbClr val="000000"/>
              </a:buClr>
              <a:buSzPct val="100000"/>
              <a:buFont typeface="Times New Roman" charset="0"/>
              <a:buNone/>
              <a:defRPr/>
            </a:pPr>
            <a:r>
              <a:rPr lang="en-US" sz="1700" dirty="0">
                <a:solidFill>
                  <a:srgbClr val="000000"/>
                </a:solidFill>
                <a:latin typeface="+mj-lt"/>
                <a:ea typeface="ＭＳ Ｐゴシック" charset="0"/>
              </a:rPr>
              <a:t>psculpt</a:t>
            </a:r>
          </a:p>
        </p:txBody>
      </p:sp>
      <p:sp>
        <p:nvSpPr>
          <p:cNvPr id="13332" name="Rectangle 21">
            <a:extLst>
              <a:ext uri="{FF2B5EF4-FFF2-40B4-BE49-F238E27FC236}">
                <a16:creationId xmlns:a16="http://schemas.microsoft.com/office/drawing/2014/main" id="{71CD1B91-0F91-46AC-95A5-B4DAF46D2CF6}"/>
              </a:ext>
            </a:extLst>
          </p:cNvPr>
          <p:cNvSpPr>
            <a:spLocks noChangeArrowheads="1"/>
          </p:cNvSpPr>
          <p:nvPr/>
        </p:nvSpPr>
        <p:spPr bwMode="auto">
          <a:xfrm>
            <a:off x="5500688" y="4973637"/>
            <a:ext cx="1143000" cy="609600"/>
          </a:xfrm>
          <a:prstGeom prst="rect">
            <a:avLst/>
          </a:prstGeom>
          <a:solidFill>
            <a:srgbClr val="CCFFCC"/>
          </a:solidFill>
          <a:ln w="9525">
            <a:solidFill>
              <a:schemeClr val="tx1"/>
            </a:solidFill>
            <a:round/>
            <a:headEnd/>
            <a:tailEnd/>
          </a:ln>
        </p:spPr>
        <p:txBody>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82000"/>
              </a:lnSpc>
              <a:spcBef>
                <a:spcPct val="0"/>
              </a:spcBef>
              <a:buFont typeface="Times New Roman" panose="02020603050405020304" pitchFamily="18" charset="0"/>
              <a:buNone/>
            </a:pPr>
            <a:endParaRPr lang="en-US" altLang="en-US" b="0">
              <a:solidFill>
                <a:schemeClr val="bg1"/>
              </a:solidFill>
              <a:latin typeface="Times New Roman" panose="02020603050405020304" pitchFamily="18" charset="0"/>
            </a:endParaRPr>
          </a:p>
        </p:txBody>
      </p:sp>
      <p:sp>
        <p:nvSpPr>
          <p:cNvPr id="23" name="TextBox 22">
            <a:extLst>
              <a:ext uri="{FF2B5EF4-FFF2-40B4-BE49-F238E27FC236}">
                <a16:creationId xmlns:a16="http://schemas.microsoft.com/office/drawing/2014/main" id="{682BCA04-AB3E-4E2F-BA38-0AF06A448531}"/>
              </a:ext>
            </a:extLst>
          </p:cNvPr>
          <p:cNvSpPr txBox="1"/>
          <p:nvPr/>
        </p:nvSpPr>
        <p:spPr>
          <a:xfrm>
            <a:off x="5618163" y="5056188"/>
            <a:ext cx="1066800" cy="353943"/>
          </a:xfrm>
          <a:prstGeom prst="rect">
            <a:avLst/>
          </a:prstGeom>
          <a:noFill/>
        </p:spPr>
        <p:txBody>
          <a:bodyPr>
            <a:spAutoFit/>
          </a:bodyPr>
          <a:lstStyle/>
          <a:p>
            <a:pPr>
              <a:buClr>
                <a:srgbClr val="000000"/>
              </a:buClr>
              <a:buSzPct val="100000"/>
              <a:buFont typeface="Times New Roman" charset="0"/>
              <a:buNone/>
              <a:defRPr/>
            </a:pPr>
            <a:r>
              <a:rPr lang="en-US" sz="1700" dirty="0">
                <a:solidFill>
                  <a:srgbClr val="000000"/>
                </a:solidFill>
                <a:latin typeface="+mj-lt"/>
                <a:ea typeface="ＭＳ Ｐゴシック" charset="0"/>
              </a:rPr>
              <a:t>psculpt</a:t>
            </a:r>
          </a:p>
        </p:txBody>
      </p:sp>
      <p:sp>
        <p:nvSpPr>
          <p:cNvPr id="13334" name="Rectangle 23">
            <a:extLst>
              <a:ext uri="{FF2B5EF4-FFF2-40B4-BE49-F238E27FC236}">
                <a16:creationId xmlns:a16="http://schemas.microsoft.com/office/drawing/2014/main" id="{222E4845-DE92-4010-B2FE-5E95CF1DB61E}"/>
              </a:ext>
            </a:extLst>
          </p:cNvPr>
          <p:cNvSpPr>
            <a:spLocks noChangeArrowheads="1"/>
          </p:cNvSpPr>
          <p:nvPr/>
        </p:nvSpPr>
        <p:spPr bwMode="auto">
          <a:xfrm>
            <a:off x="5500688" y="5735637"/>
            <a:ext cx="1143000" cy="609600"/>
          </a:xfrm>
          <a:prstGeom prst="rect">
            <a:avLst/>
          </a:prstGeom>
          <a:solidFill>
            <a:srgbClr val="CCFFCC"/>
          </a:solidFill>
          <a:ln w="9525">
            <a:solidFill>
              <a:schemeClr val="tx1"/>
            </a:solidFill>
            <a:round/>
            <a:headEnd/>
            <a:tailEnd/>
          </a:ln>
        </p:spPr>
        <p:txBody>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82000"/>
              </a:lnSpc>
              <a:spcBef>
                <a:spcPct val="0"/>
              </a:spcBef>
              <a:buFont typeface="Times New Roman" panose="02020603050405020304" pitchFamily="18" charset="0"/>
              <a:buNone/>
            </a:pPr>
            <a:endParaRPr lang="en-US" altLang="en-US" b="0">
              <a:solidFill>
                <a:schemeClr val="bg1"/>
              </a:solidFill>
              <a:latin typeface="Times New Roman" panose="02020603050405020304" pitchFamily="18" charset="0"/>
            </a:endParaRPr>
          </a:p>
        </p:txBody>
      </p:sp>
      <p:sp>
        <p:nvSpPr>
          <p:cNvPr id="25" name="TextBox 24">
            <a:extLst>
              <a:ext uri="{FF2B5EF4-FFF2-40B4-BE49-F238E27FC236}">
                <a16:creationId xmlns:a16="http://schemas.microsoft.com/office/drawing/2014/main" id="{3D4C5462-F97C-4011-A284-0FBACC6FF3FC}"/>
              </a:ext>
            </a:extLst>
          </p:cNvPr>
          <p:cNvSpPr txBox="1"/>
          <p:nvPr/>
        </p:nvSpPr>
        <p:spPr>
          <a:xfrm>
            <a:off x="5618163" y="5818188"/>
            <a:ext cx="1066800" cy="353943"/>
          </a:xfrm>
          <a:prstGeom prst="rect">
            <a:avLst/>
          </a:prstGeom>
          <a:noFill/>
        </p:spPr>
        <p:txBody>
          <a:bodyPr>
            <a:spAutoFit/>
          </a:bodyPr>
          <a:lstStyle/>
          <a:p>
            <a:pPr>
              <a:buClr>
                <a:srgbClr val="000000"/>
              </a:buClr>
              <a:buSzPct val="100000"/>
              <a:buFont typeface="Times New Roman" charset="0"/>
              <a:buNone/>
              <a:defRPr/>
            </a:pPr>
            <a:r>
              <a:rPr lang="en-US" sz="1700" dirty="0">
                <a:solidFill>
                  <a:srgbClr val="000000"/>
                </a:solidFill>
                <a:latin typeface="+mj-lt"/>
                <a:ea typeface="ＭＳ Ｐゴシック" charset="0"/>
              </a:rPr>
              <a:t>psculpt</a:t>
            </a:r>
          </a:p>
        </p:txBody>
      </p:sp>
      <p:sp>
        <p:nvSpPr>
          <p:cNvPr id="26" name="Snip Single Corner Rectangle 25">
            <a:extLst>
              <a:ext uri="{FF2B5EF4-FFF2-40B4-BE49-F238E27FC236}">
                <a16:creationId xmlns:a16="http://schemas.microsoft.com/office/drawing/2014/main" id="{A87388E5-11AB-4D52-90C0-E3FAAE436365}"/>
              </a:ext>
            </a:extLst>
          </p:cNvPr>
          <p:cNvSpPr/>
          <p:nvPr/>
        </p:nvSpPr>
        <p:spPr bwMode="auto">
          <a:xfrm>
            <a:off x="7100888" y="3408362"/>
            <a:ext cx="533400" cy="685800"/>
          </a:xfrm>
          <a:prstGeom prst="snip1Rect">
            <a:avLst/>
          </a:prstGeom>
          <a:solidFill>
            <a:srgbClr val="FFFFFF"/>
          </a:solidFill>
          <a:ln w="9525" cap="flat" cmpd="sng" algn="ctr">
            <a:solidFill>
              <a:schemeClr val="tx1"/>
            </a:solidFill>
            <a:prstDash val="solid"/>
            <a:round/>
            <a:headEnd type="none" w="med" len="med"/>
            <a:tailEnd type="none" w="med" len="med"/>
          </a:ln>
          <a:effectLst/>
        </p:spPr>
        <p:txBody>
          <a:bodyPr/>
          <a:lstStyle/>
          <a:p>
            <a:pPr>
              <a:lnSpc>
                <a:spcPct val="82000"/>
              </a:lnSpc>
              <a:buClr>
                <a:srgbClr val="000000"/>
              </a:buClr>
              <a:buSzPct val="100000"/>
              <a:buFont typeface="Times New Roman" charset="0"/>
              <a:buNone/>
              <a:defRPr/>
            </a:pPr>
            <a:endParaRPr lang="en-US">
              <a:latin typeface="Times New Roman" charset="0"/>
              <a:ea typeface="ＭＳ Ｐゴシック" charset="0"/>
            </a:endParaRPr>
          </a:p>
        </p:txBody>
      </p:sp>
      <p:cxnSp>
        <p:nvCxnSpPr>
          <p:cNvPr id="11290" name="Straight Connector 27">
            <a:extLst>
              <a:ext uri="{FF2B5EF4-FFF2-40B4-BE49-F238E27FC236}">
                <a16:creationId xmlns:a16="http://schemas.microsoft.com/office/drawing/2014/main" id="{E7F99F5B-9539-435E-AADA-D9504C142930}"/>
              </a:ext>
            </a:extLst>
          </p:cNvPr>
          <p:cNvCxnSpPr>
            <a:cxnSpLocks noChangeShapeType="1"/>
          </p:cNvCxnSpPr>
          <p:nvPr/>
        </p:nvCxnSpPr>
        <p:spPr bwMode="auto">
          <a:xfrm>
            <a:off x="7177088" y="3713162"/>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291" name="Straight Connector 28">
            <a:extLst>
              <a:ext uri="{FF2B5EF4-FFF2-40B4-BE49-F238E27FC236}">
                <a16:creationId xmlns:a16="http://schemas.microsoft.com/office/drawing/2014/main" id="{E3CD0703-8075-4283-86C7-3C31D4556A3D}"/>
              </a:ext>
            </a:extLst>
          </p:cNvPr>
          <p:cNvCxnSpPr>
            <a:cxnSpLocks noChangeShapeType="1"/>
          </p:cNvCxnSpPr>
          <p:nvPr/>
        </p:nvCxnSpPr>
        <p:spPr bwMode="auto">
          <a:xfrm>
            <a:off x="7177088" y="3789362"/>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292" name="Straight Connector 29">
            <a:extLst>
              <a:ext uri="{FF2B5EF4-FFF2-40B4-BE49-F238E27FC236}">
                <a16:creationId xmlns:a16="http://schemas.microsoft.com/office/drawing/2014/main" id="{48175F69-32AD-4D16-8250-09949F4D11CD}"/>
              </a:ext>
            </a:extLst>
          </p:cNvPr>
          <p:cNvCxnSpPr>
            <a:cxnSpLocks noChangeShapeType="1"/>
          </p:cNvCxnSpPr>
          <p:nvPr/>
        </p:nvCxnSpPr>
        <p:spPr bwMode="auto">
          <a:xfrm>
            <a:off x="7177088" y="3865562"/>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293" name="Straight Connector 30">
            <a:extLst>
              <a:ext uri="{FF2B5EF4-FFF2-40B4-BE49-F238E27FC236}">
                <a16:creationId xmlns:a16="http://schemas.microsoft.com/office/drawing/2014/main" id="{F2CB79B5-D2DD-44F2-BE38-FB4943E30E0A}"/>
              </a:ext>
            </a:extLst>
          </p:cNvPr>
          <p:cNvCxnSpPr>
            <a:cxnSpLocks noChangeShapeType="1"/>
          </p:cNvCxnSpPr>
          <p:nvPr/>
        </p:nvCxnSpPr>
        <p:spPr bwMode="auto">
          <a:xfrm>
            <a:off x="7177088" y="3941762"/>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294" name="Straight Connector 31">
            <a:extLst>
              <a:ext uri="{FF2B5EF4-FFF2-40B4-BE49-F238E27FC236}">
                <a16:creationId xmlns:a16="http://schemas.microsoft.com/office/drawing/2014/main" id="{5572EA27-4091-481B-9D93-4CBD0244B45C}"/>
              </a:ext>
            </a:extLst>
          </p:cNvPr>
          <p:cNvCxnSpPr>
            <a:cxnSpLocks noChangeShapeType="1"/>
          </p:cNvCxnSpPr>
          <p:nvPr/>
        </p:nvCxnSpPr>
        <p:spPr bwMode="auto">
          <a:xfrm>
            <a:off x="7177088" y="4017962"/>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3" name="Snip Single Corner Rectangle 32">
            <a:extLst>
              <a:ext uri="{FF2B5EF4-FFF2-40B4-BE49-F238E27FC236}">
                <a16:creationId xmlns:a16="http://schemas.microsoft.com/office/drawing/2014/main" id="{F60FD22A-03D4-43C4-B689-145637DED2FC}"/>
              </a:ext>
            </a:extLst>
          </p:cNvPr>
          <p:cNvSpPr/>
          <p:nvPr/>
        </p:nvSpPr>
        <p:spPr bwMode="auto">
          <a:xfrm>
            <a:off x="7107238" y="4176712"/>
            <a:ext cx="533400" cy="685800"/>
          </a:xfrm>
          <a:prstGeom prst="snip1Rect">
            <a:avLst/>
          </a:prstGeom>
          <a:solidFill>
            <a:srgbClr val="FFFFFF"/>
          </a:solidFill>
          <a:ln w="9525" cap="flat" cmpd="sng" algn="ctr">
            <a:solidFill>
              <a:schemeClr val="tx1"/>
            </a:solidFill>
            <a:prstDash val="solid"/>
            <a:round/>
            <a:headEnd type="none" w="med" len="med"/>
            <a:tailEnd type="none" w="med" len="med"/>
          </a:ln>
          <a:effectLst/>
        </p:spPr>
        <p:txBody>
          <a:bodyPr/>
          <a:lstStyle/>
          <a:p>
            <a:pPr>
              <a:lnSpc>
                <a:spcPct val="82000"/>
              </a:lnSpc>
              <a:buClr>
                <a:srgbClr val="000000"/>
              </a:buClr>
              <a:buSzPct val="100000"/>
              <a:buFont typeface="Times New Roman" charset="0"/>
              <a:buNone/>
              <a:defRPr/>
            </a:pPr>
            <a:endParaRPr lang="en-US">
              <a:latin typeface="Times New Roman" charset="0"/>
              <a:ea typeface="ＭＳ Ｐゴシック" charset="0"/>
            </a:endParaRPr>
          </a:p>
        </p:txBody>
      </p:sp>
      <p:cxnSp>
        <p:nvCxnSpPr>
          <p:cNvPr id="11296" name="Straight Connector 34">
            <a:extLst>
              <a:ext uri="{FF2B5EF4-FFF2-40B4-BE49-F238E27FC236}">
                <a16:creationId xmlns:a16="http://schemas.microsoft.com/office/drawing/2014/main" id="{CB469997-4ECA-4524-8E20-B506AD239C9F}"/>
              </a:ext>
            </a:extLst>
          </p:cNvPr>
          <p:cNvCxnSpPr>
            <a:cxnSpLocks noChangeShapeType="1"/>
          </p:cNvCxnSpPr>
          <p:nvPr/>
        </p:nvCxnSpPr>
        <p:spPr bwMode="auto">
          <a:xfrm>
            <a:off x="7183438" y="4481512"/>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297" name="Straight Connector 35">
            <a:extLst>
              <a:ext uri="{FF2B5EF4-FFF2-40B4-BE49-F238E27FC236}">
                <a16:creationId xmlns:a16="http://schemas.microsoft.com/office/drawing/2014/main" id="{DAB25524-2052-4E0D-8DFF-B569399AC462}"/>
              </a:ext>
            </a:extLst>
          </p:cNvPr>
          <p:cNvCxnSpPr>
            <a:cxnSpLocks noChangeShapeType="1"/>
          </p:cNvCxnSpPr>
          <p:nvPr/>
        </p:nvCxnSpPr>
        <p:spPr bwMode="auto">
          <a:xfrm>
            <a:off x="7183438" y="4557712"/>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298" name="Straight Connector 36">
            <a:extLst>
              <a:ext uri="{FF2B5EF4-FFF2-40B4-BE49-F238E27FC236}">
                <a16:creationId xmlns:a16="http://schemas.microsoft.com/office/drawing/2014/main" id="{16E82DDE-03E2-4A00-A124-C6D3C5F32BD2}"/>
              </a:ext>
            </a:extLst>
          </p:cNvPr>
          <p:cNvCxnSpPr>
            <a:cxnSpLocks noChangeShapeType="1"/>
          </p:cNvCxnSpPr>
          <p:nvPr/>
        </p:nvCxnSpPr>
        <p:spPr bwMode="auto">
          <a:xfrm>
            <a:off x="7183438" y="4633912"/>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299" name="Straight Connector 37">
            <a:extLst>
              <a:ext uri="{FF2B5EF4-FFF2-40B4-BE49-F238E27FC236}">
                <a16:creationId xmlns:a16="http://schemas.microsoft.com/office/drawing/2014/main" id="{AB7951BE-EB54-4A7F-8DD0-12AA04EE18D0}"/>
              </a:ext>
            </a:extLst>
          </p:cNvPr>
          <p:cNvCxnSpPr>
            <a:cxnSpLocks noChangeShapeType="1"/>
          </p:cNvCxnSpPr>
          <p:nvPr/>
        </p:nvCxnSpPr>
        <p:spPr bwMode="auto">
          <a:xfrm>
            <a:off x="7183438" y="4710112"/>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300" name="Straight Connector 38">
            <a:extLst>
              <a:ext uri="{FF2B5EF4-FFF2-40B4-BE49-F238E27FC236}">
                <a16:creationId xmlns:a16="http://schemas.microsoft.com/office/drawing/2014/main" id="{6E7FC798-4D3E-4412-9AD0-5A78811AB45E}"/>
              </a:ext>
            </a:extLst>
          </p:cNvPr>
          <p:cNvCxnSpPr>
            <a:cxnSpLocks noChangeShapeType="1"/>
          </p:cNvCxnSpPr>
          <p:nvPr/>
        </p:nvCxnSpPr>
        <p:spPr bwMode="auto">
          <a:xfrm>
            <a:off x="7183438" y="4786312"/>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0" name="Snip Single Corner Rectangle 39">
            <a:extLst>
              <a:ext uri="{FF2B5EF4-FFF2-40B4-BE49-F238E27FC236}">
                <a16:creationId xmlns:a16="http://schemas.microsoft.com/office/drawing/2014/main" id="{23C0102D-3D1D-42C9-9860-A261B2DF1595}"/>
              </a:ext>
            </a:extLst>
          </p:cNvPr>
          <p:cNvSpPr/>
          <p:nvPr/>
        </p:nvSpPr>
        <p:spPr bwMode="auto">
          <a:xfrm>
            <a:off x="7113588" y="4945062"/>
            <a:ext cx="533400" cy="685800"/>
          </a:xfrm>
          <a:prstGeom prst="snip1Rect">
            <a:avLst/>
          </a:prstGeom>
          <a:solidFill>
            <a:srgbClr val="FFFFFF"/>
          </a:solidFill>
          <a:ln w="9525" cap="flat" cmpd="sng" algn="ctr">
            <a:solidFill>
              <a:schemeClr val="tx1"/>
            </a:solidFill>
            <a:prstDash val="solid"/>
            <a:round/>
            <a:headEnd type="none" w="med" len="med"/>
            <a:tailEnd type="none" w="med" len="med"/>
          </a:ln>
          <a:effectLst/>
        </p:spPr>
        <p:txBody>
          <a:bodyPr/>
          <a:lstStyle/>
          <a:p>
            <a:pPr>
              <a:lnSpc>
                <a:spcPct val="82000"/>
              </a:lnSpc>
              <a:buClr>
                <a:srgbClr val="000000"/>
              </a:buClr>
              <a:buSzPct val="100000"/>
              <a:buFont typeface="Times New Roman" charset="0"/>
              <a:buNone/>
              <a:defRPr/>
            </a:pPr>
            <a:endParaRPr lang="en-US">
              <a:latin typeface="Times New Roman" charset="0"/>
              <a:ea typeface="ＭＳ Ｐゴシック" charset="0"/>
            </a:endParaRPr>
          </a:p>
        </p:txBody>
      </p:sp>
      <p:cxnSp>
        <p:nvCxnSpPr>
          <p:cNvPr id="11302" name="Straight Connector 41">
            <a:extLst>
              <a:ext uri="{FF2B5EF4-FFF2-40B4-BE49-F238E27FC236}">
                <a16:creationId xmlns:a16="http://schemas.microsoft.com/office/drawing/2014/main" id="{5B7D33D2-DE39-4DE1-9A0F-E3F9A7D7BB3B}"/>
              </a:ext>
            </a:extLst>
          </p:cNvPr>
          <p:cNvCxnSpPr>
            <a:cxnSpLocks noChangeShapeType="1"/>
          </p:cNvCxnSpPr>
          <p:nvPr/>
        </p:nvCxnSpPr>
        <p:spPr bwMode="auto">
          <a:xfrm>
            <a:off x="7189788" y="5249862"/>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303" name="Straight Connector 42">
            <a:extLst>
              <a:ext uri="{FF2B5EF4-FFF2-40B4-BE49-F238E27FC236}">
                <a16:creationId xmlns:a16="http://schemas.microsoft.com/office/drawing/2014/main" id="{0968C5D8-6403-421F-8556-AB8FFE66A1D3}"/>
              </a:ext>
            </a:extLst>
          </p:cNvPr>
          <p:cNvCxnSpPr>
            <a:cxnSpLocks noChangeShapeType="1"/>
          </p:cNvCxnSpPr>
          <p:nvPr/>
        </p:nvCxnSpPr>
        <p:spPr bwMode="auto">
          <a:xfrm>
            <a:off x="7189788" y="5326062"/>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304" name="Straight Connector 43">
            <a:extLst>
              <a:ext uri="{FF2B5EF4-FFF2-40B4-BE49-F238E27FC236}">
                <a16:creationId xmlns:a16="http://schemas.microsoft.com/office/drawing/2014/main" id="{A14771D0-C94D-446D-9F2E-D791165A6512}"/>
              </a:ext>
            </a:extLst>
          </p:cNvPr>
          <p:cNvCxnSpPr>
            <a:cxnSpLocks noChangeShapeType="1"/>
          </p:cNvCxnSpPr>
          <p:nvPr/>
        </p:nvCxnSpPr>
        <p:spPr bwMode="auto">
          <a:xfrm>
            <a:off x="7189788" y="5402262"/>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305" name="Straight Connector 44">
            <a:extLst>
              <a:ext uri="{FF2B5EF4-FFF2-40B4-BE49-F238E27FC236}">
                <a16:creationId xmlns:a16="http://schemas.microsoft.com/office/drawing/2014/main" id="{809D93E2-BF8B-4F62-8E44-3988B5C25B3F}"/>
              </a:ext>
            </a:extLst>
          </p:cNvPr>
          <p:cNvCxnSpPr>
            <a:cxnSpLocks noChangeShapeType="1"/>
          </p:cNvCxnSpPr>
          <p:nvPr/>
        </p:nvCxnSpPr>
        <p:spPr bwMode="auto">
          <a:xfrm>
            <a:off x="7189788" y="5478462"/>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306" name="Straight Connector 45">
            <a:extLst>
              <a:ext uri="{FF2B5EF4-FFF2-40B4-BE49-F238E27FC236}">
                <a16:creationId xmlns:a16="http://schemas.microsoft.com/office/drawing/2014/main" id="{128E8C7D-113E-44E6-A133-2C4630789ED6}"/>
              </a:ext>
            </a:extLst>
          </p:cNvPr>
          <p:cNvCxnSpPr>
            <a:cxnSpLocks noChangeShapeType="1"/>
          </p:cNvCxnSpPr>
          <p:nvPr/>
        </p:nvCxnSpPr>
        <p:spPr bwMode="auto">
          <a:xfrm>
            <a:off x="7189788" y="5554662"/>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7" name="Snip Single Corner Rectangle 46">
            <a:extLst>
              <a:ext uri="{FF2B5EF4-FFF2-40B4-BE49-F238E27FC236}">
                <a16:creationId xmlns:a16="http://schemas.microsoft.com/office/drawing/2014/main" id="{022B2C34-1AE4-44DF-833F-946F049D3AC9}"/>
              </a:ext>
            </a:extLst>
          </p:cNvPr>
          <p:cNvSpPr/>
          <p:nvPr/>
        </p:nvSpPr>
        <p:spPr bwMode="auto">
          <a:xfrm>
            <a:off x="7121525" y="5715000"/>
            <a:ext cx="533400" cy="685800"/>
          </a:xfrm>
          <a:prstGeom prst="snip1Rect">
            <a:avLst/>
          </a:prstGeom>
          <a:solidFill>
            <a:srgbClr val="FFFFFF"/>
          </a:solidFill>
          <a:ln w="9525" cap="flat" cmpd="sng" algn="ctr">
            <a:solidFill>
              <a:schemeClr val="tx1"/>
            </a:solidFill>
            <a:prstDash val="solid"/>
            <a:round/>
            <a:headEnd type="none" w="med" len="med"/>
            <a:tailEnd type="none" w="med" len="med"/>
          </a:ln>
          <a:effectLst/>
        </p:spPr>
        <p:txBody>
          <a:bodyPr/>
          <a:lstStyle/>
          <a:p>
            <a:pPr>
              <a:lnSpc>
                <a:spcPct val="82000"/>
              </a:lnSpc>
              <a:buClr>
                <a:srgbClr val="000000"/>
              </a:buClr>
              <a:buSzPct val="100000"/>
              <a:buFont typeface="Times New Roman" charset="0"/>
              <a:buNone/>
              <a:defRPr/>
            </a:pPr>
            <a:endParaRPr lang="en-US">
              <a:latin typeface="Times New Roman" charset="0"/>
              <a:ea typeface="ＭＳ Ｐゴシック" charset="0"/>
            </a:endParaRPr>
          </a:p>
        </p:txBody>
      </p:sp>
      <p:cxnSp>
        <p:nvCxnSpPr>
          <p:cNvPr id="11308" name="Straight Connector 48">
            <a:extLst>
              <a:ext uri="{FF2B5EF4-FFF2-40B4-BE49-F238E27FC236}">
                <a16:creationId xmlns:a16="http://schemas.microsoft.com/office/drawing/2014/main" id="{EBA457B7-AA20-4CA3-829D-29DFEA39CF26}"/>
              </a:ext>
            </a:extLst>
          </p:cNvPr>
          <p:cNvCxnSpPr>
            <a:cxnSpLocks noChangeShapeType="1"/>
          </p:cNvCxnSpPr>
          <p:nvPr/>
        </p:nvCxnSpPr>
        <p:spPr bwMode="auto">
          <a:xfrm>
            <a:off x="7197725" y="60198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309" name="Straight Connector 49">
            <a:extLst>
              <a:ext uri="{FF2B5EF4-FFF2-40B4-BE49-F238E27FC236}">
                <a16:creationId xmlns:a16="http://schemas.microsoft.com/office/drawing/2014/main" id="{E39A0BED-7F10-4A9A-A1D0-E580B683F243}"/>
              </a:ext>
            </a:extLst>
          </p:cNvPr>
          <p:cNvCxnSpPr>
            <a:cxnSpLocks noChangeShapeType="1"/>
          </p:cNvCxnSpPr>
          <p:nvPr/>
        </p:nvCxnSpPr>
        <p:spPr bwMode="auto">
          <a:xfrm>
            <a:off x="7197725" y="60960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310" name="Straight Connector 50">
            <a:extLst>
              <a:ext uri="{FF2B5EF4-FFF2-40B4-BE49-F238E27FC236}">
                <a16:creationId xmlns:a16="http://schemas.microsoft.com/office/drawing/2014/main" id="{53E24F02-ECB5-4B6C-9CEE-5B873BCD9C42}"/>
              </a:ext>
            </a:extLst>
          </p:cNvPr>
          <p:cNvCxnSpPr>
            <a:cxnSpLocks noChangeShapeType="1"/>
          </p:cNvCxnSpPr>
          <p:nvPr/>
        </p:nvCxnSpPr>
        <p:spPr bwMode="auto">
          <a:xfrm>
            <a:off x="7197725" y="61722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311" name="Straight Connector 51">
            <a:extLst>
              <a:ext uri="{FF2B5EF4-FFF2-40B4-BE49-F238E27FC236}">
                <a16:creationId xmlns:a16="http://schemas.microsoft.com/office/drawing/2014/main" id="{276AB24A-9B91-43D3-928C-B882C1CE3B3C}"/>
              </a:ext>
            </a:extLst>
          </p:cNvPr>
          <p:cNvCxnSpPr>
            <a:cxnSpLocks noChangeShapeType="1"/>
          </p:cNvCxnSpPr>
          <p:nvPr/>
        </p:nvCxnSpPr>
        <p:spPr bwMode="auto">
          <a:xfrm>
            <a:off x="7197725" y="62484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312" name="Straight Connector 52">
            <a:extLst>
              <a:ext uri="{FF2B5EF4-FFF2-40B4-BE49-F238E27FC236}">
                <a16:creationId xmlns:a16="http://schemas.microsoft.com/office/drawing/2014/main" id="{33FF57B0-E6DF-4777-9AD5-6869FFF4599C}"/>
              </a:ext>
            </a:extLst>
          </p:cNvPr>
          <p:cNvCxnSpPr>
            <a:cxnSpLocks noChangeShapeType="1"/>
          </p:cNvCxnSpPr>
          <p:nvPr/>
        </p:nvCxnSpPr>
        <p:spPr bwMode="auto">
          <a:xfrm>
            <a:off x="7197725" y="63246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4" name="TextBox 53">
            <a:extLst>
              <a:ext uri="{FF2B5EF4-FFF2-40B4-BE49-F238E27FC236}">
                <a16:creationId xmlns:a16="http://schemas.microsoft.com/office/drawing/2014/main" id="{69E00689-3ED1-4B8A-AE56-7370A681681B}"/>
              </a:ext>
            </a:extLst>
          </p:cNvPr>
          <p:cNvSpPr txBox="1"/>
          <p:nvPr/>
        </p:nvSpPr>
        <p:spPr>
          <a:xfrm>
            <a:off x="3414713" y="2941638"/>
            <a:ext cx="457200" cy="307777"/>
          </a:xfrm>
          <a:prstGeom prst="rect">
            <a:avLst/>
          </a:prstGeom>
          <a:noFill/>
        </p:spPr>
        <p:txBody>
          <a:bodyPr>
            <a:spAutoFit/>
          </a:bodyPr>
          <a:lstStyle/>
          <a:p>
            <a:pPr>
              <a:buClr>
                <a:srgbClr val="000000"/>
              </a:buClr>
              <a:buSzPct val="100000"/>
              <a:buFont typeface="Times New Roman" charset="0"/>
              <a:buNone/>
              <a:defRPr/>
            </a:pPr>
            <a:r>
              <a:rPr lang="en-US" sz="1400" dirty="0">
                <a:solidFill>
                  <a:srgbClr val="000000"/>
                </a:solidFill>
                <a:latin typeface="+mj-lt"/>
                <a:ea typeface="ＭＳ Ｐゴシック" charset="0"/>
              </a:rPr>
              <a:t>stl</a:t>
            </a:r>
          </a:p>
        </p:txBody>
      </p:sp>
      <p:sp>
        <p:nvSpPr>
          <p:cNvPr id="55" name="TextBox 54">
            <a:extLst>
              <a:ext uri="{FF2B5EF4-FFF2-40B4-BE49-F238E27FC236}">
                <a16:creationId xmlns:a16="http://schemas.microsoft.com/office/drawing/2014/main" id="{D0812F0E-BBCB-4A63-8E73-4CA78E65D35A}"/>
              </a:ext>
            </a:extLst>
          </p:cNvPr>
          <p:cNvSpPr txBox="1"/>
          <p:nvPr/>
        </p:nvSpPr>
        <p:spPr>
          <a:xfrm>
            <a:off x="7086600" y="3343276"/>
            <a:ext cx="609600" cy="353943"/>
          </a:xfrm>
          <a:prstGeom prst="rect">
            <a:avLst/>
          </a:prstGeom>
          <a:noFill/>
        </p:spPr>
        <p:txBody>
          <a:bodyPr>
            <a:spAutoFit/>
          </a:bodyPr>
          <a:lstStyle/>
          <a:p>
            <a:pPr>
              <a:buClr>
                <a:srgbClr val="000000"/>
              </a:buClr>
              <a:buSzPct val="100000"/>
              <a:buFont typeface="Times New Roman" charset="0"/>
              <a:buNone/>
              <a:defRPr/>
            </a:pPr>
            <a:r>
              <a:rPr lang="en-US" sz="1700" dirty="0">
                <a:solidFill>
                  <a:srgbClr val="000000"/>
                </a:solidFill>
                <a:latin typeface="+mj-lt"/>
                <a:ea typeface="ＭＳ Ｐゴシック" charset="0"/>
              </a:rPr>
              <a:t>exo</a:t>
            </a:r>
          </a:p>
        </p:txBody>
      </p:sp>
      <p:sp>
        <p:nvSpPr>
          <p:cNvPr id="56" name="TextBox 55">
            <a:extLst>
              <a:ext uri="{FF2B5EF4-FFF2-40B4-BE49-F238E27FC236}">
                <a16:creationId xmlns:a16="http://schemas.microsoft.com/office/drawing/2014/main" id="{3E3C4DA5-A2E7-4E8E-80BA-0D5427F67E12}"/>
              </a:ext>
            </a:extLst>
          </p:cNvPr>
          <p:cNvSpPr txBox="1"/>
          <p:nvPr/>
        </p:nvSpPr>
        <p:spPr>
          <a:xfrm>
            <a:off x="7094538" y="4113213"/>
            <a:ext cx="609600" cy="353943"/>
          </a:xfrm>
          <a:prstGeom prst="rect">
            <a:avLst/>
          </a:prstGeom>
          <a:noFill/>
        </p:spPr>
        <p:txBody>
          <a:bodyPr>
            <a:spAutoFit/>
          </a:bodyPr>
          <a:lstStyle/>
          <a:p>
            <a:pPr>
              <a:buClr>
                <a:srgbClr val="000000"/>
              </a:buClr>
              <a:buSzPct val="100000"/>
              <a:buFont typeface="Times New Roman" charset="0"/>
              <a:buNone/>
              <a:defRPr/>
            </a:pPr>
            <a:r>
              <a:rPr lang="en-US" sz="1700" dirty="0">
                <a:solidFill>
                  <a:srgbClr val="000000"/>
                </a:solidFill>
                <a:latin typeface="+mj-lt"/>
                <a:ea typeface="ＭＳ Ｐゴシック" charset="0"/>
              </a:rPr>
              <a:t>exo</a:t>
            </a:r>
          </a:p>
        </p:txBody>
      </p:sp>
      <p:sp>
        <p:nvSpPr>
          <p:cNvPr id="57" name="TextBox 56">
            <a:extLst>
              <a:ext uri="{FF2B5EF4-FFF2-40B4-BE49-F238E27FC236}">
                <a16:creationId xmlns:a16="http://schemas.microsoft.com/office/drawing/2014/main" id="{46D3A684-D9A6-4695-A001-837515548143}"/>
              </a:ext>
            </a:extLst>
          </p:cNvPr>
          <p:cNvSpPr txBox="1"/>
          <p:nvPr/>
        </p:nvSpPr>
        <p:spPr>
          <a:xfrm>
            <a:off x="7100888" y="4887913"/>
            <a:ext cx="609600" cy="353943"/>
          </a:xfrm>
          <a:prstGeom prst="rect">
            <a:avLst/>
          </a:prstGeom>
          <a:noFill/>
        </p:spPr>
        <p:txBody>
          <a:bodyPr>
            <a:spAutoFit/>
          </a:bodyPr>
          <a:lstStyle/>
          <a:p>
            <a:pPr>
              <a:buClr>
                <a:srgbClr val="000000"/>
              </a:buClr>
              <a:buSzPct val="100000"/>
              <a:buFont typeface="Times New Roman" charset="0"/>
              <a:buNone/>
              <a:defRPr/>
            </a:pPr>
            <a:r>
              <a:rPr lang="en-US" sz="1700" dirty="0">
                <a:solidFill>
                  <a:srgbClr val="000000"/>
                </a:solidFill>
                <a:latin typeface="+mj-lt"/>
                <a:ea typeface="ＭＳ Ｐゴシック" charset="0"/>
              </a:rPr>
              <a:t>exo</a:t>
            </a:r>
          </a:p>
        </p:txBody>
      </p:sp>
      <p:sp>
        <p:nvSpPr>
          <p:cNvPr id="58" name="TextBox 57">
            <a:extLst>
              <a:ext uri="{FF2B5EF4-FFF2-40B4-BE49-F238E27FC236}">
                <a16:creationId xmlns:a16="http://schemas.microsoft.com/office/drawing/2014/main" id="{704371AC-FB1D-449E-85D9-EB7F6209CA79}"/>
              </a:ext>
            </a:extLst>
          </p:cNvPr>
          <p:cNvSpPr txBox="1"/>
          <p:nvPr/>
        </p:nvSpPr>
        <p:spPr>
          <a:xfrm>
            <a:off x="7127875" y="5664201"/>
            <a:ext cx="609600" cy="353943"/>
          </a:xfrm>
          <a:prstGeom prst="rect">
            <a:avLst/>
          </a:prstGeom>
          <a:noFill/>
        </p:spPr>
        <p:txBody>
          <a:bodyPr>
            <a:spAutoFit/>
          </a:bodyPr>
          <a:lstStyle/>
          <a:p>
            <a:pPr>
              <a:buClr>
                <a:srgbClr val="000000"/>
              </a:buClr>
              <a:buSzPct val="100000"/>
              <a:buFont typeface="Times New Roman" charset="0"/>
              <a:buNone/>
              <a:defRPr/>
            </a:pPr>
            <a:r>
              <a:rPr lang="en-US" sz="1700" dirty="0">
                <a:solidFill>
                  <a:srgbClr val="000000"/>
                </a:solidFill>
                <a:latin typeface="+mj-lt"/>
                <a:ea typeface="ＭＳ Ｐゴシック" charset="0"/>
              </a:rPr>
              <a:t>exo</a:t>
            </a:r>
          </a:p>
        </p:txBody>
      </p:sp>
      <p:sp>
        <p:nvSpPr>
          <p:cNvPr id="13365" name="Rectangle 58">
            <a:extLst>
              <a:ext uri="{FF2B5EF4-FFF2-40B4-BE49-F238E27FC236}">
                <a16:creationId xmlns:a16="http://schemas.microsoft.com/office/drawing/2014/main" id="{5693F16D-7A72-455F-B563-584BE2C7823C}"/>
              </a:ext>
            </a:extLst>
          </p:cNvPr>
          <p:cNvSpPr>
            <a:spLocks noChangeArrowheads="1"/>
          </p:cNvSpPr>
          <p:nvPr/>
        </p:nvSpPr>
        <p:spPr bwMode="auto">
          <a:xfrm>
            <a:off x="8167688" y="4592637"/>
            <a:ext cx="1143000" cy="609600"/>
          </a:xfrm>
          <a:prstGeom prst="rect">
            <a:avLst/>
          </a:prstGeom>
          <a:solidFill>
            <a:srgbClr val="FF568A"/>
          </a:solidFill>
          <a:ln w="9525">
            <a:solidFill>
              <a:schemeClr val="tx1"/>
            </a:solidFill>
            <a:round/>
            <a:headEnd/>
            <a:tailEnd/>
          </a:ln>
        </p:spPr>
        <p:txBody>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82000"/>
              </a:lnSpc>
              <a:spcBef>
                <a:spcPct val="0"/>
              </a:spcBef>
              <a:buFont typeface="Times New Roman" panose="02020603050405020304" pitchFamily="18" charset="0"/>
              <a:buNone/>
            </a:pPr>
            <a:endParaRPr lang="en-US" altLang="en-US" b="0">
              <a:solidFill>
                <a:schemeClr val="bg1"/>
              </a:solidFill>
              <a:latin typeface="Times New Roman" panose="02020603050405020304" pitchFamily="18" charset="0"/>
            </a:endParaRPr>
          </a:p>
        </p:txBody>
      </p:sp>
      <p:sp>
        <p:nvSpPr>
          <p:cNvPr id="60" name="TextBox 59">
            <a:extLst>
              <a:ext uri="{FF2B5EF4-FFF2-40B4-BE49-F238E27FC236}">
                <a16:creationId xmlns:a16="http://schemas.microsoft.com/office/drawing/2014/main" id="{B0639C70-A3EC-4C66-AC09-D7DB188DAD44}"/>
              </a:ext>
            </a:extLst>
          </p:cNvPr>
          <p:cNvSpPr txBox="1"/>
          <p:nvPr/>
        </p:nvSpPr>
        <p:spPr>
          <a:xfrm>
            <a:off x="8472488" y="4668837"/>
            <a:ext cx="685800" cy="369888"/>
          </a:xfrm>
          <a:prstGeom prst="rect">
            <a:avLst/>
          </a:prstGeom>
          <a:noFill/>
        </p:spPr>
        <p:txBody>
          <a:bodyPr>
            <a:spAutoFit/>
          </a:bodyPr>
          <a:lstStyle/>
          <a:p>
            <a:pPr>
              <a:buClr>
                <a:srgbClr val="000000"/>
              </a:buClr>
              <a:buSzPct val="100000"/>
              <a:buFont typeface="Times New Roman" charset="0"/>
              <a:buNone/>
              <a:defRPr/>
            </a:pPr>
            <a:r>
              <a:rPr lang="en-US" dirty="0">
                <a:solidFill>
                  <a:srgbClr val="000000"/>
                </a:solidFill>
                <a:latin typeface="+mj-lt"/>
                <a:ea typeface="ＭＳ Ｐゴシック" charset="0"/>
              </a:rPr>
              <a:t>epu</a:t>
            </a:r>
          </a:p>
        </p:txBody>
      </p:sp>
      <p:sp>
        <p:nvSpPr>
          <p:cNvPr id="61" name="Snip Single Corner Rectangle 60">
            <a:extLst>
              <a:ext uri="{FF2B5EF4-FFF2-40B4-BE49-F238E27FC236}">
                <a16:creationId xmlns:a16="http://schemas.microsoft.com/office/drawing/2014/main" id="{AEE14A75-046E-43BC-B273-0196215B1911}"/>
              </a:ext>
            </a:extLst>
          </p:cNvPr>
          <p:cNvSpPr/>
          <p:nvPr/>
        </p:nvSpPr>
        <p:spPr bwMode="auto">
          <a:xfrm>
            <a:off x="9767888" y="4592637"/>
            <a:ext cx="533400" cy="685800"/>
          </a:xfrm>
          <a:prstGeom prst="snip1Rect">
            <a:avLst/>
          </a:prstGeom>
          <a:solidFill>
            <a:srgbClr val="FFFFFF"/>
          </a:solidFill>
          <a:ln w="9525" cap="flat" cmpd="sng" algn="ctr">
            <a:solidFill>
              <a:schemeClr val="tx1"/>
            </a:solidFill>
            <a:prstDash val="solid"/>
            <a:round/>
            <a:headEnd type="none" w="med" len="med"/>
            <a:tailEnd type="none" w="med" len="med"/>
          </a:ln>
          <a:effectLst/>
        </p:spPr>
        <p:txBody>
          <a:bodyPr/>
          <a:lstStyle/>
          <a:p>
            <a:pPr>
              <a:lnSpc>
                <a:spcPct val="82000"/>
              </a:lnSpc>
              <a:buClr>
                <a:srgbClr val="000000"/>
              </a:buClr>
              <a:buSzPct val="100000"/>
              <a:buFont typeface="Times New Roman" charset="0"/>
              <a:buNone/>
              <a:defRPr/>
            </a:pPr>
            <a:endParaRPr lang="en-US">
              <a:latin typeface="Times New Roman" charset="0"/>
              <a:ea typeface="ＭＳ Ｐゴシック" charset="0"/>
            </a:endParaRPr>
          </a:p>
        </p:txBody>
      </p:sp>
      <p:cxnSp>
        <p:nvCxnSpPr>
          <p:cNvPr id="11321" name="Straight Connector 61">
            <a:extLst>
              <a:ext uri="{FF2B5EF4-FFF2-40B4-BE49-F238E27FC236}">
                <a16:creationId xmlns:a16="http://schemas.microsoft.com/office/drawing/2014/main" id="{57337595-5BE4-4772-9901-57770F591313}"/>
              </a:ext>
            </a:extLst>
          </p:cNvPr>
          <p:cNvCxnSpPr>
            <a:cxnSpLocks noChangeShapeType="1"/>
          </p:cNvCxnSpPr>
          <p:nvPr/>
        </p:nvCxnSpPr>
        <p:spPr bwMode="auto">
          <a:xfrm>
            <a:off x="9844088" y="4897437"/>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322" name="Straight Connector 62">
            <a:extLst>
              <a:ext uri="{FF2B5EF4-FFF2-40B4-BE49-F238E27FC236}">
                <a16:creationId xmlns:a16="http://schemas.microsoft.com/office/drawing/2014/main" id="{67286CEB-AEEC-4B84-87AA-2E08345A3150}"/>
              </a:ext>
            </a:extLst>
          </p:cNvPr>
          <p:cNvCxnSpPr>
            <a:cxnSpLocks noChangeShapeType="1"/>
          </p:cNvCxnSpPr>
          <p:nvPr/>
        </p:nvCxnSpPr>
        <p:spPr bwMode="auto">
          <a:xfrm>
            <a:off x="9844088" y="4973637"/>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323" name="Straight Connector 63">
            <a:extLst>
              <a:ext uri="{FF2B5EF4-FFF2-40B4-BE49-F238E27FC236}">
                <a16:creationId xmlns:a16="http://schemas.microsoft.com/office/drawing/2014/main" id="{EEDC4AE1-C095-4460-94B4-7A72D7CEC8A6}"/>
              </a:ext>
            </a:extLst>
          </p:cNvPr>
          <p:cNvCxnSpPr>
            <a:cxnSpLocks noChangeShapeType="1"/>
          </p:cNvCxnSpPr>
          <p:nvPr/>
        </p:nvCxnSpPr>
        <p:spPr bwMode="auto">
          <a:xfrm>
            <a:off x="9844088" y="5049837"/>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324" name="Straight Connector 64">
            <a:extLst>
              <a:ext uri="{FF2B5EF4-FFF2-40B4-BE49-F238E27FC236}">
                <a16:creationId xmlns:a16="http://schemas.microsoft.com/office/drawing/2014/main" id="{EA139E45-285A-4834-89A8-AA14A46B49B5}"/>
              </a:ext>
            </a:extLst>
          </p:cNvPr>
          <p:cNvCxnSpPr>
            <a:cxnSpLocks noChangeShapeType="1"/>
          </p:cNvCxnSpPr>
          <p:nvPr/>
        </p:nvCxnSpPr>
        <p:spPr bwMode="auto">
          <a:xfrm>
            <a:off x="9844088" y="5126037"/>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325" name="Straight Connector 65">
            <a:extLst>
              <a:ext uri="{FF2B5EF4-FFF2-40B4-BE49-F238E27FC236}">
                <a16:creationId xmlns:a16="http://schemas.microsoft.com/office/drawing/2014/main" id="{D6254024-7288-4213-90B5-0956FF1B131E}"/>
              </a:ext>
            </a:extLst>
          </p:cNvPr>
          <p:cNvCxnSpPr>
            <a:cxnSpLocks noChangeShapeType="1"/>
          </p:cNvCxnSpPr>
          <p:nvPr/>
        </p:nvCxnSpPr>
        <p:spPr bwMode="auto">
          <a:xfrm>
            <a:off x="9844088" y="5202237"/>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7" name="TextBox 66">
            <a:extLst>
              <a:ext uri="{FF2B5EF4-FFF2-40B4-BE49-F238E27FC236}">
                <a16:creationId xmlns:a16="http://schemas.microsoft.com/office/drawing/2014/main" id="{C78C9FA1-1C63-4FBB-9B77-398994A1FABA}"/>
              </a:ext>
            </a:extLst>
          </p:cNvPr>
          <p:cNvSpPr txBox="1"/>
          <p:nvPr/>
        </p:nvSpPr>
        <p:spPr>
          <a:xfrm>
            <a:off x="9753600" y="4527551"/>
            <a:ext cx="609600" cy="353943"/>
          </a:xfrm>
          <a:prstGeom prst="rect">
            <a:avLst/>
          </a:prstGeom>
          <a:noFill/>
        </p:spPr>
        <p:txBody>
          <a:bodyPr>
            <a:spAutoFit/>
          </a:bodyPr>
          <a:lstStyle/>
          <a:p>
            <a:pPr>
              <a:buClr>
                <a:srgbClr val="000000"/>
              </a:buClr>
              <a:buSzPct val="100000"/>
              <a:buFont typeface="Times New Roman" charset="0"/>
              <a:buNone/>
              <a:defRPr/>
            </a:pPr>
            <a:r>
              <a:rPr lang="en-US" sz="1700" dirty="0">
                <a:solidFill>
                  <a:srgbClr val="000000"/>
                </a:solidFill>
                <a:latin typeface="+mj-lt"/>
                <a:ea typeface="ＭＳ Ｐゴシック" charset="0"/>
              </a:rPr>
              <a:t>exo</a:t>
            </a:r>
          </a:p>
        </p:txBody>
      </p:sp>
      <p:sp>
        <p:nvSpPr>
          <p:cNvPr id="13374" name="Down Arrow 75">
            <a:extLst>
              <a:ext uri="{FF2B5EF4-FFF2-40B4-BE49-F238E27FC236}">
                <a16:creationId xmlns:a16="http://schemas.microsoft.com/office/drawing/2014/main" id="{E133B1B8-A5EC-41B9-840C-9732DD295A0C}"/>
              </a:ext>
            </a:extLst>
          </p:cNvPr>
          <p:cNvSpPr>
            <a:spLocks noChangeArrowheads="1"/>
          </p:cNvSpPr>
          <p:nvPr/>
        </p:nvSpPr>
        <p:spPr bwMode="auto">
          <a:xfrm>
            <a:off x="3505200" y="4440237"/>
            <a:ext cx="228600" cy="228600"/>
          </a:xfrm>
          <a:prstGeom prst="downArrow">
            <a:avLst>
              <a:gd name="adj1" fmla="val 50000"/>
              <a:gd name="adj2" fmla="val 50000"/>
            </a:avLst>
          </a:prstGeom>
          <a:solidFill>
            <a:schemeClr val="tx1"/>
          </a:solidFill>
          <a:ln w="9525">
            <a:solidFill>
              <a:schemeClr val="tx1"/>
            </a:solidFill>
            <a:round/>
            <a:headEnd/>
            <a:tailEnd/>
          </a:ln>
        </p:spPr>
        <p:txBody>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82000"/>
              </a:lnSpc>
              <a:spcBef>
                <a:spcPct val="0"/>
              </a:spcBef>
              <a:buFont typeface="Times New Roman" panose="02020603050405020304" pitchFamily="18" charset="0"/>
              <a:buNone/>
            </a:pPr>
            <a:endParaRPr lang="en-US" altLang="en-US" b="0">
              <a:solidFill>
                <a:schemeClr val="bg1"/>
              </a:solidFill>
              <a:latin typeface="Times New Roman" panose="02020603050405020304" pitchFamily="18" charset="0"/>
            </a:endParaRPr>
          </a:p>
        </p:txBody>
      </p:sp>
      <p:sp>
        <p:nvSpPr>
          <p:cNvPr id="13375" name="Down Arrow 76">
            <a:extLst>
              <a:ext uri="{FF2B5EF4-FFF2-40B4-BE49-F238E27FC236}">
                <a16:creationId xmlns:a16="http://schemas.microsoft.com/office/drawing/2014/main" id="{AF30DEC2-9EA3-4EC4-BAF2-AC2B858453A9}"/>
              </a:ext>
            </a:extLst>
          </p:cNvPr>
          <p:cNvSpPr>
            <a:spLocks noChangeArrowheads="1"/>
          </p:cNvSpPr>
          <p:nvPr/>
        </p:nvSpPr>
        <p:spPr bwMode="auto">
          <a:xfrm rot="16200000">
            <a:off x="5257800" y="3595687"/>
            <a:ext cx="228600" cy="228600"/>
          </a:xfrm>
          <a:prstGeom prst="downArrow">
            <a:avLst>
              <a:gd name="adj1" fmla="val 50000"/>
              <a:gd name="adj2" fmla="val 50000"/>
            </a:avLst>
          </a:prstGeom>
          <a:solidFill>
            <a:schemeClr val="tx1"/>
          </a:solidFill>
          <a:ln w="9525">
            <a:solidFill>
              <a:schemeClr val="tx1"/>
            </a:solidFill>
            <a:round/>
            <a:headEnd/>
            <a:tailEnd/>
          </a:ln>
        </p:spPr>
        <p:txBody>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82000"/>
              </a:lnSpc>
              <a:spcBef>
                <a:spcPct val="0"/>
              </a:spcBef>
              <a:buFont typeface="Times New Roman" panose="02020603050405020304" pitchFamily="18" charset="0"/>
              <a:buNone/>
            </a:pPr>
            <a:endParaRPr lang="en-US" altLang="en-US" b="0">
              <a:solidFill>
                <a:schemeClr val="bg1"/>
              </a:solidFill>
              <a:latin typeface="Times New Roman" panose="02020603050405020304" pitchFamily="18" charset="0"/>
            </a:endParaRPr>
          </a:p>
        </p:txBody>
      </p:sp>
      <p:sp>
        <p:nvSpPr>
          <p:cNvPr id="13376" name="Down Arrow 77">
            <a:extLst>
              <a:ext uri="{FF2B5EF4-FFF2-40B4-BE49-F238E27FC236}">
                <a16:creationId xmlns:a16="http://schemas.microsoft.com/office/drawing/2014/main" id="{852E0C9C-D7B8-4D2A-9D44-1D38E6BFAE38}"/>
              </a:ext>
            </a:extLst>
          </p:cNvPr>
          <p:cNvSpPr>
            <a:spLocks noChangeArrowheads="1"/>
          </p:cNvSpPr>
          <p:nvPr/>
        </p:nvSpPr>
        <p:spPr bwMode="auto">
          <a:xfrm rot="16200000">
            <a:off x="5257800" y="4378325"/>
            <a:ext cx="228600" cy="228600"/>
          </a:xfrm>
          <a:prstGeom prst="downArrow">
            <a:avLst>
              <a:gd name="adj1" fmla="val 50000"/>
              <a:gd name="adj2" fmla="val 50000"/>
            </a:avLst>
          </a:prstGeom>
          <a:solidFill>
            <a:schemeClr val="tx1"/>
          </a:solidFill>
          <a:ln w="9525">
            <a:solidFill>
              <a:schemeClr val="tx1"/>
            </a:solidFill>
            <a:round/>
            <a:headEnd/>
            <a:tailEnd/>
          </a:ln>
        </p:spPr>
        <p:txBody>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82000"/>
              </a:lnSpc>
              <a:spcBef>
                <a:spcPct val="0"/>
              </a:spcBef>
              <a:buFont typeface="Times New Roman" panose="02020603050405020304" pitchFamily="18" charset="0"/>
              <a:buNone/>
            </a:pPr>
            <a:endParaRPr lang="en-US" altLang="en-US" b="0">
              <a:solidFill>
                <a:schemeClr val="bg1"/>
              </a:solidFill>
              <a:latin typeface="Times New Roman" panose="02020603050405020304" pitchFamily="18" charset="0"/>
            </a:endParaRPr>
          </a:p>
        </p:txBody>
      </p:sp>
      <p:sp>
        <p:nvSpPr>
          <p:cNvPr id="13377" name="Down Arrow 78">
            <a:extLst>
              <a:ext uri="{FF2B5EF4-FFF2-40B4-BE49-F238E27FC236}">
                <a16:creationId xmlns:a16="http://schemas.microsoft.com/office/drawing/2014/main" id="{D6934E20-5E7F-4EEC-942F-EB192E88CAAE}"/>
              </a:ext>
            </a:extLst>
          </p:cNvPr>
          <p:cNvSpPr>
            <a:spLocks noChangeArrowheads="1"/>
          </p:cNvSpPr>
          <p:nvPr/>
        </p:nvSpPr>
        <p:spPr bwMode="auto">
          <a:xfrm rot="16200000">
            <a:off x="5257800" y="5146675"/>
            <a:ext cx="228600" cy="228600"/>
          </a:xfrm>
          <a:prstGeom prst="downArrow">
            <a:avLst>
              <a:gd name="adj1" fmla="val 50000"/>
              <a:gd name="adj2" fmla="val 50000"/>
            </a:avLst>
          </a:prstGeom>
          <a:solidFill>
            <a:schemeClr val="tx1"/>
          </a:solidFill>
          <a:ln w="9525">
            <a:solidFill>
              <a:schemeClr val="tx1"/>
            </a:solidFill>
            <a:round/>
            <a:headEnd/>
            <a:tailEnd/>
          </a:ln>
        </p:spPr>
        <p:txBody>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82000"/>
              </a:lnSpc>
              <a:spcBef>
                <a:spcPct val="0"/>
              </a:spcBef>
              <a:buFont typeface="Times New Roman" panose="02020603050405020304" pitchFamily="18" charset="0"/>
              <a:buNone/>
            </a:pPr>
            <a:endParaRPr lang="en-US" altLang="en-US" b="0">
              <a:solidFill>
                <a:schemeClr val="bg1"/>
              </a:solidFill>
              <a:latin typeface="Times New Roman" panose="02020603050405020304" pitchFamily="18" charset="0"/>
            </a:endParaRPr>
          </a:p>
        </p:txBody>
      </p:sp>
      <p:sp>
        <p:nvSpPr>
          <p:cNvPr id="13378" name="Down Arrow 79">
            <a:extLst>
              <a:ext uri="{FF2B5EF4-FFF2-40B4-BE49-F238E27FC236}">
                <a16:creationId xmlns:a16="http://schemas.microsoft.com/office/drawing/2014/main" id="{7FF75318-3016-4C06-A536-D174DBFDF23D}"/>
              </a:ext>
            </a:extLst>
          </p:cNvPr>
          <p:cNvSpPr>
            <a:spLocks noChangeArrowheads="1"/>
          </p:cNvSpPr>
          <p:nvPr/>
        </p:nvSpPr>
        <p:spPr bwMode="auto">
          <a:xfrm rot="16200000">
            <a:off x="5257800" y="5918200"/>
            <a:ext cx="228600" cy="228600"/>
          </a:xfrm>
          <a:prstGeom prst="downArrow">
            <a:avLst>
              <a:gd name="adj1" fmla="val 50000"/>
              <a:gd name="adj2" fmla="val 50000"/>
            </a:avLst>
          </a:prstGeom>
          <a:solidFill>
            <a:schemeClr val="tx1"/>
          </a:solidFill>
          <a:ln w="9525">
            <a:solidFill>
              <a:schemeClr val="tx1"/>
            </a:solidFill>
            <a:round/>
            <a:headEnd/>
            <a:tailEnd/>
          </a:ln>
        </p:spPr>
        <p:txBody>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82000"/>
              </a:lnSpc>
              <a:spcBef>
                <a:spcPct val="0"/>
              </a:spcBef>
              <a:buFont typeface="Times New Roman" panose="02020603050405020304" pitchFamily="18" charset="0"/>
              <a:buNone/>
            </a:pPr>
            <a:endParaRPr lang="en-US" altLang="en-US" b="0">
              <a:solidFill>
                <a:schemeClr val="bg1"/>
              </a:solidFill>
              <a:latin typeface="Times New Roman" panose="02020603050405020304" pitchFamily="18" charset="0"/>
            </a:endParaRPr>
          </a:p>
        </p:txBody>
      </p:sp>
      <p:sp>
        <p:nvSpPr>
          <p:cNvPr id="13379" name="Rectangle 80">
            <a:extLst>
              <a:ext uri="{FF2B5EF4-FFF2-40B4-BE49-F238E27FC236}">
                <a16:creationId xmlns:a16="http://schemas.microsoft.com/office/drawing/2014/main" id="{A0F4165B-F25D-465E-84A3-70CCAFD66820}"/>
              </a:ext>
            </a:extLst>
          </p:cNvPr>
          <p:cNvSpPr>
            <a:spLocks noChangeArrowheads="1"/>
          </p:cNvSpPr>
          <p:nvPr/>
        </p:nvSpPr>
        <p:spPr bwMode="auto">
          <a:xfrm>
            <a:off x="5162550" y="3652838"/>
            <a:ext cx="114300" cy="2435225"/>
          </a:xfrm>
          <a:prstGeom prst="rect">
            <a:avLst/>
          </a:prstGeom>
          <a:solidFill>
            <a:srgbClr val="000000"/>
          </a:solidFill>
          <a:ln w="9525">
            <a:solidFill>
              <a:schemeClr val="tx1"/>
            </a:solidFill>
            <a:round/>
            <a:headEnd/>
            <a:tailEnd/>
          </a:ln>
        </p:spPr>
        <p:txBody>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82000"/>
              </a:lnSpc>
              <a:spcBef>
                <a:spcPct val="0"/>
              </a:spcBef>
              <a:buFont typeface="Times New Roman" panose="02020603050405020304" pitchFamily="18" charset="0"/>
              <a:buNone/>
            </a:pPr>
            <a:endParaRPr lang="en-US" altLang="en-US" b="0">
              <a:solidFill>
                <a:schemeClr val="bg1"/>
              </a:solidFill>
              <a:latin typeface="Times New Roman" panose="02020603050405020304" pitchFamily="18" charset="0"/>
            </a:endParaRPr>
          </a:p>
        </p:txBody>
      </p:sp>
      <p:sp>
        <p:nvSpPr>
          <p:cNvPr id="13380" name="Rectangle 81">
            <a:extLst>
              <a:ext uri="{FF2B5EF4-FFF2-40B4-BE49-F238E27FC236}">
                <a16:creationId xmlns:a16="http://schemas.microsoft.com/office/drawing/2014/main" id="{65EF5018-C831-42DB-A116-FB6B62503DF8}"/>
              </a:ext>
            </a:extLst>
          </p:cNvPr>
          <p:cNvSpPr>
            <a:spLocks noChangeArrowheads="1"/>
          </p:cNvSpPr>
          <p:nvPr/>
        </p:nvSpPr>
        <p:spPr bwMode="auto">
          <a:xfrm rot="16200000">
            <a:off x="5008563" y="4794250"/>
            <a:ext cx="114300" cy="193675"/>
          </a:xfrm>
          <a:prstGeom prst="rect">
            <a:avLst/>
          </a:prstGeom>
          <a:solidFill>
            <a:srgbClr val="000000"/>
          </a:solidFill>
          <a:ln w="9525">
            <a:solidFill>
              <a:schemeClr val="tx1"/>
            </a:solidFill>
            <a:round/>
            <a:headEnd/>
            <a:tailEnd/>
          </a:ln>
        </p:spPr>
        <p:txBody>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82000"/>
              </a:lnSpc>
              <a:spcBef>
                <a:spcPct val="0"/>
              </a:spcBef>
              <a:buFont typeface="Times New Roman" panose="02020603050405020304" pitchFamily="18" charset="0"/>
              <a:buNone/>
            </a:pPr>
            <a:endParaRPr lang="en-US" altLang="en-US" b="0">
              <a:solidFill>
                <a:schemeClr val="bg1"/>
              </a:solidFill>
              <a:latin typeface="Times New Roman" panose="02020603050405020304" pitchFamily="18" charset="0"/>
            </a:endParaRPr>
          </a:p>
        </p:txBody>
      </p:sp>
      <p:sp>
        <p:nvSpPr>
          <p:cNvPr id="13381" name="Down Arrow 82">
            <a:extLst>
              <a:ext uri="{FF2B5EF4-FFF2-40B4-BE49-F238E27FC236}">
                <a16:creationId xmlns:a16="http://schemas.microsoft.com/office/drawing/2014/main" id="{63085C22-5847-4678-B2D4-2AA0BE93327B}"/>
              </a:ext>
            </a:extLst>
          </p:cNvPr>
          <p:cNvSpPr>
            <a:spLocks noChangeArrowheads="1"/>
          </p:cNvSpPr>
          <p:nvPr/>
        </p:nvSpPr>
        <p:spPr bwMode="auto">
          <a:xfrm rot="16200000">
            <a:off x="6756400" y="3509962"/>
            <a:ext cx="228600" cy="450850"/>
          </a:xfrm>
          <a:prstGeom prst="downArrow">
            <a:avLst>
              <a:gd name="adj1" fmla="val 50000"/>
              <a:gd name="adj2" fmla="val 49999"/>
            </a:avLst>
          </a:prstGeom>
          <a:solidFill>
            <a:schemeClr val="tx1"/>
          </a:solidFill>
          <a:ln w="9525">
            <a:solidFill>
              <a:schemeClr val="tx1"/>
            </a:solidFill>
            <a:round/>
            <a:headEnd/>
            <a:tailEnd/>
          </a:ln>
        </p:spPr>
        <p:txBody>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82000"/>
              </a:lnSpc>
              <a:spcBef>
                <a:spcPct val="0"/>
              </a:spcBef>
              <a:buFont typeface="Times New Roman" panose="02020603050405020304" pitchFamily="18" charset="0"/>
              <a:buNone/>
            </a:pPr>
            <a:endParaRPr lang="en-US" altLang="en-US" b="0">
              <a:solidFill>
                <a:schemeClr val="bg1"/>
              </a:solidFill>
              <a:latin typeface="Times New Roman" panose="02020603050405020304" pitchFamily="18" charset="0"/>
            </a:endParaRPr>
          </a:p>
        </p:txBody>
      </p:sp>
      <p:sp>
        <p:nvSpPr>
          <p:cNvPr id="13382" name="Down Arrow 83">
            <a:extLst>
              <a:ext uri="{FF2B5EF4-FFF2-40B4-BE49-F238E27FC236}">
                <a16:creationId xmlns:a16="http://schemas.microsoft.com/office/drawing/2014/main" id="{1349F929-26C7-4B48-8322-3FAE9A9EB369}"/>
              </a:ext>
            </a:extLst>
          </p:cNvPr>
          <p:cNvSpPr>
            <a:spLocks noChangeArrowheads="1"/>
          </p:cNvSpPr>
          <p:nvPr/>
        </p:nvSpPr>
        <p:spPr bwMode="auto">
          <a:xfrm rot="16200000">
            <a:off x="6756400" y="4275137"/>
            <a:ext cx="228600" cy="450850"/>
          </a:xfrm>
          <a:prstGeom prst="downArrow">
            <a:avLst>
              <a:gd name="adj1" fmla="val 50000"/>
              <a:gd name="adj2" fmla="val 49999"/>
            </a:avLst>
          </a:prstGeom>
          <a:solidFill>
            <a:schemeClr val="tx1"/>
          </a:solidFill>
          <a:ln w="9525">
            <a:solidFill>
              <a:schemeClr val="tx1"/>
            </a:solidFill>
            <a:round/>
            <a:headEnd/>
            <a:tailEnd/>
          </a:ln>
        </p:spPr>
        <p:txBody>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82000"/>
              </a:lnSpc>
              <a:spcBef>
                <a:spcPct val="0"/>
              </a:spcBef>
              <a:buFont typeface="Times New Roman" panose="02020603050405020304" pitchFamily="18" charset="0"/>
              <a:buNone/>
            </a:pPr>
            <a:endParaRPr lang="en-US" altLang="en-US" b="0">
              <a:solidFill>
                <a:schemeClr val="bg1"/>
              </a:solidFill>
              <a:latin typeface="Times New Roman" panose="02020603050405020304" pitchFamily="18" charset="0"/>
            </a:endParaRPr>
          </a:p>
        </p:txBody>
      </p:sp>
      <p:sp>
        <p:nvSpPr>
          <p:cNvPr id="13383" name="Down Arrow 84">
            <a:extLst>
              <a:ext uri="{FF2B5EF4-FFF2-40B4-BE49-F238E27FC236}">
                <a16:creationId xmlns:a16="http://schemas.microsoft.com/office/drawing/2014/main" id="{2AAC5D15-65F4-4E0A-AEE9-2FACBBD11A0D}"/>
              </a:ext>
            </a:extLst>
          </p:cNvPr>
          <p:cNvSpPr>
            <a:spLocks noChangeArrowheads="1"/>
          </p:cNvSpPr>
          <p:nvPr/>
        </p:nvSpPr>
        <p:spPr bwMode="auto">
          <a:xfrm rot="16200000">
            <a:off x="6759575" y="5056187"/>
            <a:ext cx="228600" cy="450850"/>
          </a:xfrm>
          <a:prstGeom prst="downArrow">
            <a:avLst>
              <a:gd name="adj1" fmla="val 50000"/>
              <a:gd name="adj2" fmla="val 49999"/>
            </a:avLst>
          </a:prstGeom>
          <a:solidFill>
            <a:schemeClr val="tx1"/>
          </a:solidFill>
          <a:ln w="9525">
            <a:solidFill>
              <a:schemeClr val="tx1"/>
            </a:solidFill>
            <a:round/>
            <a:headEnd/>
            <a:tailEnd/>
          </a:ln>
        </p:spPr>
        <p:txBody>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82000"/>
              </a:lnSpc>
              <a:spcBef>
                <a:spcPct val="0"/>
              </a:spcBef>
              <a:buFont typeface="Times New Roman" panose="02020603050405020304" pitchFamily="18" charset="0"/>
              <a:buNone/>
            </a:pPr>
            <a:endParaRPr lang="en-US" altLang="en-US" b="0">
              <a:solidFill>
                <a:schemeClr val="bg1"/>
              </a:solidFill>
              <a:latin typeface="Times New Roman" panose="02020603050405020304" pitchFamily="18" charset="0"/>
            </a:endParaRPr>
          </a:p>
        </p:txBody>
      </p:sp>
      <p:sp>
        <p:nvSpPr>
          <p:cNvPr id="13384" name="Down Arrow 85">
            <a:extLst>
              <a:ext uri="{FF2B5EF4-FFF2-40B4-BE49-F238E27FC236}">
                <a16:creationId xmlns:a16="http://schemas.microsoft.com/office/drawing/2014/main" id="{FB97FD17-BA4B-4A50-8C05-637B9BFF6BF3}"/>
              </a:ext>
            </a:extLst>
          </p:cNvPr>
          <p:cNvSpPr>
            <a:spLocks noChangeArrowheads="1"/>
          </p:cNvSpPr>
          <p:nvPr/>
        </p:nvSpPr>
        <p:spPr bwMode="auto">
          <a:xfrm rot="16200000">
            <a:off x="6759575" y="5827712"/>
            <a:ext cx="228600" cy="450850"/>
          </a:xfrm>
          <a:prstGeom prst="downArrow">
            <a:avLst>
              <a:gd name="adj1" fmla="val 50000"/>
              <a:gd name="adj2" fmla="val 49999"/>
            </a:avLst>
          </a:prstGeom>
          <a:solidFill>
            <a:schemeClr val="tx1"/>
          </a:solidFill>
          <a:ln w="9525">
            <a:solidFill>
              <a:schemeClr val="tx1"/>
            </a:solidFill>
            <a:round/>
            <a:headEnd/>
            <a:tailEnd/>
          </a:ln>
        </p:spPr>
        <p:txBody>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82000"/>
              </a:lnSpc>
              <a:spcBef>
                <a:spcPct val="0"/>
              </a:spcBef>
              <a:buFont typeface="Times New Roman" panose="02020603050405020304" pitchFamily="18" charset="0"/>
              <a:buNone/>
            </a:pPr>
            <a:endParaRPr lang="en-US" altLang="en-US" b="0">
              <a:solidFill>
                <a:schemeClr val="bg1"/>
              </a:solidFill>
              <a:latin typeface="Times New Roman" panose="02020603050405020304" pitchFamily="18" charset="0"/>
            </a:endParaRPr>
          </a:p>
        </p:txBody>
      </p:sp>
      <p:sp>
        <p:nvSpPr>
          <p:cNvPr id="13385" name="Rectangle 86">
            <a:extLst>
              <a:ext uri="{FF2B5EF4-FFF2-40B4-BE49-F238E27FC236}">
                <a16:creationId xmlns:a16="http://schemas.microsoft.com/office/drawing/2014/main" id="{5022F52B-7BBB-4351-9362-6BC2F353C0F5}"/>
              </a:ext>
            </a:extLst>
          </p:cNvPr>
          <p:cNvSpPr>
            <a:spLocks noChangeArrowheads="1"/>
          </p:cNvSpPr>
          <p:nvPr/>
        </p:nvSpPr>
        <p:spPr bwMode="auto">
          <a:xfrm>
            <a:off x="7835900" y="3678238"/>
            <a:ext cx="114300" cy="2435225"/>
          </a:xfrm>
          <a:prstGeom prst="rect">
            <a:avLst/>
          </a:prstGeom>
          <a:solidFill>
            <a:srgbClr val="000000"/>
          </a:solidFill>
          <a:ln w="9525">
            <a:solidFill>
              <a:schemeClr val="tx1"/>
            </a:solidFill>
            <a:round/>
            <a:headEnd/>
            <a:tailEnd/>
          </a:ln>
        </p:spPr>
        <p:txBody>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82000"/>
              </a:lnSpc>
              <a:spcBef>
                <a:spcPct val="0"/>
              </a:spcBef>
              <a:buFont typeface="Times New Roman" panose="02020603050405020304" pitchFamily="18" charset="0"/>
              <a:buNone/>
            </a:pPr>
            <a:endParaRPr lang="en-US" altLang="en-US" b="0">
              <a:solidFill>
                <a:schemeClr val="bg1"/>
              </a:solidFill>
              <a:latin typeface="Times New Roman" panose="02020603050405020304" pitchFamily="18" charset="0"/>
            </a:endParaRPr>
          </a:p>
        </p:txBody>
      </p:sp>
      <p:sp>
        <p:nvSpPr>
          <p:cNvPr id="13386" name="Down Arrow 87">
            <a:extLst>
              <a:ext uri="{FF2B5EF4-FFF2-40B4-BE49-F238E27FC236}">
                <a16:creationId xmlns:a16="http://schemas.microsoft.com/office/drawing/2014/main" id="{383C1288-610D-4886-88F2-CD22BB65BAD0}"/>
              </a:ext>
            </a:extLst>
          </p:cNvPr>
          <p:cNvSpPr>
            <a:spLocks noChangeArrowheads="1"/>
          </p:cNvSpPr>
          <p:nvPr/>
        </p:nvSpPr>
        <p:spPr bwMode="auto">
          <a:xfrm rot="16200000">
            <a:off x="7927975" y="4783137"/>
            <a:ext cx="228600" cy="228600"/>
          </a:xfrm>
          <a:prstGeom prst="downArrow">
            <a:avLst>
              <a:gd name="adj1" fmla="val 50000"/>
              <a:gd name="adj2" fmla="val 50000"/>
            </a:avLst>
          </a:prstGeom>
          <a:solidFill>
            <a:schemeClr val="tx1"/>
          </a:solidFill>
          <a:ln w="9525">
            <a:solidFill>
              <a:schemeClr val="tx1"/>
            </a:solidFill>
            <a:round/>
            <a:headEnd/>
            <a:tailEnd/>
          </a:ln>
        </p:spPr>
        <p:txBody>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82000"/>
              </a:lnSpc>
              <a:spcBef>
                <a:spcPct val="0"/>
              </a:spcBef>
              <a:buFont typeface="Times New Roman" panose="02020603050405020304" pitchFamily="18" charset="0"/>
              <a:buNone/>
            </a:pPr>
            <a:endParaRPr lang="en-US" altLang="en-US" b="0">
              <a:solidFill>
                <a:schemeClr val="bg1"/>
              </a:solidFill>
              <a:latin typeface="Times New Roman" panose="02020603050405020304" pitchFamily="18" charset="0"/>
            </a:endParaRPr>
          </a:p>
        </p:txBody>
      </p:sp>
      <p:sp>
        <p:nvSpPr>
          <p:cNvPr id="13387" name="Rectangle 88">
            <a:extLst>
              <a:ext uri="{FF2B5EF4-FFF2-40B4-BE49-F238E27FC236}">
                <a16:creationId xmlns:a16="http://schemas.microsoft.com/office/drawing/2014/main" id="{9F562A99-3EC1-4936-A63B-D44794693230}"/>
              </a:ext>
            </a:extLst>
          </p:cNvPr>
          <p:cNvSpPr>
            <a:spLocks noChangeArrowheads="1"/>
          </p:cNvSpPr>
          <p:nvPr/>
        </p:nvSpPr>
        <p:spPr bwMode="auto">
          <a:xfrm rot="16200000">
            <a:off x="7678738" y="3638550"/>
            <a:ext cx="114300" cy="193675"/>
          </a:xfrm>
          <a:prstGeom prst="rect">
            <a:avLst/>
          </a:prstGeom>
          <a:solidFill>
            <a:srgbClr val="000000"/>
          </a:solidFill>
          <a:ln w="9525">
            <a:solidFill>
              <a:schemeClr val="tx1"/>
            </a:solidFill>
            <a:round/>
            <a:headEnd/>
            <a:tailEnd/>
          </a:ln>
        </p:spPr>
        <p:txBody>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82000"/>
              </a:lnSpc>
              <a:spcBef>
                <a:spcPct val="0"/>
              </a:spcBef>
              <a:buFont typeface="Times New Roman" panose="02020603050405020304" pitchFamily="18" charset="0"/>
              <a:buNone/>
            </a:pPr>
            <a:endParaRPr lang="en-US" altLang="en-US" b="0">
              <a:solidFill>
                <a:schemeClr val="bg1"/>
              </a:solidFill>
              <a:latin typeface="Times New Roman" panose="02020603050405020304" pitchFamily="18" charset="0"/>
            </a:endParaRPr>
          </a:p>
        </p:txBody>
      </p:sp>
      <p:sp>
        <p:nvSpPr>
          <p:cNvPr id="13388" name="Rectangle 89">
            <a:extLst>
              <a:ext uri="{FF2B5EF4-FFF2-40B4-BE49-F238E27FC236}">
                <a16:creationId xmlns:a16="http://schemas.microsoft.com/office/drawing/2014/main" id="{4AF93843-2CA7-463E-9EDC-61F2241EB390}"/>
              </a:ext>
            </a:extLst>
          </p:cNvPr>
          <p:cNvSpPr>
            <a:spLocks noChangeArrowheads="1"/>
          </p:cNvSpPr>
          <p:nvPr/>
        </p:nvSpPr>
        <p:spPr bwMode="auto">
          <a:xfrm rot="16200000">
            <a:off x="7681913" y="4413250"/>
            <a:ext cx="114300" cy="193675"/>
          </a:xfrm>
          <a:prstGeom prst="rect">
            <a:avLst/>
          </a:prstGeom>
          <a:solidFill>
            <a:srgbClr val="000000"/>
          </a:solidFill>
          <a:ln w="9525">
            <a:solidFill>
              <a:schemeClr val="tx1"/>
            </a:solidFill>
            <a:round/>
            <a:headEnd/>
            <a:tailEnd/>
          </a:ln>
        </p:spPr>
        <p:txBody>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82000"/>
              </a:lnSpc>
              <a:spcBef>
                <a:spcPct val="0"/>
              </a:spcBef>
              <a:buFont typeface="Times New Roman" panose="02020603050405020304" pitchFamily="18" charset="0"/>
              <a:buNone/>
            </a:pPr>
            <a:endParaRPr lang="en-US" altLang="en-US" b="0">
              <a:solidFill>
                <a:schemeClr val="bg1"/>
              </a:solidFill>
              <a:latin typeface="Times New Roman" panose="02020603050405020304" pitchFamily="18" charset="0"/>
            </a:endParaRPr>
          </a:p>
        </p:txBody>
      </p:sp>
      <p:sp>
        <p:nvSpPr>
          <p:cNvPr id="13389" name="Rectangle 90">
            <a:extLst>
              <a:ext uri="{FF2B5EF4-FFF2-40B4-BE49-F238E27FC236}">
                <a16:creationId xmlns:a16="http://schemas.microsoft.com/office/drawing/2014/main" id="{32DD35CA-F1E2-4F1C-B959-93748F6231AD}"/>
              </a:ext>
            </a:extLst>
          </p:cNvPr>
          <p:cNvSpPr>
            <a:spLocks noChangeArrowheads="1"/>
          </p:cNvSpPr>
          <p:nvPr/>
        </p:nvSpPr>
        <p:spPr bwMode="auto">
          <a:xfrm rot="16200000">
            <a:off x="7691438" y="5203825"/>
            <a:ext cx="114300" cy="193675"/>
          </a:xfrm>
          <a:prstGeom prst="rect">
            <a:avLst/>
          </a:prstGeom>
          <a:solidFill>
            <a:srgbClr val="000000"/>
          </a:solidFill>
          <a:ln w="9525">
            <a:solidFill>
              <a:schemeClr val="tx1"/>
            </a:solidFill>
            <a:round/>
            <a:headEnd/>
            <a:tailEnd/>
          </a:ln>
        </p:spPr>
        <p:txBody>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82000"/>
              </a:lnSpc>
              <a:spcBef>
                <a:spcPct val="0"/>
              </a:spcBef>
              <a:buFont typeface="Times New Roman" panose="02020603050405020304" pitchFamily="18" charset="0"/>
              <a:buNone/>
            </a:pPr>
            <a:endParaRPr lang="en-US" altLang="en-US" b="0">
              <a:solidFill>
                <a:schemeClr val="bg1"/>
              </a:solidFill>
              <a:latin typeface="Times New Roman" panose="02020603050405020304" pitchFamily="18" charset="0"/>
            </a:endParaRPr>
          </a:p>
        </p:txBody>
      </p:sp>
      <p:sp>
        <p:nvSpPr>
          <p:cNvPr id="13390" name="Rectangle 91">
            <a:extLst>
              <a:ext uri="{FF2B5EF4-FFF2-40B4-BE49-F238E27FC236}">
                <a16:creationId xmlns:a16="http://schemas.microsoft.com/office/drawing/2014/main" id="{088CA5D9-C0F2-4859-92B8-76C263CA601A}"/>
              </a:ext>
            </a:extLst>
          </p:cNvPr>
          <p:cNvSpPr>
            <a:spLocks noChangeArrowheads="1"/>
          </p:cNvSpPr>
          <p:nvPr/>
        </p:nvSpPr>
        <p:spPr bwMode="auto">
          <a:xfrm rot="16200000">
            <a:off x="7697788" y="5959475"/>
            <a:ext cx="114300" cy="193675"/>
          </a:xfrm>
          <a:prstGeom prst="rect">
            <a:avLst/>
          </a:prstGeom>
          <a:solidFill>
            <a:srgbClr val="000000"/>
          </a:solidFill>
          <a:ln w="9525">
            <a:solidFill>
              <a:schemeClr val="tx1"/>
            </a:solidFill>
            <a:round/>
            <a:headEnd/>
            <a:tailEnd/>
          </a:ln>
        </p:spPr>
        <p:txBody>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82000"/>
              </a:lnSpc>
              <a:spcBef>
                <a:spcPct val="0"/>
              </a:spcBef>
              <a:buFont typeface="Times New Roman" panose="02020603050405020304" pitchFamily="18" charset="0"/>
              <a:buNone/>
            </a:pPr>
            <a:endParaRPr lang="en-US" altLang="en-US" b="0">
              <a:solidFill>
                <a:schemeClr val="bg1"/>
              </a:solidFill>
              <a:latin typeface="Times New Roman" panose="02020603050405020304" pitchFamily="18" charset="0"/>
            </a:endParaRPr>
          </a:p>
        </p:txBody>
      </p:sp>
      <p:sp>
        <p:nvSpPr>
          <p:cNvPr id="13391" name="Down Arrow 92">
            <a:extLst>
              <a:ext uri="{FF2B5EF4-FFF2-40B4-BE49-F238E27FC236}">
                <a16:creationId xmlns:a16="http://schemas.microsoft.com/office/drawing/2014/main" id="{CC8E855B-4789-4136-97CE-CCD701456FBC}"/>
              </a:ext>
            </a:extLst>
          </p:cNvPr>
          <p:cNvSpPr>
            <a:spLocks noChangeArrowheads="1"/>
          </p:cNvSpPr>
          <p:nvPr/>
        </p:nvSpPr>
        <p:spPr bwMode="auto">
          <a:xfrm rot="16200000">
            <a:off x="9424988" y="4673600"/>
            <a:ext cx="228600" cy="454025"/>
          </a:xfrm>
          <a:prstGeom prst="downArrow">
            <a:avLst>
              <a:gd name="adj1" fmla="val 50000"/>
              <a:gd name="adj2" fmla="val 50002"/>
            </a:avLst>
          </a:prstGeom>
          <a:solidFill>
            <a:schemeClr val="tx1"/>
          </a:solidFill>
          <a:ln w="9525">
            <a:solidFill>
              <a:schemeClr val="tx1"/>
            </a:solidFill>
            <a:round/>
            <a:headEnd/>
            <a:tailEnd/>
          </a:ln>
        </p:spPr>
        <p:txBody>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82000"/>
              </a:lnSpc>
              <a:spcBef>
                <a:spcPct val="0"/>
              </a:spcBef>
              <a:buFont typeface="Times New Roman" panose="02020603050405020304" pitchFamily="18" charset="0"/>
              <a:buNone/>
            </a:pPr>
            <a:endParaRPr lang="en-US" altLang="en-US" b="0">
              <a:solidFill>
                <a:schemeClr val="bg1"/>
              </a:solidFill>
              <a:latin typeface="Times New Roman" panose="02020603050405020304" pitchFamily="18" charset="0"/>
            </a:endParaRPr>
          </a:p>
        </p:txBody>
      </p:sp>
      <p:sp>
        <p:nvSpPr>
          <p:cNvPr id="13392" name="Rectangle 93">
            <a:extLst>
              <a:ext uri="{FF2B5EF4-FFF2-40B4-BE49-F238E27FC236}">
                <a16:creationId xmlns:a16="http://schemas.microsoft.com/office/drawing/2014/main" id="{5138CE96-E8B0-45DC-B19B-0C6A8F336961}"/>
              </a:ext>
            </a:extLst>
          </p:cNvPr>
          <p:cNvSpPr>
            <a:spLocks noChangeArrowheads="1"/>
          </p:cNvSpPr>
          <p:nvPr/>
        </p:nvSpPr>
        <p:spPr bwMode="auto">
          <a:xfrm>
            <a:off x="9947275" y="2154238"/>
            <a:ext cx="114300" cy="2435225"/>
          </a:xfrm>
          <a:prstGeom prst="rect">
            <a:avLst/>
          </a:prstGeom>
          <a:solidFill>
            <a:srgbClr val="000000"/>
          </a:solidFill>
          <a:ln w="9525">
            <a:solidFill>
              <a:schemeClr val="tx1"/>
            </a:solidFill>
            <a:round/>
            <a:headEnd/>
            <a:tailEnd/>
          </a:ln>
        </p:spPr>
        <p:txBody>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82000"/>
              </a:lnSpc>
              <a:spcBef>
                <a:spcPct val="0"/>
              </a:spcBef>
              <a:buFont typeface="Times New Roman" panose="02020603050405020304" pitchFamily="18" charset="0"/>
              <a:buNone/>
            </a:pPr>
            <a:endParaRPr lang="en-US" altLang="en-US" b="0">
              <a:solidFill>
                <a:schemeClr val="bg1"/>
              </a:solidFill>
              <a:latin typeface="Times New Roman" panose="02020603050405020304" pitchFamily="18" charset="0"/>
            </a:endParaRPr>
          </a:p>
        </p:txBody>
      </p:sp>
      <p:sp>
        <p:nvSpPr>
          <p:cNvPr id="13393" name="Down Arrow 94">
            <a:extLst>
              <a:ext uri="{FF2B5EF4-FFF2-40B4-BE49-F238E27FC236}">
                <a16:creationId xmlns:a16="http://schemas.microsoft.com/office/drawing/2014/main" id="{9BED21C3-5C28-41ED-9CE6-04EA32E7E92D}"/>
              </a:ext>
            </a:extLst>
          </p:cNvPr>
          <p:cNvSpPr>
            <a:spLocks noChangeArrowheads="1"/>
          </p:cNvSpPr>
          <p:nvPr/>
        </p:nvSpPr>
        <p:spPr bwMode="auto">
          <a:xfrm rot="5400000">
            <a:off x="7362826" y="-290513"/>
            <a:ext cx="228600" cy="5006975"/>
          </a:xfrm>
          <a:prstGeom prst="downArrow">
            <a:avLst>
              <a:gd name="adj1" fmla="val 50000"/>
              <a:gd name="adj2" fmla="val 49991"/>
            </a:avLst>
          </a:prstGeom>
          <a:solidFill>
            <a:schemeClr val="tx1"/>
          </a:solidFill>
          <a:ln w="9525">
            <a:solidFill>
              <a:schemeClr val="tx1"/>
            </a:solidFill>
            <a:round/>
            <a:headEnd/>
            <a:tailEnd/>
          </a:ln>
        </p:spPr>
        <p:txBody>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82000"/>
              </a:lnSpc>
              <a:spcBef>
                <a:spcPct val="0"/>
              </a:spcBef>
              <a:buFont typeface="Times New Roman" panose="02020603050405020304" pitchFamily="18" charset="0"/>
              <a:buNone/>
            </a:pPr>
            <a:endParaRPr lang="en-US" altLang="en-US" b="0">
              <a:solidFill>
                <a:schemeClr val="bg1"/>
              </a:solidFill>
              <a:latin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917DCB6D-5EC8-4717-BB6F-74A34E610C00}"/>
              </a:ext>
            </a:extLst>
          </p:cNvPr>
          <p:cNvSpPr>
            <a:spLocks noGrp="1" noChangeArrowheads="1"/>
          </p:cNvSpPr>
          <p:nvPr>
            <p:ph type="title" idx="4294967295"/>
          </p:nvPr>
        </p:nvSpPr>
        <p:spPr>
          <a:xfrm>
            <a:off x="1524001" y="476251"/>
            <a:ext cx="6784975" cy="849313"/>
          </a:xfrm>
        </p:spPr>
        <p:txBody>
          <a:bodyPr/>
          <a:lstStyle/>
          <a:p>
            <a:r>
              <a:rPr lang="en-US" altLang="en-US"/>
              <a:t>Sculpt Application</a:t>
            </a:r>
          </a:p>
        </p:txBody>
      </p:sp>
      <p:sp>
        <p:nvSpPr>
          <p:cNvPr id="14339" name="Rectangle 3">
            <a:extLst>
              <a:ext uri="{FF2B5EF4-FFF2-40B4-BE49-F238E27FC236}">
                <a16:creationId xmlns:a16="http://schemas.microsoft.com/office/drawing/2014/main" id="{2AF64C74-CEFC-4283-9E84-1FE99AE6B47F}"/>
              </a:ext>
            </a:extLst>
          </p:cNvPr>
          <p:cNvSpPr>
            <a:spLocks noChangeArrowheads="1"/>
          </p:cNvSpPr>
          <p:nvPr/>
        </p:nvSpPr>
        <p:spPr bwMode="auto">
          <a:xfrm>
            <a:off x="4419600" y="1366838"/>
            <a:ext cx="556260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100000"/>
              </a:lnSpc>
              <a:spcBef>
                <a:spcPct val="0"/>
              </a:spcBef>
              <a:buFont typeface="Times New Roman" panose="02020603050405020304" pitchFamily="18" charset="0"/>
              <a:buNone/>
            </a:pPr>
            <a:r>
              <a:rPr lang="en-US" altLang="en-US" sz="1600"/>
              <a:t>sculpt: </a:t>
            </a:r>
            <a:r>
              <a:rPr lang="en-US" altLang="en-US" sz="1600" b="0"/>
              <a:t>Application that controls start-up of </a:t>
            </a:r>
            <a:r>
              <a:rPr lang="en-US" altLang="en-US" sz="1600"/>
              <a:t>mpiexec</a:t>
            </a:r>
            <a:r>
              <a:rPr lang="en-US" altLang="en-US" sz="1600" b="0"/>
              <a:t> and </a:t>
            </a:r>
            <a:r>
              <a:rPr lang="en-US" altLang="en-US" sz="1600"/>
              <a:t>psculpt</a:t>
            </a:r>
            <a:r>
              <a:rPr lang="en-US" altLang="en-US" sz="1600" b="0"/>
              <a:t>. Main entry point from Cubit, that checks for the existence and compatibility of either the system </a:t>
            </a:r>
            <a:r>
              <a:rPr lang="en-US" altLang="en-US" sz="1600"/>
              <a:t>mpiexec</a:t>
            </a:r>
            <a:r>
              <a:rPr lang="en-US" altLang="en-US" sz="1600" b="0"/>
              <a:t> application or will use a local cubit installation of </a:t>
            </a:r>
            <a:r>
              <a:rPr lang="en-US" altLang="en-US" sz="1600"/>
              <a:t>mpiexec</a:t>
            </a:r>
            <a:r>
              <a:rPr lang="en-US" altLang="en-US" sz="1600" b="0"/>
              <a:t>.</a:t>
            </a:r>
          </a:p>
          <a:p>
            <a:pPr>
              <a:lnSpc>
                <a:spcPct val="100000"/>
              </a:lnSpc>
              <a:spcBef>
                <a:spcPct val="0"/>
              </a:spcBef>
              <a:buFont typeface="Times New Roman" panose="02020603050405020304" pitchFamily="18" charset="0"/>
              <a:buNone/>
            </a:pPr>
            <a:endParaRPr lang="en-US" altLang="en-US" sz="1600" b="0"/>
          </a:p>
          <a:p>
            <a:pPr>
              <a:lnSpc>
                <a:spcPct val="100000"/>
              </a:lnSpc>
              <a:spcBef>
                <a:spcPct val="0"/>
              </a:spcBef>
              <a:buFont typeface="Times New Roman" panose="02020603050405020304" pitchFamily="18" charset="0"/>
              <a:buNone/>
            </a:pPr>
            <a:r>
              <a:rPr lang="en-US" altLang="en-US" sz="1600"/>
              <a:t>mpiexec:</a:t>
            </a:r>
            <a:r>
              <a:rPr lang="en-US" altLang="en-US" sz="1600" b="0"/>
              <a:t> Standard application available on most linux-based operating systems for starting up mpi-based applications on multiple processors. This should be available with your Cubit installation, but is also available from </a:t>
            </a:r>
            <a:r>
              <a:rPr lang="en-US" altLang="en-US" sz="1600" b="0" u="sng">
                <a:hlinkClick r:id="rId2"/>
              </a:rPr>
              <a:t>open-mpi.org</a:t>
            </a:r>
          </a:p>
          <a:p>
            <a:pPr>
              <a:lnSpc>
                <a:spcPct val="100000"/>
              </a:lnSpc>
              <a:spcBef>
                <a:spcPct val="0"/>
              </a:spcBef>
              <a:buFont typeface="Times New Roman" panose="02020603050405020304" pitchFamily="18" charset="0"/>
              <a:buNone/>
            </a:pPr>
            <a:endParaRPr lang="en-US" altLang="en-US" sz="1600"/>
          </a:p>
          <a:p>
            <a:pPr>
              <a:lnSpc>
                <a:spcPct val="100000"/>
              </a:lnSpc>
              <a:spcBef>
                <a:spcPct val="0"/>
              </a:spcBef>
              <a:buFont typeface="Times New Roman" panose="02020603050405020304" pitchFamily="18" charset="0"/>
              <a:buNone/>
            </a:pPr>
            <a:r>
              <a:rPr lang="en-US" altLang="en-US" sz="1600"/>
              <a:t>psculpt:</a:t>
            </a:r>
            <a:r>
              <a:rPr lang="en-US" altLang="en-US" sz="1600" b="0"/>
              <a:t> The main mpi-based Sculpt application. Requires </a:t>
            </a:r>
            <a:r>
              <a:rPr lang="en-US" altLang="en-US" sz="1600"/>
              <a:t>mpiexec</a:t>
            </a:r>
            <a:r>
              <a:rPr lang="en-US" altLang="en-US" sz="1600" b="0"/>
              <a:t> to run.</a:t>
            </a:r>
          </a:p>
          <a:p>
            <a:pPr>
              <a:lnSpc>
                <a:spcPct val="100000"/>
              </a:lnSpc>
              <a:spcBef>
                <a:spcPct val="0"/>
              </a:spcBef>
              <a:buFont typeface="Times New Roman" panose="02020603050405020304" pitchFamily="18" charset="0"/>
              <a:buNone/>
            </a:pPr>
            <a:endParaRPr lang="en-US" altLang="en-US" sz="1600" b="0" u="sng"/>
          </a:p>
          <a:p>
            <a:pPr>
              <a:lnSpc>
                <a:spcPct val="100000"/>
              </a:lnSpc>
              <a:spcBef>
                <a:spcPct val="0"/>
              </a:spcBef>
              <a:buFont typeface="Times New Roman" panose="02020603050405020304" pitchFamily="18" charset="0"/>
              <a:buNone/>
            </a:pPr>
            <a:r>
              <a:rPr lang="en-US" altLang="en-US" sz="1600"/>
              <a:t>epu:</a:t>
            </a:r>
            <a:r>
              <a:rPr lang="en-US" altLang="en-US" sz="1600" b="0"/>
              <a:t> Used for combining multiple exodus files, generated with Sculpt, into a single exodus file. This executable is optional, but is useful for importing the resulting mesh into Cubit for viewing. It is part of the SEACAS tool suite developed by Sandia National Laboratories and is also included with your Cubit installation. It can also be obtained in open source form from </a:t>
            </a:r>
            <a:r>
              <a:rPr lang="en-US" altLang="en-US" sz="1600" b="0" u="sng"/>
              <a:t>sourceforge.net.</a:t>
            </a:r>
            <a:endParaRPr lang="en-US" altLang="en-US" sz="1600" b="0"/>
          </a:p>
        </p:txBody>
      </p:sp>
      <p:sp>
        <p:nvSpPr>
          <p:cNvPr id="14340" name="Rectangle 4">
            <a:extLst>
              <a:ext uri="{FF2B5EF4-FFF2-40B4-BE49-F238E27FC236}">
                <a16:creationId xmlns:a16="http://schemas.microsoft.com/office/drawing/2014/main" id="{7FB0870D-EA33-4113-9A39-877A3FE6591B}"/>
              </a:ext>
            </a:extLst>
          </p:cNvPr>
          <p:cNvSpPr>
            <a:spLocks noChangeArrowheads="1"/>
          </p:cNvSpPr>
          <p:nvPr/>
        </p:nvSpPr>
        <p:spPr bwMode="auto">
          <a:xfrm>
            <a:off x="1752600" y="1536700"/>
            <a:ext cx="2514600" cy="457200"/>
          </a:xfrm>
          <a:prstGeom prst="rect">
            <a:avLst/>
          </a:prstGeom>
          <a:solidFill>
            <a:srgbClr val="FF6600"/>
          </a:solidFill>
          <a:ln w="9525">
            <a:solidFill>
              <a:schemeClr val="tx1"/>
            </a:solidFill>
            <a:round/>
            <a:headEnd/>
            <a:tailEnd/>
          </a:ln>
        </p:spPr>
        <p:txBody>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82000"/>
              </a:lnSpc>
              <a:spcBef>
                <a:spcPct val="0"/>
              </a:spcBef>
              <a:buFont typeface="Times New Roman" panose="02020603050405020304" pitchFamily="18" charset="0"/>
              <a:buNone/>
            </a:pPr>
            <a:endParaRPr lang="en-US" altLang="en-US" b="0">
              <a:solidFill>
                <a:schemeClr val="bg1"/>
              </a:solidFill>
              <a:latin typeface="Times New Roman" panose="02020603050405020304" pitchFamily="18" charset="0"/>
            </a:endParaRPr>
          </a:p>
        </p:txBody>
      </p:sp>
      <p:sp>
        <p:nvSpPr>
          <p:cNvPr id="6" name="TextBox 5">
            <a:extLst>
              <a:ext uri="{FF2B5EF4-FFF2-40B4-BE49-F238E27FC236}">
                <a16:creationId xmlns:a16="http://schemas.microsoft.com/office/drawing/2014/main" id="{8B3F8BFA-5DE1-4513-A12F-F76D7BDFD19F}"/>
              </a:ext>
            </a:extLst>
          </p:cNvPr>
          <p:cNvSpPr txBox="1"/>
          <p:nvPr/>
        </p:nvSpPr>
        <p:spPr>
          <a:xfrm>
            <a:off x="2590800" y="1547814"/>
            <a:ext cx="1066800" cy="369887"/>
          </a:xfrm>
          <a:prstGeom prst="rect">
            <a:avLst/>
          </a:prstGeom>
          <a:noFill/>
        </p:spPr>
        <p:txBody>
          <a:bodyPr>
            <a:spAutoFit/>
          </a:bodyPr>
          <a:lstStyle/>
          <a:p>
            <a:pPr>
              <a:buClr>
                <a:srgbClr val="000000"/>
              </a:buClr>
              <a:buSzPct val="100000"/>
              <a:buFont typeface="Times New Roman" charset="0"/>
              <a:buNone/>
              <a:defRPr/>
            </a:pPr>
            <a:r>
              <a:rPr lang="en-US" dirty="0">
                <a:solidFill>
                  <a:srgbClr val="000000"/>
                </a:solidFill>
                <a:latin typeface="+mj-lt"/>
                <a:ea typeface="ＭＳ Ｐゴシック" charset="0"/>
              </a:rPr>
              <a:t>sculpt</a:t>
            </a:r>
          </a:p>
        </p:txBody>
      </p:sp>
      <p:sp>
        <p:nvSpPr>
          <p:cNvPr id="14342" name="Rectangle 6">
            <a:extLst>
              <a:ext uri="{FF2B5EF4-FFF2-40B4-BE49-F238E27FC236}">
                <a16:creationId xmlns:a16="http://schemas.microsoft.com/office/drawing/2014/main" id="{2E368AE9-E565-4C9E-B6DD-7DB34CD63D3C}"/>
              </a:ext>
            </a:extLst>
          </p:cNvPr>
          <p:cNvSpPr>
            <a:spLocks noChangeArrowheads="1"/>
          </p:cNvSpPr>
          <p:nvPr/>
        </p:nvSpPr>
        <p:spPr bwMode="auto">
          <a:xfrm>
            <a:off x="2438400" y="3898900"/>
            <a:ext cx="1143000" cy="609600"/>
          </a:xfrm>
          <a:prstGeom prst="rect">
            <a:avLst/>
          </a:prstGeom>
          <a:solidFill>
            <a:srgbClr val="CCFFCC"/>
          </a:solidFill>
          <a:ln w="9525">
            <a:solidFill>
              <a:schemeClr val="tx1"/>
            </a:solidFill>
            <a:round/>
            <a:headEnd/>
            <a:tailEnd/>
          </a:ln>
        </p:spPr>
        <p:txBody>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82000"/>
              </a:lnSpc>
              <a:spcBef>
                <a:spcPct val="0"/>
              </a:spcBef>
              <a:buFont typeface="Times New Roman" panose="02020603050405020304" pitchFamily="18" charset="0"/>
              <a:buNone/>
            </a:pPr>
            <a:endParaRPr lang="en-US" altLang="en-US" b="0">
              <a:solidFill>
                <a:schemeClr val="bg1"/>
              </a:solidFill>
              <a:latin typeface="Times New Roman" panose="02020603050405020304" pitchFamily="18" charset="0"/>
            </a:endParaRPr>
          </a:p>
        </p:txBody>
      </p:sp>
      <p:sp>
        <p:nvSpPr>
          <p:cNvPr id="8" name="TextBox 7">
            <a:extLst>
              <a:ext uri="{FF2B5EF4-FFF2-40B4-BE49-F238E27FC236}">
                <a16:creationId xmlns:a16="http://schemas.microsoft.com/office/drawing/2014/main" id="{93BB98A9-1E2E-478D-9744-4B9F6D2556A5}"/>
              </a:ext>
            </a:extLst>
          </p:cNvPr>
          <p:cNvSpPr txBox="1"/>
          <p:nvPr/>
        </p:nvSpPr>
        <p:spPr>
          <a:xfrm>
            <a:off x="2555875" y="3981451"/>
            <a:ext cx="1066800" cy="353943"/>
          </a:xfrm>
          <a:prstGeom prst="rect">
            <a:avLst/>
          </a:prstGeom>
          <a:noFill/>
        </p:spPr>
        <p:txBody>
          <a:bodyPr>
            <a:spAutoFit/>
          </a:bodyPr>
          <a:lstStyle/>
          <a:p>
            <a:pPr>
              <a:buClr>
                <a:srgbClr val="000000"/>
              </a:buClr>
              <a:buSzPct val="100000"/>
              <a:buFont typeface="Times New Roman" charset="0"/>
              <a:buNone/>
              <a:defRPr/>
            </a:pPr>
            <a:r>
              <a:rPr lang="en-US" sz="1700" dirty="0">
                <a:solidFill>
                  <a:srgbClr val="000000"/>
                </a:solidFill>
                <a:latin typeface="+mj-lt"/>
                <a:ea typeface="ＭＳ Ｐゴシック" charset="0"/>
              </a:rPr>
              <a:t>psculpt</a:t>
            </a:r>
          </a:p>
        </p:txBody>
      </p:sp>
      <p:sp>
        <p:nvSpPr>
          <p:cNvPr id="14344" name="Rectangle 8">
            <a:extLst>
              <a:ext uri="{FF2B5EF4-FFF2-40B4-BE49-F238E27FC236}">
                <a16:creationId xmlns:a16="http://schemas.microsoft.com/office/drawing/2014/main" id="{300E76AB-F1B7-47B5-8BF1-CFF41F57ED0C}"/>
              </a:ext>
            </a:extLst>
          </p:cNvPr>
          <p:cNvSpPr>
            <a:spLocks noChangeArrowheads="1"/>
          </p:cNvSpPr>
          <p:nvPr/>
        </p:nvSpPr>
        <p:spPr bwMode="auto">
          <a:xfrm>
            <a:off x="1752600" y="2755900"/>
            <a:ext cx="2514600" cy="457200"/>
          </a:xfrm>
          <a:prstGeom prst="rect">
            <a:avLst/>
          </a:prstGeom>
          <a:solidFill>
            <a:srgbClr val="FFFF00"/>
          </a:solidFill>
          <a:ln w="9525">
            <a:solidFill>
              <a:schemeClr val="tx1"/>
            </a:solidFill>
            <a:round/>
            <a:headEnd/>
            <a:tailEnd/>
          </a:ln>
        </p:spPr>
        <p:txBody>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82000"/>
              </a:lnSpc>
              <a:spcBef>
                <a:spcPct val="0"/>
              </a:spcBef>
              <a:buFont typeface="Times New Roman" panose="02020603050405020304" pitchFamily="18" charset="0"/>
              <a:buNone/>
            </a:pPr>
            <a:endParaRPr lang="en-US" altLang="en-US" b="0">
              <a:solidFill>
                <a:schemeClr val="bg1"/>
              </a:solidFill>
              <a:latin typeface="Times New Roman" panose="02020603050405020304" pitchFamily="18" charset="0"/>
            </a:endParaRPr>
          </a:p>
        </p:txBody>
      </p:sp>
      <p:sp>
        <p:nvSpPr>
          <p:cNvPr id="10" name="TextBox 9">
            <a:extLst>
              <a:ext uri="{FF2B5EF4-FFF2-40B4-BE49-F238E27FC236}">
                <a16:creationId xmlns:a16="http://schemas.microsoft.com/office/drawing/2014/main" id="{8D7A18F5-3FD4-4D91-B6F7-BDD6701FCAD0}"/>
              </a:ext>
            </a:extLst>
          </p:cNvPr>
          <p:cNvSpPr txBox="1"/>
          <p:nvPr/>
        </p:nvSpPr>
        <p:spPr>
          <a:xfrm>
            <a:off x="2514600" y="2755900"/>
            <a:ext cx="1295400" cy="369888"/>
          </a:xfrm>
          <a:prstGeom prst="rect">
            <a:avLst/>
          </a:prstGeom>
          <a:noFill/>
        </p:spPr>
        <p:txBody>
          <a:bodyPr wrap="square">
            <a:spAutoFit/>
          </a:bodyPr>
          <a:lstStyle/>
          <a:p>
            <a:pPr>
              <a:buClr>
                <a:srgbClr val="000000"/>
              </a:buClr>
              <a:buSzPct val="100000"/>
              <a:buFont typeface="Times New Roman" charset="0"/>
              <a:buNone/>
              <a:defRPr/>
            </a:pPr>
            <a:r>
              <a:rPr lang="en-US" dirty="0">
                <a:solidFill>
                  <a:srgbClr val="000000"/>
                </a:solidFill>
                <a:latin typeface="+mj-lt"/>
                <a:ea typeface="ＭＳ Ｐゴシック" charset="0"/>
              </a:rPr>
              <a:t>mpiexec</a:t>
            </a:r>
          </a:p>
        </p:txBody>
      </p:sp>
      <p:sp>
        <p:nvSpPr>
          <p:cNvPr id="14346" name="Rectangle 10">
            <a:extLst>
              <a:ext uri="{FF2B5EF4-FFF2-40B4-BE49-F238E27FC236}">
                <a16:creationId xmlns:a16="http://schemas.microsoft.com/office/drawing/2014/main" id="{A1F52914-27C8-434D-A4D3-C9677D4B728B}"/>
              </a:ext>
            </a:extLst>
          </p:cNvPr>
          <p:cNvSpPr>
            <a:spLocks noChangeArrowheads="1"/>
          </p:cNvSpPr>
          <p:nvPr/>
        </p:nvSpPr>
        <p:spPr bwMode="auto">
          <a:xfrm>
            <a:off x="2438400" y="5194300"/>
            <a:ext cx="1143000" cy="609600"/>
          </a:xfrm>
          <a:prstGeom prst="rect">
            <a:avLst/>
          </a:prstGeom>
          <a:solidFill>
            <a:srgbClr val="FF568A"/>
          </a:solidFill>
          <a:ln w="9525">
            <a:solidFill>
              <a:schemeClr val="tx1"/>
            </a:solidFill>
            <a:round/>
            <a:headEnd/>
            <a:tailEnd/>
          </a:ln>
        </p:spPr>
        <p:txBody>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82000"/>
              </a:lnSpc>
              <a:spcBef>
                <a:spcPct val="0"/>
              </a:spcBef>
              <a:buFont typeface="Times New Roman" panose="02020603050405020304" pitchFamily="18" charset="0"/>
              <a:buNone/>
            </a:pPr>
            <a:endParaRPr lang="en-US" altLang="en-US" b="0">
              <a:solidFill>
                <a:schemeClr val="bg1"/>
              </a:solidFill>
              <a:latin typeface="Times New Roman" panose="02020603050405020304" pitchFamily="18" charset="0"/>
            </a:endParaRPr>
          </a:p>
        </p:txBody>
      </p:sp>
      <p:sp>
        <p:nvSpPr>
          <p:cNvPr id="12" name="TextBox 11">
            <a:extLst>
              <a:ext uri="{FF2B5EF4-FFF2-40B4-BE49-F238E27FC236}">
                <a16:creationId xmlns:a16="http://schemas.microsoft.com/office/drawing/2014/main" id="{DF56C930-EE7C-4635-8AF0-C8D6E28611C8}"/>
              </a:ext>
            </a:extLst>
          </p:cNvPr>
          <p:cNvSpPr txBox="1"/>
          <p:nvPr/>
        </p:nvSpPr>
        <p:spPr>
          <a:xfrm>
            <a:off x="2743200" y="5270500"/>
            <a:ext cx="685800" cy="369888"/>
          </a:xfrm>
          <a:prstGeom prst="rect">
            <a:avLst/>
          </a:prstGeom>
          <a:noFill/>
        </p:spPr>
        <p:txBody>
          <a:bodyPr>
            <a:spAutoFit/>
          </a:bodyPr>
          <a:lstStyle/>
          <a:p>
            <a:pPr>
              <a:buClr>
                <a:srgbClr val="000000"/>
              </a:buClr>
              <a:buSzPct val="100000"/>
              <a:buFont typeface="Times New Roman" charset="0"/>
              <a:buNone/>
              <a:defRPr/>
            </a:pPr>
            <a:r>
              <a:rPr lang="en-US" dirty="0">
                <a:solidFill>
                  <a:srgbClr val="000000"/>
                </a:solidFill>
                <a:latin typeface="+mj-lt"/>
                <a:ea typeface="ＭＳ Ｐゴシック" charset="0"/>
              </a:rPr>
              <a:t>epu</a:t>
            </a:r>
          </a:p>
        </p:txBody>
      </p:sp>
      <p:sp>
        <p:nvSpPr>
          <p:cNvPr id="14348" name="Down Arrow 12">
            <a:extLst>
              <a:ext uri="{FF2B5EF4-FFF2-40B4-BE49-F238E27FC236}">
                <a16:creationId xmlns:a16="http://schemas.microsoft.com/office/drawing/2014/main" id="{A46106B5-967F-4445-AC78-E894D42B8854}"/>
              </a:ext>
            </a:extLst>
          </p:cNvPr>
          <p:cNvSpPr>
            <a:spLocks noChangeArrowheads="1"/>
          </p:cNvSpPr>
          <p:nvPr/>
        </p:nvSpPr>
        <p:spPr bwMode="auto">
          <a:xfrm>
            <a:off x="2895600" y="1993900"/>
            <a:ext cx="228600" cy="762000"/>
          </a:xfrm>
          <a:prstGeom prst="downArrow">
            <a:avLst>
              <a:gd name="adj1" fmla="val 50000"/>
              <a:gd name="adj2" fmla="val 50000"/>
            </a:avLst>
          </a:prstGeom>
          <a:solidFill>
            <a:schemeClr val="tx1"/>
          </a:solidFill>
          <a:ln w="9525">
            <a:solidFill>
              <a:schemeClr val="tx1"/>
            </a:solidFill>
            <a:round/>
            <a:headEnd/>
            <a:tailEnd/>
          </a:ln>
        </p:spPr>
        <p:txBody>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82000"/>
              </a:lnSpc>
              <a:spcBef>
                <a:spcPct val="0"/>
              </a:spcBef>
              <a:buFont typeface="Times New Roman" panose="02020603050405020304" pitchFamily="18" charset="0"/>
              <a:buNone/>
            </a:pPr>
            <a:endParaRPr lang="en-US" altLang="en-US" b="0">
              <a:solidFill>
                <a:schemeClr val="bg1"/>
              </a:solidFill>
              <a:latin typeface="Times New Roman" panose="02020603050405020304" pitchFamily="18" charset="0"/>
            </a:endParaRPr>
          </a:p>
        </p:txBody>
      </p:sp>
      <p:sp>
        <p:nvSpPr>
          <p:cNvPr id="14349" name="Down Arrow 13">
            <a:extLst>
              <a:ext uri="{FF2B5EF4-FFF2-40B4-BE49-F238E27FC236}">
                <a16:creationId xmlns:a16="http://schemas.microsoft.com/office/drawing/2014/main" id="{4333CE73-5FEC-4111-B485-49917F8C33C6}"/>
              </a:ext>
            </a:extLst>
          </p:cNvPr>
          <p:cNvSpPr>
            <a:spLocks noChangeArrowheads="1"/>
          </p:cNvSpPr>
          <p:nvPr/>
        </p:nvSpPr>
        <p:spPr bwMode="auto">
          <a:xfrm>
            <a:off x="2895600" y="3213100"/>
            <a:ext cx="228600" cy="685800"/>
          </a:xfrm>
          <a:prstGeom prst="downArrow">
            <a:avLst>
              <a:gd name="adj1" fmla="val 50000"/>
              <a:gd name="adj2" fmla="val 50000"/>
            </a:avLst>
          </a:prstGeom>
          <a:solidFill>
            <a:schemeClr val="tx1"/>
          </a:solidFill>
          <a:ln w="9525">
            <a:solidFill>
              <a:schemeClr val="tx1"/>
            </a:solidFill>
            <a:round/>
            <a:headEnd/>
            <a:tailEnd/>
          </a:ln>
        </p:spPr>
        <p:txBody>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82000"/>
              </a:lnSpc>
              <a:spcBef>
                <a:spcPct val="0"/>
              </a:spcBef>
              <a:buFont typeface="Times New Roman" panose="02020603050405020304" pitchFamily="18" charset="0"/>
              <a:buNone/>
            </a:pPr>
            <a:endParaRPr lang="en-US" altLang="en-US" b="0">
              <a:solidFill>
                <a:schemeClr val="bg1"/>
              </a:solidFill>
              <a:latin typeface="Times New Roman" panose="02020603050405020304" pitchFamily="18" charset="0"/>
            </a:endParaRPr>
          </a:p>
        </p:txBody>
      </p:sp>
      <p:sp>
        <p:nvSpPr>
          <p:cNvPr id="14350" name="Down Arrow 14">
            <a:extLst>
              <a:ext uri="{FF2B5EF4-FFF2-40B4-BE49-F238E27FC236}">
                <a16:creationId xmlns:a16="http://schemas.microsoft.com/office/drawing/2014/main" id="{F32924DA-6845-4338-B5D6-7A5F12790DAF}"/>
              </a:ext>
            </a:extLst>
          </p:cNvPr>
          <p:cNvSpPr>
            <a:spLocks noChangeArrowheads="1"/>
          </p:cNvSpPr>
          <p:nvPr/>
        </p:nvSpPr>
        <p:spPr bwMode="auto">
          <a:xfrm>
            <a:off x="2895600" y="4508500"/>
            <a:ext cx="228600" cy="685800"/>
          </a:xfrm>
          <a:prstGeom prst="downArrow">
            <a:avLst>
              <a:gd name="adj1" fmla="val 50000"/>
              <a:gd name="adj2" fmla="val 50000"/>
            </a:avLst>
          </a:prstGeom>
          <a:solidFill>
            <a:schemeClr val="tx1"/>
          </a:solidFill>
          <a:ln w="9525">
            <a:solidFill>
              <a:schemeClr val="tx1"/>
            </a:solidFill>
            <a:round/>
            <a:headEnd/>
            <a:tailEnd/>
          </a:ln>
        </p:spPr>
        <p:txBody>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MS PGothic" panose="020B0600070205080204" pitchFamily="34" charset="-128"/>
                <a:cs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cs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cs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cs typeface="Arial Unicode MS" pitchFamily="34" charset="-128"/>
              </a:defRPr>
            </a:lvl9pPr>
          </a:lstStyle>
          <a:p>
            <a:pPr>
              <a:lnSpc>
                <a:spcPct val="82000"/>
              </a:lnSpc>
              <a:spcBef>
                <a:spcPct val="0"/>
              </a:spcBef>
              <a:buFont typeface="Times New Roman" panose="02020603050405020304" pitchFamily="18" charset="0"/>
              <a:buNone/>
            </a:pPr>
            <a:endParaRPr lang="en-US" altLang="en-US" b="0">
              <a:solidFill>
                <a:schemeClr val="bg1"/>
              </a:solidFill>
              <a:latin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coreform-ppt-theme">
  <a:themeElements>
    <a:clrScheme name="Coreform">
      <a:dk1>
        <a:sysClr val="windowText" lastClr="000000"/>
      </a:dk1>
      <a:lt1>
        <a:sysClr val="window" lastClr="FFFFFF"/>
      </a:lt1>
      <a:dk2>
        <a:srgbClr val="323232"/>
      </a:dk2>
      <a:lt2>
        <a:srgbClr val="E6E6E6"/>
      </a:lt2>
      <a:accent1>
        <a:srgbClr val="A35149"/>
      </a:accent1>
      <a:accent2>
        <a:srgbClr val="4968AB"/>
      </a:accent2>
      <a:accent3>
        <a:srgbClr val="A1B5BA"/>
      </a:accent3>
      <a:accent4>
        <a:srgbClr val="CFAF63"/>
      </a:accent4>
      <a:accent5>
        <a:srgbClr val="9A8FA5"/>
      </a:accent5>
      <a:accent6>
        <a:srgbClr val="6A8060"/>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9050">
          <a:solidFill>
            <a:srgbClr val="0070C0"/>
          </a:solidFill>
        </a:ln>
      </a:spPr>
      <a:bodyPr/>
      <a:lstStyle/>
      <a:style>
        <a:lnRef idx="2">
          <a:schemeClr val="dk1"/>
        </a:lnRef>
        <a:fillRef idx="0">
          <a:schemeClr val="dk1"/>
        </a:fillRef>
        <a:effectRef idx="1">
          <a:schemeClr val="dk1"/>
        </a:effectRef>
        <a:fontRef idx="minor">
          <a:schemeClr val="tx1"/>
        </a:fontRef>
      </a:style>
    </a:lnDef>
  </a:objectDefaults>
  <a:extraClrSchemeLst/>
  <a:extLst>
    <a:ext uri="{05A4C25C-085E-4340-85A3-A5531E510DB2}">
      <thm15:themeFamily xmlns:thm15="http://schemas.microsoft.com/office/thememl/2012/main" name="coreform-ppt-theme" id="{E2933A98-F983-49AA-B594-4B6DD2D54234}" vid="{34EFE23A-C2C4-4180-AE12-B79E9020D12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coreform-ppt-theme</Template>
  <TotalTime>7501</TotalTime>
  <Words>3053</Words>
  <Application>Microsoft Office PowerPoint</Application>
  <PresentationFormat>Widescreen</PresentationFormat>
  <Paragraphs>397</Paragraphs>
  <Slides>34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courier</vt:lpstr>
      <vt:lpstr>Arial</vt:lpstr>
      <vt:lpstr>Arial Black</vt:lpstr>
      <vt:lpstr>Calibri</vt:lpstr>
      <vt:lpstr>Times New Roman</vt:lpstr>
      <vt:lpstr>coreform-ppt-theme</vt:lpstr>
      <vt:lpstr>PowerPoint Presentation</vt:lpstr>
      <vt:lpstr>Example 1. Simple Sculpt Mesh</vt:lpstr>
      <vt:lpstr>Example 1 Simple Sculpt Mesh</vt:lpstr>
      <vt:lpstr>Example 1 Simple Sculpt Mesh</vt:lpstr>
      <vt:lpstr>Sculpt Procedure</vt:lpstr>
      <vt:lpstr>Example 2. Sculpt Application</vt:lpstr>
      <vt:lpstr>Example 2. Sculpt Application</vt:lpstr>
      <vt:lpstr>Sculpt Application</vt:lpstr>
      <vt:lpstr>Sculpt Application</vt:lpstr>
      <vt:lpstr>Sculpt Application</vt:lpstr>
      <vt:lpstr>PowerPoint Presentation</vt:lpstr>
      <vt:lpstr>PowerPoint Presentation</vt:lpstr>
      <vt:lpstr>Sculpt Sizing</vt:lpstr>
      <vt:lpstr>Example 3 Sculpt Sizing</vt:lpstr>
      <vt:lpstr>Sculpt Mesh</vt:lpstr>
      <vt:lpstr>Sculpt Smoothing</vt:lpstr>
      <vt:lpstr>Sculpt Parallel</vt:lpstr>
      <vt:lpstr>Exercise 4 Multiple Materials</vt:lpstr>
      <vt:lpstr>Example: Auto Pillow Insertion</vt:lpstr>
      <vt:lpstr>Sculpt Sidesets</vt:lpstr>
      <vt:lpstr>Sculpt Sidesets</vt:lpstr>
      <vt:lpstr>Exercise 5. Capturing Features</vt:lpstr>
      <vt:lpstr>Running Sculpt in Batch</vt:lpstr>
      <vt:lpstr>Running Sculpt in Batch</vt:lpstr>
      <vt:lpstr>Running Sculpt in Batch</vt:lpstr>
      <vt:lpstr>Running Sculpt in Batch</vt:lpstr>
      <vt:lpstr>Running Sculpt in Batch</vt:lpstr>
      <vt:lpstr>Example 6. Microstructures</vt:lpstr>
      <vt:lpstr>Example 6. Microstructures</vt:lpstr>
      <vt:lpstr>Example 6. Microstructures</vt:lpstr>
      <vt:lpstr>Example 7. Microstructures</vt:lpstr>
      <vt:lpstr>Example 8. Microstructures</vt:lpstr>
      <vt:lpstr>Example 8. Microstructures</vt:lpstr>
      <vt:lpstr>Example 9. Microstructures</vt:lpstr>
    </vt:vector>
  </TitlesOfParts>
  <Company>Karl Merkley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Cubit Customization with Claro</dc:title>
  <dc:creator>Clark, Brett W</dc:creator>
  <cp:lastModifiedBy>Ben Taylor</cp:lastModifiedBy>
  <cp:revision>191</cp:revision>
  <dcterms:modified xsi:type="dcterms:W3CDTF">2021-01-14T15:10:54Z</dcterms:modified>
</cp:coreProperties>
</file>